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6858000" cy="9144000"/>
  <p:embeddedFontLst>
    <p:embeddedFont>
      <p:font typeface="Caveat Bold" panose="020B0604020202020204" charset="0"/>
      <p:regular r:id="rId16"/>
    </p:embeddedFont>
    <p:embeddedFont>
      <p:font typeface="Montserrat" panose="00000500000000000000" pitchFamily="2" charset="0"/>
      <p:regular r:id="rId17"/>
      <p:bold r:id="rId18"/>
      <p:italic r:id="rId19"/>
      <p:boldItalic r:id="rId20"/>
    </p:embeddedFont>
    <p:embeddedFont>
      <p:font typeface="Montserrat Bold" panose="00000800000000000000" pitchFamily="2" charset="0"/>
      <p:bold r:id="rId21"/>
    </p:embeddedFont>
    <p:embeddedFont>
      <p:font typeface="Montserrat School" pitchFamily="2" charset="0"/>
      <p:regular r:id="rId22"/>
      <p:italic r:id="rId23"/>
    </p:embeddedFont>
    <p:embeddedFont>
      <p:font typeface="Montserrat School Italics" panose="020B0604020202020204" charset="0"/>
      <p:regular r:id="rId24"/>
    </p:embeddedFont>
    <p:embeddedFont>
      <p:font typeface="Montserrat School Semi-Bold" panose="020B060402020202020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41" d="100"/>
          <a:sy n="41" d="100"/>
        </p:scale>
        <p:origin x="2454" y="10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27.10.2026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Good morning/afternoon everyone.</a:t>
            </a:r>
          </a:p>
          <a:p>
            <a:r>
              <a:rPr lang="en-US"/>
              <a:t>My name is __________ and I am here today from CAFOD, the Catholic Agency for Overseas Development.</a:t>
            </a:r>
          </a:p>
          <a:p>
            <a:endParaRPr lang="en-US"/>
          </a:p>
          <a:p>
            <a:r>
              <a:rPr lang="en-US"/>
              <a:t>CAFOD is a charity that works with communities around the world to overcome poverty, respond to emergencies and build a better world for everyone.</a:t>
            </a:r>
          </a:p>
          <a:p>
            <a:endParaRPr lang="en-US"/>
          </a:p>
          <a:p>
            <a:r>
              <a:rPr lang="en-US"/>
              <a:t>Soon, we will begin a new liturgical year in the Church with the season of Advent.</a:t>
            </a:r>
          </a:p>
          <a:p>
            <a:r>
              <a:rPr lang="en-US"/>
              <a:t>OR</a:t>
            </a:r>
          </a:p>
          <a:p>
            <a:r>
              <a:rPr lang="en-US"/>
              <a:t>Recently, we began a new liturgical year in the Church with the season of Advent.</a:t>
            </a:r>
          </a:p>
          <a:p>
            <a:endParaRPr lang="en-US"/>
          </a:p>
          <a:p>
            <a:r>
              <a:rPr lang="en-US"/>
              <a:t>Advent gives us an opportunity to pause, reflect and prepare for the celebration of Jesus' birth at Christmas and to wait in hope for His coming again.</a:t>
            </a:r>
          </a:p>
          <a:p>
            <a:endParaRPr lang="en-US"/>
          </a:p>
          <a:p>
            <a:endParaRPr lang="en-US"/>
          </a:p>
          <a:p>
            <a:r>
              <a:rPr lang="en-US"/>
              <a:t>Today, we'll think about how your school can prepare for Christmas by helping to share Christ's light with communities around the world.</a:t>
            </a:r>
          </a:p>
          <a:p>
            <a:endParaRPr lang="en-US"/>
          </a:p>
          <a:p>
            <a:endParaRPr lang="en-US"/>
          </a:p>
          <a:p>
            <a:endParaRPr lang="en-US"/>
          </a:p>
          <a:p>
            <a:endParaRPr lang="en-US"/>
          </a:p>
          <a:p>
            <a:r>
              <a:rPr lang="en-US"/>
              <a:t>Photo: Pearl, from Lightstock.</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 this time of year, Christmas lights begin appearing everywhere. Streets become brighter, homes are decorated and preparations are underway for Christmas.</a:t>
            </a:r>
          </a:p>
          <a:p>
            <a:endParaRPr lang="en-US"/>
          </a:p>
          <a:p>
            <a:r>
              <a:rPr lang="en-US"/>
              <a:t>But Advent invites Christians to do something slightly different.</a:t>
            </a:r>
          </a:p>
          <a:p>
            <a:endParaRPr lang="en-US"/>
          </a:p>
          <a:p>
            <a:r>
              <a:rPr lang="en-US"/>
              <a:t>Before we celebrate Christmas, the Church asks us to slow down and prepare our hearts for the coming of Christ.</a:t>
            </a:r>
          </a:p>
          <a:p>
            <a:endParaRPr lang="en-US"/>
          </a:p>
          <a:p>
            <a:r>
              <a:rPr lang="en-US"/>
              <a:t>Just as when Jesus came to this earth, there are still people living in darkness today. Many people face poverty, conflict, loneliness and uncertainty.</a:t>
            </a:r>
          </a:p>
          <a:p>
            <a:endParaRPr lang="en-US"/>
          </a:p>
          <a:p>
            <a:r>
              <a:rPr lang="en-US"/>
              <a:t>Yet Christians believe that Jesus is the light who shines in the darkness, bringing hope, love and new life.</a:t>
            </a:r>
          </a:p>
          <a:p>
            <a:endParaRPr lang="en-US"/>
          </a:p>
          <a:p>
            <a:r>
              <a:rPr lang="en-US"/>
              <a:t>Advent reminds us that Christ's light is not something we keep to ourselves. It is something we are called to share.</a:t>
            </a:r>
          </a:p>
          <a:p>
            <a:endParaRPr lang="en-US"/>
          </a:p>
          <a:p>
            <a:endParaRPr lang="en-US"/>
          </a:p>
          <a:p>
            <a:endParaRPr lang="en-US"/>
          </a:p>
          <a:p>
            <a:r>
              <a:rPr lang="en-US"/>
              <a:t>Photo: Vicky Ahmed, CAFOD.</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begin with a short reading from John's Gospel.</a:t>
            </a:r>
          </a:p>
          <a:p>
            <a:endParaRPr lang="en-US"/>
          </a:p>
          <a:p>
            <a:r>
              <a:rPr lang="en-US"/>
              <a:t>[Read scripture]</a:t>
            </a:r>
          </a:p>
          <a:p>
            <a:endParaRPr lang="en-US"/>
          </a:p>
          <a:p>
            <a:r>
              <a:rPr lang="en-US"/>
              <a:t>In this scripture, the light that John is describing is Jesus Himself.</a:t>
            </a:r>
          </a:p>
          <a:p>
            <a:r>
              <a:rPr lang="en-US"/>
              <a:t>John reminds us that Jesus is the source of all life and that His light shines in the darkness. No darkness can overcome it.</a:t>
            </a:r>
          </a:p>
          <a:p>
            <a:endParaRPr lang="en-US"/>
          </a:p>
          <a:p>
            <a:r>
              <a:rPr lang="en-US"/>
              <a:t>At Christmas, we celebrate God coming into the world through Jesus, bringing hope, salvation and new life.</a:t>
            </a:r>
          </a:p>
          <a:p>
            <a:endParaRPr lang="en-US"/>
          </a:p>
          <a:p>
            <a:r>
              <a:rPr lang="en-US"/>
              <a:t>This is why light is such an important symbol during Advent.</a:t>
            </a:r>
          </a:p>
          <a:p>
            <a:endParaRPr lang="en-US"/>
          </a:p>
          <a:p>
            <a:r>
              <a:rPr lang="en-US"/>
              <a:t>As we draw closer to Christmas, the Advent wreath grows brighter as another candle is lit each week.</a:t>
            </a:r>
          </a:p>
          <a:p>
            <a:r>
              <a:rPr lang="en-US"/>
              <a:t>The growing light reminds us that God kept His promise to send His Son into the world.</a:t>
            </a:r>
          </a:p>
          <a:p>
            <a:endParaRPr lang="en-US"/>
          </a:p>
          <a:p>
            <a:r>
              <a:rPr lang="en-US"/>
              <a:t>It also reminds us that Christ's light continues to shine through ordinary people who live out His love and bring hope to others.</a:t>
            </a:r>
          </a:p>
          <a:p>
            <a:endParaRPr lang="en-US"/>
          </a:p>
          <a:p>
            <a:r>
              <a:rPr lang="en-US"/>
              <a:t>Photo: Pearl from Lightstock.</a:t>
            </a:r>
          </a:p>
          <a:p>
            <a:endParaRPr lang="en-US"/>
          </a:p>
          <a:p>
            <a:r>
              <a:rPr lang="en-US"/>
              <a:t>Advent candle graphics: M. Wallflower, Trendify, via Canva.</a:t>
            </a:r>
          </a:p>
          <a:p>
            <a:r>
              <a:rPr lang="en-US"/>
              <a:t>Green foliage: Sketchify from sketchify, via Canva.</a:t>
            </a:r>
          </a:p>
          <a:p>
            <a:r>
              <a:rPr lang="en-US"/>
              <a:t>Star graphic: WC Studio from WC Studio, via Canva.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During the Jubilee Year in 2025, hundreds of schools across England and Wales made pledges to help build a better world.</a:t>
            </a:r>
          </a:p>
          <a:p>
            <a:endParaRPr lang="en-US"/>
          </a:p>
          <a:p>
            <a:r>
              <a:rPr lang="en-US"/>
              <a:t>Many schools committed themselves to acts of service, fundraising, campaigning and caring for creation.</a:t>
            </a:r>
          </a:p>
          <a:p>
            <a:endParaRPr lang="en-US"/>
          </a:p>
          <a:p>
            <a:r>
              <a:rPr lang="en-US"/>
              <a:t>[Opportunity to pause and share examples of the school's own achievements, fundraising or campaigning]</a:t>
            </a:r>
          </a:p>
          <a:p>
            <a:endParaRPr lang="en-US"/>
          </a:p>
          <a:p>
            <a:r>
              <a:rPr lang="en-US"/>
              <a:t>Every time we put those pledges into action, we share Christ's light with the world.</a:t>
            </a:r>
          </a:p>
          <a:p>
            <a:endParaRPr lang="en-US"/>
          </a:p>
          <a:p>
            <a:r>
              <a:rPr lang="en-US"/>
              <a:t>As a new Church year begins, this is a good opportunity to revisit your school's Jubilee pledge and think about how you can continue living as Pilgrims of Hope.</a:t>
            </a:r>
          </a:p>
          <a:p>
            <a:endParaRPr lang="en-US"/>
          </a:p>
          <a:p>
            <a:endParaRPr lang="en-US"/>
          </a:p>
          <a:p>
            <a:endParaRPr lang="en-US"/>
          </a:p>
          <a:p>
            <a:endParaRPr lang="en-US"/>
          </a:p>
          <a:p>
            <a:r>
              <a:rPr lang="en-US"/>
              <a:t>Photo: Giuseppe Chiantera, CAFOD. </a:t>
            </a:r>
          </a:p>
          <a:p>
            <a:r>
              <a:rPr lang="en-US"/>
              <a:t>Photo: CAFOD Westminster. Jubilee Year 2025: Pilgrims of Hope - Schools make the Jubilee Pledge</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Last year, Pope Leo XIV shared his first Apostolic Exhortation, Dilexi te, which means "I have loved you".</a:t>
            </a:r>
          </a:p>
          <a:p>
            <a:endParaRPr lang="en-US"/>
          </a:p>
          <a:p>
            <a:r>
              <a:rPr lang="en-US"/>
              <a:t>Pope Leo said this: </a:t>
            </a:r>
          </a:p>
          <a:p>
            <a:r>
              <a:rPr lang="en-US"/>
              <a:t>“Indeed, caring for the poor is part of the Church’s great Tradition, a beacon as it were of evangelical light to illumine the hearts and guide the decisions of Christians in every age. That is why we must feel bound to invite everyone to share in the light and life born of recognizing Christ in the faces of the suffering and those in need.“</a:t>
            </a:r>
          </a:p>
          <a:p>
            <a:endParaRPr lang="en-US"/>
          </a:p>
          <a:p>
            <a:r>
              <a:rPr lang="en-US"/>
              <a:t>In this document, Pope Leo reflects on God's love for those who are poor, vulnerable and excluded.</a:t>
            </a:r>
          </a:p>
          <a:p>
            <a:endParaRPr lang="en-US"/>
          </a:p>
          <a:p>
            <a:r>
              <a:rPr lang="en-US"/>
              <a:t>He reminds us that caring for people in need is not simply something Christians are encouraged to do. It is central to our faith.</a:t>
            </a:r>
          </a:p>
          <a:p>
            <a:endParaRPr lang="en-US"/>
          </a:p>
          <a:p>
            <a:r>
              <a:rPr lang="en-US"/>
              <a:t>Pope Leo describes this care as a beacon of light.</a:t>
            </a:r>
          </a:p>
          <a:p>
            <a:endParaRPr lang="en-US"/>
          </a:p>
          <a:p>
            <a:r>
              <a:rPr lang="en-US"/>
              <a:t>A beacon shines out into the darkness, helping others find direction and hope.</a:t>
            </a:r>
          </a:p>
          <a:p>
            <a:endParaRPr lang="en-US"/>
          </a:p>
          <a:p>
            <a:r>
              <a:rPr lang="en-US"/>
              <a:t>He goes on to say that we should recognise Christ in the faces of people who are suffering and in need.</a:t>
            </a:r>
          </a:p>
          <a:p>
            <a:endParaRPr lang="en-US"/>
          </a:p>
          <a:p>
            <a:r>
              <a:rPr lang="en-US"/>
              <a:t>This is an important message for Advent.</a:t>
            </a:r>
          </a:p>
          <a:p>
            <a:endParaRPr lang="en-US"/>
          </a:p>
          <a:p>
            <a:r>
              <a:rPr lang="en-US"/>
              <a:t>As we prepare to celebrate the birth of Jesus, we are reminded that Christ is present not only in the Christmas story, but also in our sisters and brothers around the world today.</a:t>
            </a:r>
          </a:p>
          <a:p>
            <a:endParaRPr lang="en-US"/>
          </a:p>
          <a:p>
            <a:endParaRPr lang="en-US"/>
          </a:p>
          <a:p>
            <a:endParaRPr lang="en-US"/>
          </a:p>
          <a:p>
            <a:r>
              <a:rPr lang="en-US"/>
              <a:t>Photo: © Mazur/cbcew.org.uk</a:t>
            </a:r>
          </a:p>
          <a:p>
            <a:r>
              <a:rPr lang="en-US"/>
              <a:t>Pope Leo XIV - Audience for Journalists</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This Harvest, we learnt about Maggie in Zimbabwe.</a:t>
            </a:r>
          </a:p>
          <a:p>
            <a:endParaRPr lang="en-US"/>
          </a:p>
          <a:p>
            <a:r>
              <a:rPr lang="en-US"/>
              <a:t>Maggie's community has faced increasing challenges because of climate change. Long periods without rainfall have made it difficult to access water and grow food.</a:t>
            </a:r>
          </a:p>
          <a:p>
            <a:endParaRPr lang="en-US"/>
          </a:p>
          <a:p>
            <a:r>
              <a:rPr lang="en-US"/>
              <a:t>CAFOD's local partners have supported communities by:</a:t>
            </a:r>
          </a:p>
          <a:p>
            <a:r>
              <a:rPr lang="en-US"/>
              <a:t>Installing solar-powered taps and showers to provide safe water</a:t>
            </a:r>
          </a:p>
          <a:p>
            <a:r>
              <a:rPr lang="en-US"/>
              <a:t>Supporting gender clubs, where young people can learn about personal boundaries, dignity and respect</a:t>
            </a:r>
          </a:p>
          <a:p>
            <a:endParaRPr lang="en-US"/>
          </a:p>
          <a:p>
            <a:r>
              <a:rPr lang="en-US"/>
              <a:t>These projects are helping young people like Maggie spend less time collecting water, stay in education and look to the future with greater hope.</a:t>
            </a:r>
          </a:p>
          <a:p>
            <a:endParaRPr lang="en-US"/>
          </a:p>
          <a:p>
            <a:endParaRPr lang="en-US"/>
          </a:p>
          <a:p>
            <a:endParaRPr lang="en-US"/>
          </a:p>
          <a:p>
            <a:endParaRPr lang="en-US"/>
          </a:p>
          <a:p>
            <a:r>
              <a:rPr lang="en-US"/>
              <a:t>Photo: Cynthia Matonhodze, CAFOD. </a:t>
            </a:r>
          </a:p>
          <a:p>
            <a:r>
              <a:rPr lang="en-US"/>
              <a:t>Maggie in Zimbabwe 2025 - Solar-powered water and community gardens</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During Lent, we learnt about Bayezid from Bangladesh.</a:t>
            </a:r>
          </a:p>
          <a:p>
            <a:endParaRPr lang="en-US"/>
          </a:p>
          <a:p>
            <a:r>
              <a:rPr lang="en-US"/>
              <a:t>His community faces severe flooding caused by the effects of climate change.</a:t>
            </a:r>
          </a:p>
          <a:p>
            <a:endParaRPr lang="en-US"/>
          </a:p>
          <a:p>
            <a:r>
              <a:rPr lang="en-US"/>
              <a:t>Working alongside local experts, CAFOD has supported communities with innovative solutions such as floating gardens.</a:t>
            </a:r>
          </a:p>
          <a:p>
            <a:endParaRPr lang="en-US"/>
          </a:p>
          <a:p>
            <a:r>
              <a:rPr lang="en-US"/>
              <a:t>These gardens allow crops to grow even when fields are underwater.</a:t>
            </a:r>
          </a:p>
          <a:p>
            <a:endParaRPr lang="en-US"/>
          </a:p>
          <a:p>
            <a:r>
              <a:rPr lang="en-US"/>
              <a:t>Together, local communities are becoming beacons of hope, helping families build brighter futures.</a:t>
            </a:r>
          </a:p>
          <a:p>
            <a:endParaRPr lang="en-US"/>
          </a:p>
          <a:p>
            <a:endParaRPr lang="en-US"/>
          </a:p>
          <a:p>
            <a:endParaRPr lang="en-US"/>
          </a:p>
          <a:p>
            <a:r>
              <a:rPr lang="en-US"/>
              <a:t>Photo:</a:t>
            </a:r>
          </a:p>
          <a:p>
            <a:r>
              <a:rPr lang="en-US"/>
              <a:t>Amit Rudro, CAFOD. Bayezid, Floating gardens in Bangladesh.</a:t>
            </a:r>
          </a:p>
          <a:p>
            <a:r>
              <a:rPr lang="en-US"/>
              <a:t>Sadiqul Islam, CAFOD, Floating gardens in Bangladesh.</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Throughout this year, CAFOD and our partners have responded to emergencies around the world.</a:t>
            </a:r>
          </a:p>
          <a:p>
            <a:endParaRPr lang="en-US"/>
          </a:p>
          <a:p>
            <a:r>
              <a:rPr lang="en-US"/>
              <a:t>Whether supporting people affected by conflict, displacement, flooding or earthquakes, local partners have provided safe water, shelter, food and healthcare.</a:t>
            </a:r>
          </a:p>
          <a:p>
            <a:endParaRPr lang="en-US"/>
          </a:p>
          <a:p>
            <a:r>
              <a:rPr lang="en-US"/>
              <a:t>In some of the world's darkest situations, these acts of solidarity become small but powerful beacons of light.</a:t>
            </a:r>
          </a:p>
          <a:p>
            <a:endParaRPr lang="en-US"/>
          </a:p>
          <a:p>
            <a:r>
              <a:rPr lang="en-US"/>
              <a:t>They remind people that they are not forgotten, and that no one should face hardship alone.</a:t>
            </a:r>
          </a:p>
          <a:p>
            <a:endParaRPr lang="en-US"/>
          </a:p>
          <a:p>
            <a:endParaRPr lang="en-US"/>
          </a:p>
          <a:p>
            <a:endParaRPr lang="en-US"/>
          </a:p>
          <a:p>
            <a:endParaRPr lang="en-US"/>
          </a:p>
          <a:p>
            <a:endParaRPr lang="en-US"/>
          </a:p>
          <a:p>
            <a:endParaRPr lang="en-US"/>
          </a:p>
          <a:p>
            <a:r>
              <a:rPr lang="en-US"/>
              <a:t>Photo: Trocaire | Raw Media, CAFOD. </a:t>
            </a:r>
          </a:p>
          <a:p>
            <a:r>
              <a:rPr lang="en-US"/>
              <a:t>Displaced families in Gaza.</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And in 2027, schools will learn about communities in El Salvador facing longer droughts and increasingly unpredictable weather.</a:t>
            </a:r>
          </a:p>
          <a:p>
            <a:endParaRPr lang="en-US"/>
          </a:p>
          <a:p>
            <a:r>
              <a:rPr lang="en-US"/>
              <a:t>CAFOD's local partners are helping families adapt through training, drought-resistant seeds and water-saving technology.</a:t>
            </a:r>
          </a:p>
          <a:p>
            <a:endParaRPr lang="en-US"/>
          </a:p>
          <a:p>
            <a:r>
              <a:rPr lang="en-US"/>
              <a:t>The beacon of Christ's light continues to shine through communities that refuse to give up hope and work together for a better future.</a:t>
            </a:r>
          </a:p>
          <a:p>
            <a:endParaRPr lang="en-US"/>
          </a:p>
          <a:p>
            <a:endParaRPr lang="en-US"/>
          </a:p>
          <a:p>
            <a:r>
              <a:rPr lang="en-US"/>
              <a:t>Photo: Charlotte Nicholls, CAFOD. Food and the climate crisis in rural El Salvador.</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With all of this in mind, let's take a few moments to reflect quietly.</a:t>
            </a:r>
          </a:p>
          <a:p>
            <a:endParaRPr lang="en-US"/>
          </a:p>
          <a:p>
            <a:r>
              <a:rPr lang="en-US"/>
              <a:t>Where have you seen signs of hope this year?</a:t>
            </a:r>
          </a:p>
          <a:p>
            <a:endParaRPr lang="en-US"/>
          </a:p>
          <a:p>
            <a:r>
              <a:rPr lang="en-US"/>
              <a:t>Pope Leo reminds us to recognise Christ in the faces of those who are suffering and in need.</a:t>
            </a:r>
          </a:p>
          <a:p>
            <a:endParaRPr lang="en-US"/>
          </a:p>
          <a:p>
            <a:r>
              <a:rPr lang="en-US"/>
              <a:t>Where do you recognise Christ in the lives of others?</a:t>
            </a:r>
          </a:p>
          <a:p>
            <a:endParaRPr lang="en-US"/>
          </a:p>
          <a:p>
            <a:r>
              <a:rPr lang="en-US"/>
              <a:t>And how might God be calling you to become a beacon of light for someone else this Advent?</a:t>
            </a:r>
          </a:p>
          <a:p>
            <a:endParaRPr lang="en-US"/>
          </a:p>
          <a:p>
            <a:r>
              <a:rPr lang="en-US"/>
              <a:t>Pause.</a:t>
            </a:r>
          </a:p>
          <a:p>
            <a:endParaRPr lang="en-US"/>
          </a:p>
          <a:p>
            <a:endParaRPr lang="en-US"/>
          </a:p>
          <a:p>
            <a:endParaRPr lang="en-US"/>
          </a:p>
          <a:p>
            <a:endParaRPr lang="en-US"/>
          </a:p>
          <a:p>
            <a:r>
              <a:rPr lang="en-US"/>
              <a:t>Photo: Thom Flint, CAFOD. Candles in St George's Cathedral, Southwark.</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At this time of year many people like to give each other gifts. You might be thinking of gifts which you might like to give to friends and family or maybe you are thinking about what gifts you might like to receive yourself.</a:t>
            </a:r>
          </a:p>
          <a:p>
            <a:endParaRPr lang="en-US"/>
          </a:p>
          <a:p>
            <a:r>
              <a:rPr lang="en-US"/>
              <a:t>One way you can be a beacon of light this Advent is through CAFOD World Gifts.</a:t>
            </a:r>
          </a:p>
          <a:p>
            <a:endParaRPr lang="en-US"/>
          </a:p>
          <a:p>
            <a:r>
              <a:rPr lang="en-US"/>
              <a:t>CAFOD World Gifts make a huge difference to the lives of our sisters and brothers around the world.</a:t>
            </a:r>
          </a:p>
          <a:p>
            <a:endParaRPr lang="en-US"/>
          </a:p>
          <a:p>
            <a:r>
              <a:rPr lang="en-US"/>
              <a:t>Through safe water, education, food, livelihoods and opportunities, each gift becomes a beacon of hope for a family or community and helps Christ's light shine where it is needed most.</a:t>
            </a:r>
          </a:p>
          <a:p>
            <a:endParaRPr lang="en-US"/>
          </a:p>
          <a:p>
            <a:r>
              <a:rPr lang="en-US"/>
              <a:t>Could your school work together to raise enough money to buy one or more CAFOD Christmas Stockings this Advent?</a:t>
            </a:r>
          </a:p>
          <a:p>
            <a:endParaRPr lang="en-US"/>
          </a:p>
          <a:p>
            <a:r>
              <a:rPr lang="en-US"/>
              <a:t>This year's new World Gift stocking includes gifts such as a Happy Queen Bee, a Sewing Kit, The Goat that Gives, Water for a family and Trees for Life!</a:t>
            </a:r>
          </a:p>
          <a:p>
            <a:endParaRPr lang="en-US"/>
          </a:p>
          <a:p>
            <a:r>
              <a:rPr lang="en-US"/>
              <a:t>Whether it's a Christmas jumper day, a cake sale, a sponsored challenge or a whole-school fundraising event, every contribution can help bring hope to communities around the world.</a:t>
            </a:r>
          </a:p>
          <a:p>
            <a:endParaRPr lang="en-US"/>
          </a:p>
          <a:p>
            <a:endParaRPr lang="en-US"/>
          </a:p>
          <a:p>
            <a:r>
              <a:rPr lang="en-US"/>
              <a:t>World Gift Illustrations: Sam Obsorne, CAFOD.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 us now pause for a moment of prayer as we ask for God’s help to be a beacon of light this Advent...</a:t>
            </a:r>
          </a:p>
          <a:p>
            <a:endParaRPr lang="en-US"/>
          </a:p>
          <a:p>
            <a:r>
              <a:rPr lang="en-US"/>
              <a:t>(You could invite the young people and staff to join in with the prayer if the text is visible for them)</a:t>
            </a:r>
          </a:p>
          <a:p>
            <a:endParaRPr lang="en-US"/>
          </a:p>
          <a:p>
            <a:r>
              <a:rPr lang="en-US"/>
              <a:t>We pray:</a:t>
            </a:r>
          </a:p>
          <a:p>
            <a:endParaRPr lang="en-US"/>
          </a:p>
          <a:p>
            <a:r>
              <a:rPr lang="en-US"/>
              <a:t>God of light,</a:t>
            </a:r>
          </a:p>
          <a:p>
            <a:r>
              <a:rPr lang="en-US"/>
              <a:t>As we begin our Advent journey, help us to recognise Your presence in our world.</a:t>
            </a:r>
          </a:p>
          <a:p>
            <a:r>
              <a:rPr lang="en-US"/>
              <a:t>Open our eyes to see Christ in our sisters and brothers, especially those who are struggling and facing darkness.</a:t>
            </a:r>
          </a:p>
          <a:p>
            <a:r>
              <a:rPr lang="en-US"/>
              <a:t>Inspire us to share hope, work for justice and shine Your light wherever we go.</a:t>
            </a:r>
          </a:p>
          <a:p>
            <a:r>
              <a:rPr lang="en-US"/>
              <a:t>We ask this prayer through Christ our Lord.</a:t>
            </a:r>
          </a:p>
          <a:p>
            <a:r>
              <a:rPr lang="en-US"/>
              <a:t>Amen.</a:t>
            </a:r>
          </a:p>
          <a:p>
            <a:endParaRPr lang="en-US"/>
          </a:p>
          <a:p>
            <a:endParaRPr lang="en-US"/>
          </a:p>
          <a:p>
            <a:r>
              <a:rPr lang="en-US"/>
              <a:t>Photo: Pearl from Lightstock.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Thank you for welcoming me into your school today. </a:t>
            </a:r>
          </a:p>
          <a:p>
            <a:endParaRPr lang="en-US"/>
          </a:p>
          <a:p>
            <a:r>
              <a:rPr lang="en-US"/>
              <a:t>From everyone at CAFOD, we wish you a very happy Christmas!</a:t>
            </a:r>
          </a:p>
          <a:p>
            <a:endParaRPr lang="en-US"/>
          </a:p>
          <a:p>
            <a:r>
              <a:rPr lang="en-US"/>
              <a:t>And we look forward to hearing about your fundraising and all the ways you are helping to be a beacon of light for those in need.</a:t>
            </a:r>
          </a:p>
          <a:p>
            <a:endParaRPr lang="en-US"/>
          </a:p>
          <a:p>
            <a:endParaRPr lang="en-US"/>
          </a:p>
          <a:p>
            <a:r>
              <a:rPr lang="en-US"/>
              <a:t>Photo: Pearl from Lightstock. </a:t>
            </a:r>
          </a:p>
          <a:p>
            <a:r>
              <a:rPr lang="en-US"/>
              <a:t>Photo: Blue Wave Creative, Lightstock.</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jpe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9.svg"/><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3.sv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11.svg"/><Relationship Id="rId7"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9.svg"/><Relationship Id="rId4" Type="http://schemas.openxmlformats.org/officeDocument/2006/relationships/image" Target="../media/image1.jpeg"/><Relationship Id="rId9" Type="http://schemas.openxmlformats.org/officeDocument/2006/relationships/image" Target="../media/image8.svg"/></Relationships>
</file>

<file path=ppt/slides/_rels/slide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9.svg"/><Relationship Id="rId7"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14.jpeg"/><Relationship Id="rId5" Type="http://schemas.openxmlformats.org/officeDocument/2006/relationships/image" Target="../media/image5.svg"/><Relationship Id="rId10" Type="http://schemas.openxmlformats.org/officeDocument/2006/relationships/image" Target="../media/image13.jpeg"/><Relationship Id="rId4" Type="http://schemas.openxmlformats.org/officeDocument/2006/relationships/image" Target="../media/image3.sv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17.svg"/><Relationship Id="rId5" Type="http://schemas.openxmlformats.org/officeDocument/2006/relationships/image" Target="../media/image5.svg"/><Relationship Id="rId10" Type="http://schemas.openxmlformats.org/officeDocument/2006/relationships/image" Target="../media/image16.png"/><Relationship Id="rId4" Type="http://schemas.openxmlformats.org/officeDocument/2006/relationships/image" Target="../media/image9.svg"/><Relationship Id="rId9" Type="http://schemas.openxmlformats.org/officeDocument/2006/relationships/image" Target="../media/image15.svg"/></Relationships>
</file>

<file path=ppt/slides/_rels/slide6.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9.svg"/><Relationship Id="rId7" Type="http://schemas.openxmlformats.org/officeDocument/2006/relationships/image" Target="../media/image7.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svg"/><Relationship Id="rId10" Type="http://schemas.openxmlformats.org/officeDocument/2006/relationships/image" Target="../media/image19.png"/><Relationship Id="rId4" Type="http://schemas.openxmlformats.org/officeDocument/2006/relationships/image" Target="../media/image3.sv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9.svg"/><Relationship Id="rId7" Type="http://schemas.openxmlformats.org/officeDocument/2006/relationships/image" Target="../media/image7.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svg"/><Relationship Id="rId10" Type="http://schemas.openxmlformats.org/officeDocument/2006/relationships/image" Target="../media/image21.png"/><Relationship Id="rId4" Type="http://schemas.openxmlformats.org/officeDocument/2006/relationships/image" Target="../media/image3.sv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9.svg"/><Relationship Id="rId7" Type="http://schemas.openxmlformats.org/officeDocument/2006/relationships/image" Target="../media/image7.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svg"/><Relationship Id="rId10" Type="http://schemas.openxmlformats.org/officeDocument/2006/relationships/image" Target="../media/image23.png"/><Relationship Id="rId4" Type="http://schemas.openxmlformats.org/officeDocument/2006/relationships/image" Target="../media/image3.svg"/><Relationship Id="rId9" Type="http://schemas.openxmlformats.org/officeDocument/2006/relationships/image" Target="../media/image22.jpeg"/></Relationships>
</file>

<file path=ppt/slides/_rels/slide9.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9.svg"/><Relationship Id="rId7" Type="http://schemas.openxmlformats.org/officeDocument/2006/relationships/image" Target="../media/image7.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3.svg"/><Relationship Id="rId9" Type="http://schemas.openxmlformats.org/officeDocument/2006/relationships/image" Target="../media/image24.jpeg"/></Relationships>
</file>

<file path=ppt/slides/_rels/slide10.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5.svg"/><Relationship Id="rId7" Type="http://schemas.openxmlformats.org/officeDocument/2006/relationships/image" Target="../media/image3.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 Id="rId9" Type="http://schemas.openxmlformats.org/officeDocument/2006/relationships/image" Target="../media/image15.svg"/></Relationships>
</file>

<file path=ppt/slides/_rels/slide1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30.png"/><Relationship Id="rId3" Type="http://schemas.openxmlformats.org/officeDocument/2006/relationships/image" Target="../media/image9.svg"/><Relationship Id="rId7" Type="http://schemas.openxmlformats.org/officeDocument/2006/relationships/image" Target="../media/image7.svg"/><Relationship Id="rId12"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image" Target="../media/image28.png"/><Relationship Id="rId5" Type="http://schemas.openxmlformats.org/officeDocument/2006/relationships/image" Target="../media/image5.svg"/><Relationship Id="rId10" Type="http://schemas.openxmlformats.org/officeDocument/2006/relationships/image" Target="../media/image27.png"/><Relationship Id="rId4" Type="http://schemas.openxmlformats.org/officeDocument/2006/relationships/image" Target="../media/image3.svg"/><Relationship Id="rId9" Type="http://schemas.openxmlformats.org/officeDocument/2006/relationships/image" Target="../media/image26.png"/><Relationship Id="rId14" Type="http://schemas.openxmlformats.org/officeDocument/2006/relationships/image" Target="../media/image31.png"/></Relationships>
</file>

<file path=ppt/slides/_rels/slide1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9.svg"/><Relationship Id="rId7" Type="http://schemas.openxmlformats.org/officeDocument/2006/relationships/image" Target="../media/image7.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3.svg"/><Relationship Id="rId9" Type="http://schemas.openxmlformats.org/officeDocument/2006/relationships/image" Target="../media/image32.jpeg"/></Relationships>
</file>

<file path=ppt/slides/_rels/slide1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33.jpeg"/><Relationship Id="rId7" Type="http://schemas.openxmlformats.org/officeDocument/2006/relationships/image" Target="../media/image3.svg"/><Relationship Id="rId12" Type="http://schemas.openxmlformats.org/officeDocument/2006/relationships/image" Target="../media/image8.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7.svg"/><Relationship Id="rId5" Type="http://schemas.openxmlformats.org/officeDocument/2006/relationships/image" Target="../media/image2.svg"/><Relationship Id="rId10" Type="http://schemas.openxmlformats.org/officeDocument/2006/relationships/image" Target="../media/image6.svg"/><Relationship Id="rId4" Type="http://schemas.openxmlformats.org/officeDocument/2006/relationships/image" Target="../media/image34.png"/><Relationship Id="rId9"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9960429"/>
            <a:ext cx="18288000" cy="326571"/>
            <a:chOff x="0" y="0"/>
            <a:chExt cx="4816593" cy="86011"/>
          </a:xfrm>
        </p:grpSpPr>
        <p:sp>
          <p:nvSpPr>
            <p:cNvPr id="3" name="Freeform 3"/>
            <p:cNvSpPr/>
            <p:nvPr/>
          </p:nvSpPr>
          <p:spPr>
            <a:xfrm>
              <a:off x="0" y="0"/>
              <a:ext cx="4816592" cy="86011"/>
            </a:xfrm>
            <a:custGeom>
              <a:avLst/>
              <a:gdLst/>
              <a:ahLst/>
              <a:cxnLst/>
              <a:rect l="l" t="t" r="r" b="b"/>
              <a:pathLst>
                <a:path w="4816592" h="86011">
                  <a:moveTo>
                    <a:pt x="0" y="0"/>
                  </a:moveTo>
                  <a:lnTo>
                    <a:pt x="4816592" y="0"/>
                  </a:lnTo>
                  <a:lnTo>
                    <a:pt x="4816592" y="86011"/>
                  </a:lnTo>
                  <a:lnTo>
                    <a:pt x="0" y="86011"/>
                  </a:lnTo>
                  <a:close/>
                </a:path>
              </a:pathLst>
            </a:custGeom>
            <a:solidFill>
              <a:srgbClr val="7666AD"/>
            </a:solidFill>
          </p:spPr>
          <p:txBody>
            <a:bodyPr/>
            <a:lstStyle/>
            <a:p>
              <a:endParaRPr lang="en-GB"/>
            </a:p>
          </p:txBody>
        </p:sp>
        <p:sp>
          <p:nvSpPr>
            <p:cNvPr id="4" name="TextBox 4"/>
            <p:cNvSpPr txBox="1"/>
            <p:nvPr/>
          </p:nvSpPr>
          <p:spPr>
            <a:xfrm>
              <a:off x="0" y="-38100"/>
              <a:ext cx="4816593" cy="124111"/>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1397815" y="0"/>
            <a:ext cx="6890185" cy="9960429"/>
            <a:chOff x="0" y="0"/>
            <a:chExt cx="1067470" cy="1543131"/>
          </a:xfrm>
        </p:grpSpPr>
        <p:sp>
          <p:nvSpPr>
            <p:cNvPr id="6" name="Freeform 6"/>
            <p:cNvSpPr/>
            <p:nvPr/>
          </p:nvSpPr>
          <p:spPr>
            <a:xfrm>
              <a:off x="0" y="0"/>
              <a:ext cx="1067470" cy="1543131"/>
            </a:xfrm>
            <a:custGeom>
              <a:avLst/>
              <a:gdLst/>
              <a:ahLst/>
              <a:cxnLst/>
              <a:rect l="l" t="t" r="r" b="b"/>
              <a:pathLst>
                <a:path w="1067470" h="1543131">
                  <a:moveTo>
                    <a:pt x="0" y="0"/>
                  </a:moveTo>
                  <a:lnTo>
                    <a:pt x="1067470" y="0"/>
                  </a:lnTo>
                  <a:lnTo>
                    <a:pt x="1067470" y="1543131"/>
                  </a:lnTo>
                  <a:lnTo>
                    <a:pt x="0" y="1543131"/>
                  </a:lnTo>
                  <a:close/>
                </a:path>
              </a:pathLst>
            </a:custGeom>
            <a:blipFill>
              <a:blip r:embed="rId3"/>
              <a:stretch>
                <a:fillRect l="-21627" t="-1881" b="-24323"/>
              </a:stretch>
            </a:blipFill>
          </p:spPr>
          <p:txBody>
            <a:bodyPr/>
            <a:lstStyle/>
            <a:p>
              <a:endParaRPr lang="en-GB"/>
            </a:p>
          </p:txBody>
        </p:sp>
      </p:grpSp>
      <p:sp>
        <p:nvSpPr>
          <p:cNvPr id="7" name="Freeform 7"/>
          <p:cNvSpPr/>
          <p:nvPr/>
        </p:nvSpPr>
        <p:spPr>
          <a:xfrm>
            <a:off x="4839401" y="7697594"/>
            <a:ext cx="1200671" cy="2088124"/>
          </a:xfrm>
          <a:custGeom>
            <a:avLst/>
            <a:gdLst/>
            <a:ahLst/>
            <a:cxnLst/>
            <a:rect l="l" t="t" r="r" b="b"/>
            <a:pathLst>
              <a:path w="1200671" h="2088124">
                <a:moveTo>
                  <a:pt x="0" y="0"/>
                </a:moveTo>
                <a:lnTo>
                  <a:pt x="1200671" y="0"/>
                </a:lnTo>
                <a:lnTo>
                  <a:pt x="1200671" y="2088123"/>
                </a:lnTo>
                <a:lnTo>
                  <a:pt x="0" y="208812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8" name="Freeform 8"/>
          <p:cNvSpPr/>
          <p:nvPr/>
        </p:nvSpPr>
        <p:spPr>
          <a:xfrm rot="6435508">
            <a:off x="89398" y="1146676"/>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9" name="Freeform 9"/>
          <p:cNvSpPr/>
          <p:nvPr/>
        </p:nvSpPr>
        <p:spPr>
          <a:xfrm>
            <a:off x="1659484" y="2558913"/>
            <a:ext cx="1017121" cy="1017121"/>
          </a:xfrm>
          <a:custGeom>
            <a:avLst/>
            <a:gdLst/>
            <a:ahLst/>
            <a:cxnLst/>
            <a:rect l="l" t="t" r="r" b="b"/>
            <a:pathLst>
              <a:path w="1017121" h="1017121">
                <a:moveTo>
                  <a:pt x="0" y="0"/>
                </a:moveTo>
                <a:lnTo>
                  <a:pt x="1017121" y="0"/>
                </a:lnTo>
                <a:lnTo>
                  <a:pt x="1017121" y="1017121"/>
                </a:lnTo>
                <a:lnTo>
                  <a:pt x="0" y="101712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0" name="TextBox 10"/>
          <p:cNvSpPr txBox="1"/>
          <p:nvPr/>
        </p:nvSpPr>
        <p:spPr>
          <a:xfrm>
            <a:off x="2860726" y="2905549"/>
            <a:ext cx="5613353" cy="1459590"/>
          </a:xfrm>
          <a:prstGeom prst="rect">
            <a:avLst/>
          </a:prstGeom>
        </p:spPr>
        <p:txBody>
          <a:bodyPr lIns="0" tIns="0" rIns="0" bIns="0" rtlCol="0" anchor="t">
            <a:spAutoFit/>
          </a:bodyPr>
          <a:lstStyle/>
          <a:p>
            <a:pPr algn="l">
              <a:lnSpc>
                <a:spcPts val="11950"/>
              </a:lnSpc>
            </a:pPr>
            <a:r>
              <a:rPr lang="en-US" sz="8535" b="1">
                <a:solidFill>
                  <a:srgbClr val="222544"/>
                </a:solidFill>
                <a:latin typeface="Montserrat School Semi-Bold"/>
                <a:ea typeface="Montserrat School Semi-Bold"/>
                <a:cs typeface="Montserrat School Semi-Bold"/>
                <a:sym typeface="Montserrat School Semi-Bold"/>
              </a:rPr>
              <a:t>Welcome</a:t>
            </a:r>
          </a:p>
        </p:txBody>
      </p:sp>
      <p:sp>
        <p:nvSpPr>
          <p:cNvPr id="11" name="TextBox 11"/>
          <p:cNvSpPr txBox="1"/>
          <p:nvPr/>
        </p:nvSpPr>
        <p:spPr>
          <a:xfrm>
            <a:off x="610048" y="4422289"/>
            <a:ext cx="9659377" cy="994842"/>
          </a:xfrm>
          <a:prstGeom prst="rect">
            <a:avLst/>
          </a:prstGeom>
        </p:spPr>
        <p:txBody>
          <a:bodyPr lIns="0" tIns="0" rIns="0" bIns="0" rtlCol="0" anchor="t">
            <a:spAutoFit/>
          </a:bodyPr>
          <a:lstStyle/>
          <a:p>
            <a:pPr algn="ctr">
              <a:lnSpc>
                <a:spcPts val="8166"/>
              </a:lnSpc>
            </a:pPr>
            <a:r>
              <a:rPr lang="en-US" sz="5832" b="1">
                <a:solidFill>
                  <a:srgbClr val="222544"/>
                </a:solidFill>
                <a:latin typeface="Montserrat School Semi-Bold"/>
                <a:ea typeface="Montserrat School Semi-Bold"/>
                <a:cs typeface="Montserrat School Semi-Bold"/>
                <a:sym typeface="Montserrat School Semi-Bold"/>
              </a:rPr>
              <a:t>Advent Assembly 2026</a:t>
            </a:r>
          </a:p>
        </p:txBody>
      </p:sp>
      <p:sp>
        <p:nvSpPr>
          <p:cNvPr id="12" name="TextBox 12"/>
          <p:cNvSpPr txBox="1"/>
          <p:nvPr/>
        </p:nvSpPr>
        <p:spPr>
          <a:xfrm>
            <a:off x="264627" y="6002784"/>
            <a:ext cx="10350219" cy="1520099"/>
          </a:xfrm>
          <a:prstGeom prst="rect">
            <a:avLst/>
          </a:prstGeom>
        </p:spPr>
        <p:txBody>
          <a:bodyPr lIns="0" tIns="0" rIns="0" bIns="0" rtlCol="0" anchor="t">
            <a:spAutoFit/>
          </a:bodyPr>
          <a:lstStyle/>
          <a:p>
            <a:pPr algn="ctr">
              <a:lnSpc>
                <a:spcPts val="3780"/>
              </a:lnSpc>
            </a:pPr>
            <a:r>
              <a:rPr lang="en-US" sz="2700">
                <a:solidFill>
                  <a:srgbClr val="222544"/>
                </a:solidFill>
                <a:latin typeface="Montserrat School"/>
                <a:ea typeface="Montserrat School"/>
                <a:cs typeface="Montserrat School"/>
                <a:sym typeface="Montserrat School"/>
              </a:rPr>
              <a:t>“The light shines in the darkness, </a:t>
            </a:r>
          </a:p>
          <a:p>
            <a:pPr algn="ctr">
              <a:lnSpc>
                <a:spcPts val="3780"/>
              </a:lnSpc>
            </a:pPr>
            <a:r>
              <a:rPr lang="en-US" sz="2700">
                <a:solidFill>
                  <a:srgbClr val="222544"/>
                </a:solidFill>
                <a:latin typeface="Montserrat School"/>
                <a:ea typeface="Montserrat School"/>
                <a:cs typeface="Montserrat School"/>
                <a:sym typeface="Montserrat School"/>
              </a:rPr>
              <a:t>and the darkness has not overcome it.”</a:t>
            </a:r>
          </a:p>
          <a:p>
            <a:pPr algn="ctr">
              <a:lnSpc>
                <a:spcPts val="980"/>
              </a:lnSpc>
            </a:pPr>
            <a:endParaRPr lang="en-US" sz="2700">
              <a:solidFill>
                <a:srgbClr val="222544"/>
              </a:solidFill>
              <a:latin typeface="Montserrat School"/>
              <a:ea typeface="Montserrat School"/>
              <a:cs typeface="Montserrat School"/>
              <a:sym typeface="Montserrat School"/>
            </a:endParaRPr>
          </a:p>
          <a:p>
            <a:pPr algn="ctr">
              <a:lnSpc>
                <a:spcPts val="3780"/>
              </a:lnSpc>
            </a:pPr>
            <a:r>
              <a:rPr lang="en-US" sz="2700">
                <a:solidFill>
                  <a:srgbClr val="222544"/>
                </a:solidFill>
                <a:latin typeface="Montserrat School"/>
                <a:ea typeface="Montserrat School"/>
                <a:cs typeface="Montserrat School"/>
                <a:sym typeface="Montserrat School"/>
              </a:rPr>
              <a:t> John 1:5</a:t>
            </a:r>
          </a:p>
        </p:txBody>
      </p:sp>
      <p:sp>
        <p:nvSpPr>
          <p:cNvPr id="13" name="Freeform 13"/>
          <p:cNvSpPr/>
          <p:nvPr/>
        </p:nvSpPr>
        <p:spPr>
          <a:xfrm rot="-5400000">
            <a:off x="4513197" y="4990942"/>
            <a:ext cx="11532621" cy="1550738"/>
          </a:xfrm>
          <a:custGeom>
            <a:avLst/>
            <a:gdLst/>
            <a:ahLst/>
            <a:cxnLst/>
            <a:rect l="l" t="t" r="r" b="b"/>
            <a:pathLst>
              <a:path w="11532621" h="1550738">
                <a:moveTo>
                  <a:pt x="0" y="0"/>
                </a:moveTo>
                <a:lnTo>
                  <a:pt x="11532621" y="0"/>
                </a:lnTo>
                <a:lnTo>
                  <a:pt x="11532621"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sp>
        <p:nvSpPr>
          <p:cNvPr id="14" name="Freeform 14"/>
          <p:cNvSpPr/>
          <p:nvPr/>
        </p:nvSpPr>
        <p:spPr>
          <a:xfrm rot="-8100000">
            <a:off x="-519920" y="754110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grpSp>
        <p:nvGrpSpPr>
          <p:cNvPr id="15" name="Group 15"/>
          <p:cNvGrpSpPr/>
          <p:nvPr/>
        </p:nvGrpSpPr>
        <p:grpSpPr>
          <a:xfrm>
            <a:off x="-882715" y="-233753"/>
            <a:ext cx="9848374" cy="1443794"/>
            <a:chOff x="0" y="0"/>
            <a:chExt cx="13131165" cy="1925058"/>
          </a:xfrm>
        </p:grpSpPr>
        <p:grpSp>
          <p:nvGrpSpPr>
            <p:cNvPr id="16" name="Group 16"/>
            <p:cNvGrpSpPr/>
            <p:nvPr/>
          </p:nvGrpSpPr>
          <p:grpSpPr>
            <a:xfrm>
              <a:off x="0" y="0"/>
              <a:ext cx="13131165" cy="1746693"/>
              <a:chOff x="0" y="0"/>
              <a:chExt cx="2716851" cy="361392"/>
            </a:xfrm>
          </p:grpSpPr>
          <p:sp>
            <p:nvSpPr>
              <p:cNvPr id="17" name="Freeform 17"/>
              <p:cNvSpPr/>
              <p:nvPr/>
            </p:nvSpPr>
            <p:spPr>
              <a:xfrm>
                <a:off x="0" y="0"/>
                <a:ext cx="2716851" cy="361392"/>
              </a:xfrm>
              <a:custGeom>
                <a:avLst/>
                <a:gdLst/>
                <a:ahLst/>
                <a:cxnLst/>
                <a:rect l="l" t="t" r="r" b="b"/>
                <a:pathLst>
                  <a:path w="2716851" h="361392">
                    <a:moveTo>
                      <a:pt x="2513651" y="0"/>
                    </a:moveTo>
                    <a:cubicBezTo>
                      <a:pt x="2625875" y="0"/>
                      <a:pt x="2716851" y="80900"/>
                      <a:pt x="2716851" y="180696"/>
                    </a:cubicBezTo>
                    <a:cubicBezTo>
                      <a:pt x="2716851" y="280492"/>
                      <a:pt x="2625875" y="361392"/>
                      <a:pt x="2513651" y="361392"/>
                    </a:cubicBezTo>
                    <a:lnTo>
                      <a:pt x="203200" y="361392"/>
                    </a:lnTo>
                    <a:cubicBezTo>
                      <a:pt x="90976" y="361392"/>
                      <a:pt x="0" y="280492"/>
                      <a:pt x="0" y="180696"/>
                    </a:cubicBezTo>
                    <a:cubicBezTo>
                      <a:pt x="0" y="80900"/>
                      <a:pt x="90976" y="0"/>
                      <a:pt x="203200" y="0"/>
                    </a:cubicBezTo>
                    <a:close/>
                  </a:path>
                </a:pathLst>
              </a:custGeom>
              <a:solidFill>
                <a:srgbClr val="222544"/>
              </a:solidFill>
            </p:spPr>
            <p:txBody>
              <a:bodyPr/>
              <a:lstStyle/>
              <a:p>
                <a:endParaRPr lang="en-GB"/>
              </a:p>
            </p:txBody>
          </p:sp>
          <p:sp>
            <p:nvSpPr>
              <p:cNvPr id="18" name="TextBox 18"/>
              <p:cNvSpPr txBox="1"/>
              <p:nvPr/>
            </p:nvSpPr>
            <p:spPr>
              <a:xfrm>
                <a:off x="0" y="-38100"/>
                <a:ext cx="2716851" cy="399492"/>
              </a:xfrm>
              <a:prstGeom prst="rect">
                <a:avLst/>
              </a:prstGeom>
            </p:spPr>
            <p:txBody>
              <a:bodyPr lIns="46550" tIns="46550" rIns="46550" bIns="46550" rtlCol="0" anchor="ctr"/>
              <a:lstStyle/>
              <a:p>
                <a:pPr algn="ctr">
                  <a:lnSpc>
                    <a:spcPts val="2660"/>
                  </a:lnSpc>
                </a:pPr>
                <a:endParaRPr/>
              </a:p>
            </p:txBody>
          </p:sp>
        </p:grpSp>
        <p:sp>
          <p:nvSpPr>
            <p:cNvPr id="19" name="Freeform 19"/>
            <p:cNvSpPr/>
            <p:nvPr/>
          </p:nvSpPr>
          <p:spPr>
            <a:xfrm>
              <a:off x="1502288" y="577153"/>
              <a:ext cx="475031" cy="475031"/>
            </a:xfrm>
            <a:custGeom>
              <a:avLst/>
              <a:gdLst/>
              <a:ahLst/>
              <a:cxnLst/>
              <a:rect l="l" t="t" r="r" b="b"/>
              <a:pathLst>
                <a:path w="475031" h="475031">
                  <a:moveTo>
                    <a:pt x="0" y="0"/>
                  </a:moveTo>
                  <a:lnTo>
                    <a:pt x="475031" y="0"/>
                  </a:lnTo>
                  <a:lnTo>
                    <a:pt x="475031" y="475031"/>
                  </a:lnTo>
                  <a:lnTo>
                    <a:pt x="0" y="47503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0" name="TextBox 20"/>
            <p:cNvSpPr txBox="1"/>
            <p:nvPr/>
          </p:nvSpPr>
          <p:spPr>
            <a:xfrm>
              <a:off x="1977319" y="679901"/>
              <a:ext cx="8904062" cy="685588"/>
            </a:xfrm>
            <a:prstGeom prst="rect">
              <a:avLst/>
            </a:prstGeom>
          </p:spPr>
          <p:txBody>
            <a:bodyPr lIns="0" tIns="0" rIns="0" bIns="0" rtlCol="0" anchor="t">
              <a:spAutoFit/>
            </a:bodyPr>
            <a:lstStyle/>
            <a:p>
              <a:pPr algn="ctr">
                <a:lnSpc>
                  <a:spcPts val="4339"/>
                </a:lnSpc>
              </a:pPr>
              <a:r>
                <a:rPr lang="en-US" sz="3099" b="1">
                  <a:solidFill>
                    <a:srgbClr val="FFFFFF"/>
                  </a:solidFill>
                  <a:latin typeface="Montserrat School Semi-Bold"/>
                  <a:ea typeface="Montserrat School Semi-Bold"/>
                  <a:cs typeface="Montserrat School Semi-Bold"/>
                  <a:sym typeface="Montserrat School Semi-Bold"/>
                </a:rPr>
                <a:t> The Liturgical Season of Advent</a:t>
              </a:r>
            </a:p>
          </p:txBody>
        </p:sp>
        <p:grpSp>
          <p:nvGrpSpPr>
            <p:cNvPr id="21" name="Group 21"/>
            <p:cNvGrpSpPr/>
            <p:nvPr/>
          </p:nvGrpSpPr>
          <p:grpSpPr>
            <a:xfrm>
              <a:off x="11173037" y="433556"/>
              <a:ext cx="1057324" cy="1057324"/>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23" name="TextBox 23"/>
              <p:cNvSpPr txBox="1"/>
              <p:nvPr/>
            </p:nvSpPr>
            <p:spPr>
              <a:xfrm>
                <a:off x="76200" y="38100"/>
                <a:ext cx="660400" cy="698500"/>
              </a:xfrm>
              <a:prstGeom prst="rect">
                <a:avLst/>
              </a:prstGeom>
            </p:spPr>
            <p:txBody>
              <a:bodyPr lIns="14895" tIns="14895" rIns="14895" bIns="14895" rtlCol="0" anchor="ctr"/>
              <a:lstStyle/>
              <a:p>
                <a:pPr algn="ctr">
                  <a:lnSpc>
                    <a:spcPts val="2660"/>
                  </a:lnSpc>
                </a:pPr>
                <a:endParaRPr/>
              </a:p>
            </p:txBody>
          </p:sp>
        </p:grpSp>
        <p:sp>
          <p:nvSpPr>
            <p:cNvPr id="24" name="Freeform 24"/>
            <p:cNvSpPr/>
            <p:nvPr/>
          </p:nvSpPr>
          <p:spPr>
            <a:xfrm>
              <a:off x="11242472" y="600384"/>
              <a:ext cx="323347" cy="955418"/>
            </a:xfrm>
            <a:custGeom>
              <a:avLst/>
              <a:gdLst/>
              <a:ahLst/>
              <a:cxnLst/>
              <a:rect l="l" t="t" r="r" b="b"/>
              <a:pathLst>
                <a:path w="323347" h="955418">
                  <a:moveTo>
                    <a:pt x="0" y="0"/>
                  </a:moveTo>
                  <a:lnTo>
                    <a:pt x="323347" y="0"/>
                  </a:lnTo>
                  <a:lnTo>
                    <a:pt x="323347" y="955418"/>
                  </a:lnTo>
                  <a:lnTo>
                    <a:pt x="0" y="955418"/>
                  </a:lnTo>
                  <a:lnTo>
                    <a:pt x="0" y="0"/>
                  </a:lnTo>
                  <a:close/>
                </a:path>
              </a:pathLst>
            </a:custGeom>
            <a:blipFill>
              <a:blip>
                <a:extLst>
                  <a:ext uri="{96DAC541-7B7A-43D3-8B79-37D633B846F1}">
                    <asvg:svgBlip xmlns:asvg="http://schemas.microsoft.com/office/drawing/2016/SVG/main" r:embed="rId8"/>
                  </a:ext>
                </a:extLst>
              </a:blip>
              <a:stretch>
                <a:fillRect b="-45421"/>
              </a:stretch>
            </a:blipFill>
          </p:spPr>
          <p:txBody>
            <a:bodyPr/>
            <a:lstStyle/>
            <a:p>
              <a:endParaRPr lang="en-GB"/>
            </a:p>
          </p:txBody>
        </p:sp>
        <p:sp>
          <p:nvSpPr>
            <p:cNvPr id="25" name="Freeform 25"/>
            <p:cNvSpPr/>
            <p:nvPr/>
          </p:nvSpPr>
          <p:spPr>
            <a:xfrm>
              <a:off x="11439023" y="600384"/>
              <a:ext cx="323347" cy="960551"/>
            </a:xfrm>
            <a:custGeom>
              <a:avLst/>
              <a:gdLst/>
              <a:ahLst/>
              <a:cxnLst/>
              <a:rect l="l" t="t" r="r" b="b"/>
              <a:pathLst>
                <a:path w="323347" h="960551">
                  <a:moveTo>
                    <a:pt x="0" y="0"/>
                  </a:moveTo>
                  <a:lnTo>
                    <a:pt x="323346" y="0"/>
                  </a:lnTo>
                  <a:lnTo>
                    <a:pt x="323346" y="960551"/>
                  </a:lnTo>
                  <a:lnTo>
                    <a:pt x="0" y="960551"/>
                  </a:lnTo>
                  <a:lnTo>
                    <a:pt x="0" y="0"/>
                  </a:lnTo>
                  <a:close/>
                </a:path>
              </a:pathLst>
            </a:custGeom>
            <a:blipFill>
              <a:blip>
                <a:extLst>
                  <a:ext uri="{96DAC541-7B7A-43D3-8B79-37D633B846F1}">
                    <asvg:svgBlip xmlns:asvg="http://schemas.microsoft.com/office/drawing/2016/SVG/main" r:embed="rId8"/>
                  </a:ext>
                </a:extLst>
              </a:blip>
              <a:stretch>
                <a:fillRect b="-44644"/>
              </a:stretch>
            </a:blipFill>
          </p:spPr>
          <p:txBody>
            <a:bodyPr/>
            <a:lstStyle/>
            <a:p>
              <a:endParaRPr lang="en-GB"/>
            </a:p>
          </p:txBody>
        </p:sp>
        <p:sp>
          <p:nvSpPr>
            <p:cNvPr id="26" name="Freeform 26"/>
            <p:cNvSpPr/>
            <p:nvPr/>
          </p:nvSpPr>
          <p:spPr>
            <a:xfrm>
              <a:off x="11845403" y="600384"/>
              <a:ext cx="323347" cy="970817"/>
            </a:xfrm>
            <a:custGeom>
              <a:avLst/>
              <a:gdLst/>
              <a:ahLst/>
              <a:cxnLst/>
              <a:rect l="l" t="t" r="r" b="b"/>
              <a:pathLst>
                <a:path w="323347" h="970817">
                  <a:moveTo>
                    <a:pt x="0" y="0"/>
                  </a:moveTo>
                  <a:lnTo>
                    <a:pt x="323346" y="0"/>
                  </a:lnTo>
                  <a:lnTo>
                    <a:pt x="323346" y="970816"/>
                  </a:lnTo>
                  <a:lnTo>
                    <a:pt x="0" y="970816"/>
                  </a:lnTo>
                  <a:lnTo>
                    <a:pt x="0" y="0"/>
                  </a:lnTo>
                  <a:close/>
                </a:path>
              </a:pathLst>
            </a:custGeom>
            <a:blipFill>
              <a:blip>
                <a:extLst>
                  <a:ext uri="{96DAC541-7B7A-43D3-8B79-37D633B846F1}">
                    <asvg:svgBlip xmlns:asvg="http://schemas.microsoft.com/office/drawing/2016/SVG/main" r:embed="rId8"/>
                  </a:ext>
                </a:extLst>
              </a:blip>
              <a:stretch>
                <a:fillRect b="-43114"/>
              </a:stretch>
            </a:blipFill>
          </p:spPr>
          <p:txBody>
            <a:bodyPr/>
            <a:lstStyle/>
            <a:p>
              <a:endParaRPr lang="en-GB"/>
            </a:p>
          </p:txBody>
        </p:sp>
        <p:sp>
          <p:nvSpPr>
            <p:cNvPr id="27" name="Freeform 27"/>
            <p:cNvSpPr/>
            <p:nvPr/>
          </p:nvSpPr>
          <p:spPr>
            <a:xfrm>
              <a:off x="11641739" y="600384"/>
              <a:ext cx="323347" cy="960551"/>
            </a:xfrm>
            <a:custGeom>
              <a:avLst/>
              <a:gdLst/>
              <a:ahLst/>
              <a:cxnLst/>
              <a:rect l="l" t="t" r="r" b="b"/>
              <a:pathLst>
                <a:path w="323347" h="960551">
                  <a:moveTo>
                    <a:pt x="0" y="0"/>
                  </a:moveTo>
                  <a:lnTo>
                    <a:pt x="323346" y="0"/>
                  </a:lnTo>
                  <a:lnTo>
                    <a:pt x="323346" y="960551"/>
                  </a:lnTo>
                  <a:lnTo>
                    <a:pt x="0" y="960551"/>
                  </a:lnTo>
                  <a:lnTo>
                    <a:pt x="0" y="0"/>
                  </a:lnTo>
                  <a:close/>
                </a:path>
              </a:pathLst>
            </a:custGeom>
            <a:blipFill>
              <a:blip>
                <a:extLst>
                  <a:ext uri="{96DAC541-7B7A-43D3-8B79-37D633B846F1}">
                    <asvg:svgBlip xmlns:asvg="http://schemas.microsoft.com/office/drawing/2016/SVG/main" r:embed="rId9"/>
                  </a:ext>
                </a:extLst>
              </a:blip>
              <a:stretch>
                <a:fillRect b="-44644"/>
              </a:stretch>
            </a:blipFill>
          </p:spPr>
          <p:txBody>
            <a:bodyPr/>
            <a:lstStyle/>
            <a:p>
              <a:endParaRPr lang="en-GB"/>
            </a:p>
          </p:txBody>
        </p:sp>
        <p:sp>
          <p:nvSpPr>
            <p:cNvPr id="28" name="Freeform 28"/>
            <p:cNvSpPr/>
            <p:nvPr/>
          </p:nvSpPr>
          <p:spPr>
            <a:xfrm rot="-1289969">
              <a:off x="11298311" y="1344703"/>
              <a:ext cx="781026" cy="452995"/>
            </a:xfrm>
            <a:custGeom>
              <a:avLst/>
              <a:gdLst/>
              <a:ahLst/>
              <a:cxnLst/>
              <a:rect l="l" t="t" r="r" b="b"/>
              <a:pathLst>
                <a:path w="781026" h="452995">
                  <a:moveTo>
                    <a:pt x="0" y="0"/>
                  </a:moveTo>
                  <a:lnTo>
                    <a:pt x="781025" y="0"/>
                  </a:lnTo>
                  <a:lnTo>
                    <a:pt x="781025" y="452995"/>
                  </a:lnTo>
                  <a:lnTo>
                    <a:pt x="0" y="45299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9" name="TextBox 29"/>
            <p:cNvSpPr txBox="1"/>
            <p:nvPr/>
          </p:nvSpPr>
          <p:spPr>
            <a:xfrm rot="-5400000">
              <a:off x="11276269" y="906289"/>
              <a:ext cx="225127" cy="134854"/>
            </a:xfrm>
            <a:prstGeom prst="rect">
              <a:avLst/>
            </a:prstGeom>
          </p:spPr>
          <p:txBody>
            <a:bodyPr lIns="0" tIns="0" rIns="0" bIns="0" rtlCol="0" anchor="t">
              <a:spAutoFit/>
            </a:bodyPr>
            <a:lstStyle/>
            <a:p>
              <a:pPr algn="l">
                <a:lnSpc>
                  <a:spcPts val="805"/>
                </a:lnSpc>
              </a:pPr>
              <a:r>
                <a:rPr lang="en-US" sz="575" b="1">
                  <a:solidFill>
                    <a:srgbClr val="FFFFFF"/>
                  </a:solidFill>
                  <a:latin typeface="Caveat Bold"/>
                  <a:ea typeface="Caveat Bold"/>
                  <a:cs typeface="Caveat Bold"/>
                  <a:sym typeface="Caveat Bold"/>
                </a:rPr>
                <a:t>Hope</a:t>
              </a:r>
            </a:p>
          </p:txBody>
        </p:sp>
        <p:sp>
          <p:nvSpPr>
            <p:cNvPr id="30" name="TextBox 30"/>
            <p:cNvSpPr txBox="1"/>
            <p:nvPr/>
          </p:nvSpPr>
          <p:spPr>
            <a:xfrm rot="-5400000">
              <a:off x="11476640" y="906289"/>
              <a:ext cx="225127" cy="134854"/>
            </a:xfrm>
            <a:prstGeom prst="rect">
              <a:avLst/>
            </a:prstGeom>
          </p:spPr>
          <p:txBody>
            <a:bodyPr lIns="0" tIns="0" rIns="0" bIns="0" rtlCol="0" anchor="t">
              <a:spAutoFit/>
            </a:bodyPr>
            <a:lstStyle/>
            <a:p>
              <a:pPr algn="l">
                <a:lnSpc>
                  <a:spcPts val="805"/>
                </a:lnSpc>
              </a:pPr>
              <a:r>
                <a:rPr lang="en-US" sz="575" b="1">
                  <a:solidFill>
                    <a:srgbClr val="FFFFFF"/>
                  </a:solidFill>
                  <a:latin typeface="Caveat Bold"/>
                  <a:ea typeface="Caveat Bold"/>
                  <a:cs typeface="Caveat Bold"/>
                  <a:sym typeface="Caveat Bold"/>
                </a:rPr>
                <a:t>Peace</a:t>
              </a:r>
            </a:p>
          </p:txBody>
        </p:sp>
        <p:sp>
          <p:nvSpPr>
            <p:cNvPr id="31" name="TextBox 31"/>
            <p:cNvSpPr txBox="1"/>
            <p:nvPr/>
          </p:nvSpPr>
          <p:spPr>
            <a:xfrm rot="-5400000">
              <a:off x="11677391" y="863560"/>
              <a:ext cx="225127" cy="134854"/>
            </a:xfrm>
            <a:prstGeom prst="rect">
              <a:avLst/>
            </a:prstGeom>
          </p:spPr>
          <p:txBody>
            <a:bodyPr lIns="0" tIns="0" rIns="0" bIns="0" rtlCol="0" anchor="t">
              <a:spAutoFit/>
            </a:bodyPr>
            <a:lstStyle/>
            <a:p>
              <a:pPr algn="l">
                <a:lnSpc>
                  <a:spcPts val="805"/>
                </a:lnSpc>
              </a:pPr>
              <a:r>
                <a:rPr lang="en-US" sz="575" b="1">
                  <a:solidFill>
                    <a:srgbClr val="FFFFFF"/>
                  </a:solidFill>
                  <a:latin typeface="Caveat Bold"/>
                  <a:ea typeface="Caveat Bold"/>
                  <a:cs typeface="Caveat Bold"/>
                  <a:sym typeface="Caveat Bold"/>
                </a:rPr>
                <a:t>Joy</a:t>
              </a:r>
            </a:p>
          </p:txBody>
        </p:sp>
        <p:sp>
          <p:nvSpPr>
            <p:cNvPr id="32" name="TextBox 32"/>
            <p:cNvSpPr txBox="1"/>
            <p:nvPr/>
          </p:nvSpPr>
          <p:spPr>
            <a:xfrm rot="-5400000">
              <a:off x="11878142" y="906289"/>
              <a:ext cx="225127" cy="134854"/>
            </a:xfrm>
            <a:prstGeom prst="rect">
              <a:avLst/>
            </a:prstGeom>
          </p:spPr>
          <p:txBody>
            <a:bodyPr lIns="0" tIns="0" rIns="0" bIns="0" rtlCol="0" anchor="t">
              <a:spAutoFit/>
            </a:bodyPr>
            <a:lstStyle/>
            <a:p>
              <a:pPr algn="l">
                <a:lnSpc>
                  <a:spcPts val="805"/>
                </a:lnSpc>
              </a:pPr>
              <a:r>
                <a:rPr lang="en-US" sz="575" b="1">
                  <a:solidFill>
                    <a:srgbClr val="FFFFFF"/>
                  </a:solidFill>
                  <a:latin typeface="Caveat Bold"/>
                  <a:ea typeface="Caveat Bold"/>
                  <a:cs typeface="Caveat Bold"/>
                  <a:sym typeface="Caveat Bold"/>
                </a:rPr>
                <a:t>Love</a:t>
              </a:r>
            </a:p>
          </p:txBody>
        </p:sp>
      </p:grpSp>
      <p:sp>
        <p:nvSpPr>
          <p:cNvPr id="33" name="Freeform 33"/>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36318" y="0"/>
            <a:ext cx="8851682" cy="10287000"/>
            <a:chOff x="0" y="0"/>
            <a:chExt cx="2331307" cy="2709333"/>
          </a:xfrm>
        </p:grpSpPr>
        <p:sp>
          <p:nvSpPr>
            <p:cNvPr id="3" name="Freeform 3"/>
            <p:cNvSpPr/>
            <p:nvPr/>
          </p:nvSpPr>
          <p:spPr>
            <a:xfrm>
              <a:off x="0" y="0"/>
              <a:ext cx="2331307" cy="2709333"/>
            </a:xfrm>
            <a:custGeom>
              <a:avLst/>
              <a:gdLst/>
              <a:ahLst/>
              <a:cxnLst/>
              <a:rect l="l" t="t" r="r" b="b"/>
              <a:pathLst>
                <a:path w="2331307" h="2709333">
                  <a:moveTo>
                    <a:pt x="0" y="0"/>
                  </a:moveTo>
                  <a:lnTo>
                    <a:pt x="2331307" y="0"/>
                  </a:lnTo>
                  <a:lnTo>
                    <a:pt x="2331307"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331307" cy="27474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243274" y="2456357"/>
            <a:ext cx="8900726" cy="5859547"/>
          </a:xfrm>
          <a:prstGeom prst="rect">
            <a:avLst/>
          </a:prstGeom>
        </p:spPr>
        <p:txBody>
          <a:bodyPr lIns="0" tIns="0" rIns="0" bIns="0" rtlCol="0" anchor="t">
            <a:spAutoFit/>
          </a:bodyPr>
          <a:lstStyle/>
          <a:p>
            <a:pPr algn="l">
              <a:lnSpc>
                <a:spcPts val="5343"/>
              </a:lnSpc>
            </a:pPr>
            <a:r>
              <a:rPr lang="en-US" sz="3470">
                <a:solidFill>
                  <a:srgbClr val="222544"/>
                </a:solidFill>
                <a:latin typeface="Montserrat School"/>
                <a:ea typeface="Montserrat School"/>
                <a:cs typeface="Montserrat School"/>
                <a:sym typeface="Montserrat School"/>
              </a:rPr>
              <a:t>Advent is a season of:</a:t>
            </a:r>
          </a:p>
          <a:p>
            <a:pPr algn="l">
              <a:lnSpc>
                <a:spcPts val="1494"/>
              </a:lnSpc>
            </a:pPr>
            <a:endParaRPr lang="en-US" sz="3470">
              <a:solidFill>
                <a:srgbClr val="222544"/>
              </a:solidFill>
              <a:latin typeface="Montserrat School"/>
              <a:ea typeface="Montserrat School"/>
              <a:cs typeface="Montserrat School"/>
              <a:sym typeface="Montserrat School"/>
            </a:endParaRPr>
          </a:p>
          <a:p>
            <a:pPr algn="ctr">
              <a:lnSpc>
                <a:spcPts val="5343"/>
              </a:lnSpc>
            </a:pPr>
            <a:r>
              <a:rPr lang="en-US" sz="3470" b="1">
                <a:solidFill>
                  <a:srgbClr val="222544"/>
                </a:solidFill>
                <a:latin typeface="Montserrat School Semi-Bold"/>
                <a:ea typeface="Montserrat School Semi-Bold"/>
                <a:cs typeface="Montserrat School Semi-Bold"/>
                <a:sym typeface="Montserrat School Semi-Bold"/>
              </a:rPr>
              <a:t>waiting</a:t>
            </a:r>
          </a:p>
          <a:p>
            <a:pPr algn="ctr">
              <a:lnSpc>
                <a:spcPts val="5390"/>
              </a:lnSpc>
            </a:pPr>
            <a:r>
              <a:rPr lang="en-US" sz="3500" b="1">
                <a:solidFill>
                  <a:srgbClr val="222544"/>
                </a:solidFill>
                <a:latin typeface="Montserrat School Semi-Bold"/>
                <a:ea typeface="Montserrat School Semi-Bold"/>
                <a:cs typeface="Montserrat School Semi-Bold"/>
                <a:sym typeface="Montserrat School Semi-Bold"/>
              </a:rPr>
              <a:t>hope </a:t>
            </a:r>
          </a:p>
          <a:p>
            <a:pPr algn="ctr">
              <a:lnSpc>
                <a:spcPts val="5343"/>
              </a:lnSpc>
            </a:pPr>
            <a:r>
              <a:rPr lang="en-US" sz="3470" b="1">
                <a:solidFill>
                  <a:srgbClr val="222544"/>
                </a:solidFill>
                <a:latin typeface="Montserrat School Semi-Bold"/>
                <a:ea typeface="Montserrat School Semi-Bold"/>
                <a:cs typeface="Montserrat School Semi-Bold"/>
                <a:sym typeface="Montserrat School Semi-Bold"/>
              </a:rPr>
              <a:t>preparation</a:t>
            </a:r>
          </a:p>
          <a:p>
            <a:pPr algn="l">
              <a:lnSpc>
                <a:spcPts val="4727"/>
              </a:lnSpc>
            </a:pPr>
            <a:endParaRPr lang="en-US" sz="3470" b="1">
              <a:solidFill>
                <a:srgbClr val="222544"/>
              </a:solidFill>
              <a:latin typeface="Montserrat School Semi-Bold"/>
              <a:ea typeface="Montserrat School Semi-Bold"/>
              <a:cs typeface="Montserrat School Semi-Bold"/>
              <a:sym typeface="Montserrat School Semi-Bold"/>
            </a:endParaRPr>
          </a:p>
          <a:p>
            <a:pPr algn="l">
              <a:lnSpc>
                <a:spcPts val="4727"/>
              </a:lnSpc>
            </a:pPr>
            <a:r>
              <a:rPr lang="en-US" sz="3070">
                <a:solidFill>
                  <a:srgbClr val="222544"/>
                </a:solidFill>
                <a:latin typeface="Montserrat School"/>
                <a:ea typeface="Montserrat School"/>
                <a:cs typeface="Montserrat School"/>
                <a:sym typeface="Montserrat School"/>
              </a:rPr>
              <a:t>Advent is an opportunity to share Christ’s light and hope with people who might be facing darkness such as poverty, injustice, conflict and hardship.</a:t>
            </a:r>
          </a:p>
        </p:txBody>
      </p:sp>
      <p:sp>
        <p:nvSpPr>
          <p:cNvPr id="6" name="Freeform 6"/>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rot="-5400000">
            <a:off x="11560653" y="5448990"/>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4"/>
                </a:ext>
              </a:extLst>
            </a:blip>
            <a:stretch>
              <a:fillRect l="-279" t="-171027" r="-1768" b="-487889"/>
            </a:stretch>
          </a:blipFill>
        </p:spPr>
        <p:txBody>
          <a:bodyPr/>
          <a:lstStyle/>
          <a:p>
            <a:endParaRPr lang="en-GB"/>
          </a:p>
        </p:txBody>
      </p:sp>
      <p:sp>
        <p:nvSpPr>
          <p:cNvPr id="8" name="Freeform 8"/>
          <p:cNvSpPr/>
          <p:nvPr/>
        </p:nvSpPr>
        <p:spPr>
          <a:xfrm rot="-3881697">
            <a:off x="8421912" y="-48847"/>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4"/>
                </a:ext>
              </a:extLst>
            </a:blip>
            <a:stretch>
              <a:fillRect l="-238232" t="-16109" b="-233656"/>
            </a:stretch>
          </a:blipFill>
        </p:spPr>
        <p:txBody>
          <a:bodyPr/>
          <a:lstStyle/>
          <a:p>
            <a:endParaRPr lang="en-GB"/>
          </a:p>
        </p:txBody>
      </p:sp>
      <p:sp>
        <p:nvSpPr>
          <p:cNvPr id="9" name="Freeform 9"/>
          <p:cNvSpPr/>
          <p:nvPr/>
        </p:nvSpPr>
        <p:spPr>
          <a:xfrm rot="-8100000">
            <a:off x="8291608" y="8300606"/>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4"/>
                </a:ext>
              </a:extLst>
            </a:blip>
            <a:stretch>
              <a:fillRect l="-238232" t="-16109" b="-233656"/>
            </a:stretch>
          </a:blipFill>
        </p:spPr>
        <p:txBody>
          <a:bodyPr/>
          <a:lstStyle/>
          <a:p>
            <a:endParaRPr lang="en-GB"/>
          </a:p>
        </p:txBody>
      </p:sp>
      <p:grpSp>
        <p:nvGrpSpPr>
          <p:cNvPr id="10" name="Group 10"/>
          <p:cNvGrpSpPr/>
          <p:nvPr/>
        </p:nvGrpSpPr>
        <p:grpSpPr>
          <a:xfrm>
            <a:off x="-704374" y="-234640"/>
            <a:ext cx="9848374" cy="1385376"/>
            <a:chOff x="0" y="0"/>
            <a:chExt cx="13131165" cy="1847168"/>
          </a:xfrm>
        </p:grpSpPr>
        <p:grpSp>
          <p:nvGrpSpPr>
            <p:cNvPr id="11" name="Group 11"/>
            <p:cNvGrpSpPr/>
            <p:nvPr/>
          </p:nvGrpSpPr>
          <p:grpSpPr>
            <a:xfrm>
              <a:off x="0" y="0"/>
              <a:ext cx="13131165" cy="1746693"/>
              <a:chOff x="0" y="0"/>
              <a:chExt cx="2716851" cy="361392"/>
            </a:xfrm>
          </p:grpSpPr>
          <p:sp>
            <p:nvSpPr>
              <p:cNvPr id="12" name="Freeform 12"/>
              <p:cNvSpPr/>
              <p:nvPr/>
            </p:nvSpPr>
            <p:spPr>
              <a:xfrm>
                <a:off x="0" y="0"/>
                <a:ext cx="2716851" cy="361392"/>
              </a:xfrm>
              <a:custGeom>
                <a:avLst/>
                <a:gdLst/>
                <a:ahLst/>
                <a:cxnLst/>
                <a:rect l="l" t="t" r="r" b="b"/>
                <a:pathLst>
                  <a:path w="2716851" h="361392">
                    <a:moveTo>
                      <a:pt x="2513651" y="0"/>
                    </a:moveTo>
                    <a:cubicBezTo>
                      <a:pt x="2625875" y="0"/>
                      <a:pt x="2716851" y="80900"/>
                      <a:pt x="2716851" y="180696"/>
                    </a:cubicBezTo>
                    <a:cubicBezTo>
                      <a:pt x="2716851" y="280492"/>
                      <a:pt x="2625875" y="361392"/>
                      <a:pt x="2513651" y="361392"/>
                    </a:cubicBezTo>
                    <a:lnTo>
                      <a:pt x="203200" y="361392"/>
                    </a:lnTo>
                    <a:cubicBezTo>
                      <a:pt x="90976" y="361392"/>
                      <a:pt x="0" y="280492"/>
                      <a:pt x="0" y="180696"/>
                    </a:cubicBezTo>
                    <a:cubicBezTo>
                      <a:pt x="0" y="80900"/>
                      <a:pt x="90976" y="0"/>
                      <a:pt x="203200" y="0"/>
                    </a:cubicBezTo>
                    <a:close/>
                  </a:path>
                </a:pathLst>
              </a:custGeom>
              <a:solidFill>
                <a:srgbClr val="222544"/>
              </a:solidFill>
            </p:spPr>
            <p:txBody>
              <a:bodyPr/>
              <a:lstStyle/>
              <a:p>
                <a:endParaRPr lang="en-GB"/>
              </a:p>
            </p:txBody>
          </p:sp>
          <p:sp>
            <p:nvSpPr>
              <p:cNvPr id="13" name="TextBox 13"/>
              <p:cNvSpPr txBox="1"/>
              <p:nvPr/>
            </p:nvSpPr>
            <p:spPr>
              <a:xfrm>
                <a:off x="0" y="-38100"/>
                <a:ext cx="2716851" cy="399492"/>
              </a:xfrm>
              <a:prstGeom prst="rect">
                <a:avLst/>
              </a:prstGeom>
            </p:spPr>
            <p:txBody>
              <a:bodyPr lIns="48499" tIns="48499" rIns="48499" bIns="48499" rtlCol="0" anchor="ctr"/>
              <a:lstStyle/>
              <a:p>
                <a:pPr algn="ctr">
                  <a:lnSpc>
                    <a:spcPts val="2660"/>
                  </a:lnSpc>
                </a:pPr>
                <a:endParaRPr/>
              </a:p>
            </p:txBody>
          </p:sp>
        </p:grpSp>
        <p:sp>
          <p:nvSpPr>
            <p:cNvPr id="14" name="Freeform 14"/>
            <p:cNvSpPr/>
            <p:nvPr/>
          </p:nvSpPr>
          <p:spPr>
            <a:xfrm>
              <a:off x="1264500" y="578335"/>
              <a:ext cx="475031" cy="475031"/>
            </a:xfrm>
            <a:custGeom>
              <a:avLst/>
              <a:gdLst/>
              <a:ahLst/>
              <a:cxnLst/>
              <a:rect l="l" t="t" r="r" b="b"/>
              <a:pathLst>
                <a:path w="475031" h="475031">
                  <a:moveTo>
                    <a:pt x="0" y="0"/>
                  </a:moveTo>
                  <a:lnTo>
                    <a:pt x="475031" y="0"/>
                  </a:lnTo>
                  <a:lnTo>
                    <a:pt x="475031" y="475031"/>
                  </a:lnTo>
                  <a:lnTo>
                    <a:pt x="0" y="47503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5" name="TextBox 15"/>
            <p:cNvSpPr txBox="1"/>
            <p:nvPr/>
          </p:nvSpPr>
          <p:spPr>
            <a:xfrm>
              <a:off x="1739531" y="681083"/>
              <a:ext cx="8904062" cy="685588"/>
            </a:xfrm>
            <a:prstGeom prst="rect">
              <a:avLst/>
            </a:prstGeom>
          </p:spPr>
          <p:txBody>
            <a:bodyPr lIns="0" tIns="0" rIns="0" bIns="0" rtlCol="0" anchor="t">
              <a:spAutoFit/>
            </a:bodyPr>
            <a:lstStyle/>
            <a:p>
              <a:pPr algn="ctr">
                <a:lnSpc>
                  <a:spcPts val="4339"/>
                </a:lnSpc>
              </a:pPr>
              <a:r>
                <a:rPr lang="en-US" sz="3099" b="1">
                  <a:solidFill>
                    <a:srgbClr val="FFFFFF"/>
                  </a:solidFill>
                  <a:latin typeface="Montserrat School Semi-Bold"/>
                  <a:ea typeface="Montserrat School Semi-Bold"/>
                  <a:cs typeface="Montserrat School Semi-Bold"/>
                  <a:sym typeface="Montserrat School Semi-Bold"/>
                </a:rPr>
                <a:t> The Liturgical Season of Advent</a:t>
              </a:r>
            </a:p>
          </p:txBody>
        </p:sp>
        <p:grpSp>
          <p:nvGrpSpPr>
            <p:cNvPr id="16" name="Group 16"/>
            <p:cNvGrpSpPr/>
            <p:nvPr/>
          </p:nvGrpSpPr>
          <p:grpSpPr>
            <a:xfrm>
              <a:off x="10950608" y="415620"/>
              <a:ext cx="1014822" cy="1014822"/>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18" name="TextBox 18"/>
              <p:cNvSpPr txBox="1"/>
              <p:nvPr/>
            </p:nvSpPr>
            <p:spPr>
              <a:xfrm>
                <a:off x="76200" y="38100"/>
                <a:ext cx="660400" cy="698500"/>
              </a:xfrm>
              <a:prstGeom prst="rect">
                <a:avLst/>
              </a:prstGeom>
            </p:spPr>
            <p:txBody>
              <a:bodyPr lIns="14895" tIns="14895" rIns="14895" bIns="14895" rtlCol="0" anchor="ctr"/>
              <a:lstStyle/>
              <a:p>
                <a:pPr algn="ctr">
                  <a:lnSpc>
                    <a:spcPts val="2660"/>
                  </a:lnSpc>
                </a:pPr>
                <a:endParaRPr/>
              </a:p>
            </p:txBody>
          </p:sp>
        </p:grpSp>
        <p:sp>
          <p:nvSpPr>
            <p:cNvPr id="19" name="Freeform 19"/>
            <p:cNvSpPr/>
            <p:nvPr/>
          </p:nvSpPr>
          <p:spPr>
            <a:xfrm>
              <a:off x="11017252" y="575742"/>
              <a:ext cx="310349" cy="917013"/>
            </a:xfrm>
            <a:custGeom>
              <a:avLst/>
              <a:gdLst/>
              <a:ahLst/>
              <a:cxnLst/>
              <a:rect l="l" t="t" r="r" b="b"/>
              <a:pathLst>
                <a:path w="310349" h="917013">
                  <a:moveTo>
                    <a:pt x="0" y="0"/>
                  </a:moveTo>
                  <a:lnTo>
                    <a:pt x="310349" y="0"/>
                  </a:lnTo>
                  <a:lnTo>
                    <a:pt x="310349" y="917012"/>
                  </a:lnTo>
                  <a:lnTo>
                    <a:pt x="0" y="917012"/>
                  </a:lnTo>
                  <a:lnTo>
                    <a:pt x="0" y="0"/>
                  </a:lnTo>
                  <a:close/>
                </a:path>
              </a:pathLst>
            </a:custGeom>
            <a:blipFill>
              <a:blip>
                <a:extLst>
                  <a:ext uri="{96DAC541-7B7A-43D3-8B79-37D633B846F1}">
                    <asvg:svgBlip xmlns:asvg="http://schemas.microsoft.com/office/drawing/2016/SVG/main" r:embed="rId6"/>
                  </a:ext>
                </a:extLst>
              </a:blip>
              <a:stretch>
                <a:fillRect b="-45421"/>
              </a:stretch>
            </a:blipFill>
          </p:spPr>
          <p:txBody>
            <a:bodyPr/>
            <a:lstStyle/>
            <a:p>
              <a:endParaRPr lang="en-GB"/>
            </a:p>
          </p:txBody>
        </p:sp>
        <p:sp>
          <p:nvSpPr>
            <p:cNvPr id="20" name="Freeform 20"/>
            <p:cNvSpPr/>
            <p:nvPr/>
          </p:nvSpPr>
          <p:spPr>
            <a:xfrm>
              <a:off x="11205902"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6"/>
                  </a:ext>
                </a:extLst>
              </a:blip>
              <a:stretch>
                <a:fillRect b="-44644"/>
              </a:stretch>
            </a:blipFill>
          </p:spPr>
          <p:txBody>
            <a:bodyPr/>
            <a:lstStyle/>
            <a:p>
              <a:endParaRPr lang="en-GB"/>
            </a:p>
          </p:txBody>
        </p:sp>
        <p:sp>
          <p:nvSpPr>
            <p:cNvPr id="21" name="Freeform 21"/>
            <p:cNvSpPr/>
            <p:nvPr/>
          </p:nvSpPr>
          <p:spPr>
            <a:xfrm>
              <a:off x="11595946" y="575742"/>
              <a:ext cx="310349" cy="931792"/>
            </a:xfrm>
            <a:custGeom>
              <a:avLst/>
              <a:gdLst/>
              <a:ahLst/>
              <a:cxnLst/>
              <a:rect l="l" t="t" r="r" b="b"/>
              <a:pathLst>
                <a:path w="310349" h="931792">
                  <a:moveTo>
                    <a:pt x="0" y="0"/>
                  </a:moveTo>
                  <a:lnTo>
                    <a:pt x="310349" y="0"/>
                  </a:lnTo>
                  <a:lnTo>
                    <a:pt x="310349" y="931792"/>
                  </a:lnTo>
                  <a:lnTo>
                    <a:pt x="0" y="931792"/>
                  </a:lnTo>
                  <a:lnTo>
                    <a:pt x="0" y="0"/>
                  </a:lnTo>
                  <a:close/>
                </a:path>
              </a:pathLst>
            </a:custGeom>
            <a:blipFill>
              <a:blip>
                <a:extLst>
                  <a:ext uri="{96DAC541-7B7A-43D3-8B79-37D633B846F1}">
                    <asvg:svgBlip xmlns:asvg="http://schemas.microsoft.com/office/drawing/2016/SVG/main" r:embed="rId6"/>
                  </a:ext>
                </a:extLst>
              </a:blip>
              <a:stretch>
                <a:fillRect b="-43114"/>
              </a:stretch>
            </a:blipFill>
          </p:spPr>
          <p:txBody>
            <a:bodyPr/>
            <a:lstStyle/>
            <a:p>
              <a:endParaRPr lang="en-GB"/>
            </a:p>
          </p:txBody>
        </p:sp>
        <p:sp>
          <p:nvSpPr>
            <p:cNvPr id="22" name="Freeform 22"/>
            <p:cNvSpPr/>
            <p:nvPr/>
          </p:nvSpPr>
          <p:spPr>
            <a:xfrm>
              <a:off x="11400469"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7"/>
                  </a:ext>
                </a:extLst>
              </a:blip>
              <a:stretch>
                <a:fillRect b="-44644"/>
              </a:stretch>
            </a:blipFill>
          </p:spPr>
          <p:txBody>
            <a:bodyPr/>
            <a:lstStyle/>
            <a:p>
              <a:endParaRPr lang="en-GB"/>
            </a:p>
          </p:txBody>
        </p:sp>
        <p:sp>
          <p:nvSpPr>
            <p:cNvPr id="23" name="Freeform 23"/>
            <p:cNvSpPr/>
            <p:nvPr/>
          </p:nvSpPr>
          <p:spPr>
            <a:xfrm rot="-1289969">
              <a:off x="11070846" y="1290141"/>
              <a:ext cx="749630" cy="434786"/>
            </a:xfrm>
            <a:custGeom>
              <a:avLst/>
              <a:gdLst/>
              <a:ahLst/>
              <a:cxnLst/>
              <a:rect l="l" t="t" r="r" b="b"/>
              <a:pathLst>
                <a:path w="749630" h="434786">
                  <a:moveTo>
                    <a:pt x="0" y="0"/>
                  </a:moveTo>
                  <a:lnTo>
                    <a:pt x="749630" y="0"/>
                  </a:lnTo>
                  <a:lnTo>
                    <a:pt x="749630" y="434786"/>
                  </a:lnTo>
                  <a:lnTo>
                    <a:pt x="0" y="43478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4" name="TextBox 24"/>
            <p:cNvSpPr txBox="1"/>
            <p:nvPr/>
          </p:nvSpPr>
          <p:spPr>
            <a:xfrm rot="-5400000">
              <a:off x="11054070"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Hope</a:t>
              </a:r>
            </a:p>
          </p:txBody>
        </p:sp>
        <p:sp>
          <p:nvSpPr>
            <p:cNvPr id="25" name="TextBox 25"/>
            <p:cNvSpPr txBox="1"/>
            <p:nvPr/>
          </p:nvSpPr>
          <p:spPr>
            <a:xfrm rot="-5400000">
              <a:off x="11246386"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Peace</a:t>
              </a:r>
            </a:p>
          </p:txBody>
        </p:sp>
        <p:sp>
          <p:nvSpPr>
            <p:cNvPr id="26" name="TextBox 26"/>
            <p:cNvSpPr txBox="1"/>
            <p:nvPr/>
          </p:nvSpPr>
          <p:spPr>
            <a:xfrm rot="-5400000">
              <a:off x="11439068" y="832719"/>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Joy</a:t>
              </a:r>
            </a:p>
          </p:txBody>
        </p:sp>
        <p:sp>
          <p:nvSpPr>
            <p:cNvPr id="27" name="TextBox 27"/>
            <p:cNvSpPr txBox="1"/>
            <p:nvPr/>
          </p:nvSpPr>
          <p:spPr>
            <a:xfrm rot="-5400000">
              <a:off x="11631748"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Love</a:t>
              </a:r>
            </a:p>
          </p:txBody>
        </p:sp>
      </p:grpSp>
      <p:grpSp>
        <p:nvGrpSpPr>
          <p:cNvPr id="28" name="Group 28"/>
          <p:cNvGrpSpPr/>
          <p:nvPr/>
        </p:nvGrpSpPr>
        <p:grpSpPr>
          <a:xfrm>
            <a:off x="10597687" y="3184865"/>
            <a:ext cx="6528944" cy="4496721"/>
            <a:chOff x="0" y="0"/>
            <a:chExt cx="1318249" cy="907926"/>
          </a:xfrm>
        </p:grpSpPr>
        <p:sp>
          <p:nvSpPr>
            <p:cNvPr id="29" name="Freeform 29"/>
            <p:cNvSpPr/>
            <p:nvPr/>
          </p:nvSpPr>
          <p:spPr>
            <a:xfrm>
              <a:off x="0" y="0"/>
              <a:ext cx="1318249" cy="907926"/>
            </a:xfrm>
            <a:custGeom>
              <a:avLst/>
              <a:gdLst/>
              <a:ahLst/>
              <a:cxnLst/>
              <a:rect l="l" t="t" r="r" b="b"/>
              <a:pathLst>
                <a:path w="1318249" h="907926">
                  <a:moveTo>
                    <a:pt x="0" y="0"/>
                  </a:moveTo>
                  <a:lnTo>
                    <a:pt x="1318249" y="0"/>
                  </a:lnTo>
                  <a:lnTo>
                    <a:pt x="1318249" y="907926"/>
                  </a:lnTo>
                  <a:lnTo>
                    <a:pt x="0" y="907926"/>
                  </a:lnTo>
                  <a:close/>
                </a:path>
              </a:pathLst>
            </a:custGeom>
            <a:blipFill>
              <a:blip r:embed="rId9"/>
              <a:stretch>
                <a:fillRect r="-3419"/>
              </a:stretch>
            </a:blipFill>
          </p:spPr>
          <p:txBody>
            <a:bodyPr/>
            <a:lstStyle/>
            <a:p>
              <a:endParaRPr lang="en-GB"/>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9960429"/>
            <a:ext cx="18288000" cy="326571"/>
            <a:chOff x="0" y="0"/>
            <a:chExt cx="4816593" cy="86011"/>
          </a:xfrm>
        </p:grpSpPr>
        <p:sp>
          <p:nvSpPr>
            <p:cNvPr id="3" name="Freeform 3"/>
            <p:cNvSpPr/>
            <p:nvPr/>
          </p:nvSpPr>
          <p:spPr>
            <a:xfrm>
              <a:off x="0" y="0"/>
              <a:ext cx="4816592" cy="86011"/>
            </a:xfrm>
            <a:custGeom>
              <a:avLst/>
              <a:gdLst/>
              <a:ahLst/>
              <a:cxnLst/>
              <a:rect l="l" t="t" r="r" b="b"/>
              <a:pathLst>
                <a:path w="4816592" h="86011">
                  <a:moveTo>
                    <a:pt x="0" y="0"/>
                  </a:moveTo>
                  <a:lnTo>
                    <a:pt x="4816592" y="0"/>
                  </a:lnTo>
                  <a:lnTo>
                    <a:pt x="4816592" y="86011"/>
                  </a:lnTo>
                  <a:lnTo>
                    <a:pt x="0" y="86011"/>
                  </a:lnTo>
                  <a:close/>
                </a:path>
              </a:pathLst>
            </a:custGeom>
            <a:solidFill>
              <a:srgbClr val="7666AD"/>
            </a:solidFill>
          </p:spPr>
          <p:txBody>
            <a:bodyPr/>
            <a:lstStyle/>
            <a:p>
              <a:endParaRPr lang="en-GB"/>
            </a:p>
          </p:txBody>
        </p:sp>
        <p:sp>
          <p:nvSpPr>
            <p:cNvPr id="4" name="TextBox 4"/>
            <p:cNvSpPr txBox="1"/>
            <p:nvPr/>
          </p:nvSpPr>
          <p:spPr>
            <a:xfrm>
              <a:off x="0" y="-38100"/>
              <a:ext cx="4816593" cy="124111"/>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78146" y="1230062"/>
            <a:ext cx="1230209" cy="1230209"/>
            <a:chOff x="0" y="0"/>
            <a:chExt cx="1640279" cy="1640279"/>
          </a:xfrm>
        </p:grpSpPr>
        <p:grpSp>
          <p:nvGrpSpPr>
            <p:cNvPr id="6" name="Group 6"/>
            <p:cNvGrpSpPr/>
            <p:nvPr/>
          </p:nvGrpSpPr>
          <p:grpSpPr>
            <a:xfrm>
              <a:off x="0" y="0"/>
              <a:ext cx="1640279" cy="1640279"/>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a:ln cap="sq">
                <a:noFill/>
                <a:prstDash val="solid"/>
                <a:miter/>
              </a:ln>
            </p:spPr>
            <p:txBody>
              <a:bodyPr/>
              <a:lstStyle/>
              <a:p>
                <a:endParaRPr lang="en-GB"/>
              </a:p>
            </p:txBody>
          </p:sp>
          <p:sp>
            <p:nvSpPr>
              <p:cNvPr id="8" name="TextBox 8"/>
              <p:cNvSpPr txBox="1"/>
              <p:nvPr/>
            </p:nvSpPr>
            <p:spPr>
              <a:xfrm>
                <a:off x="76200" y="38100"/>
                <a:ext cx="660400" cy="698500"/>
              </a:xfrm>
              <a:prstGeom prst="rect">
                <a:avLst/>
              </a:prstGeom>
            </p:spPr>
            <p:txBody>
              <a:bodyPr lIns="45594" tIns="45594" rIns="45594" bIns="45594" rtlCol="0" anchor="ctr"/>
              <a:lstStyle/>
              <a:p>
                <a:pPr algn="ctr">
                  <a:lnSpc>
                    <a:spcPts val="2660"/>
                  </a:lnSpc>
                </a:pPr>
                <a:endParaRPr/>
              </a:p>
            </p:txBody>
          </p:sp>
        </p:grpSp>
        <p:sp>
          <p:nvSpPr>
            <p:cNvPr id="9" name="Freeform 9"/>
            <p:cNvSpPr/>
            <p:nvPr/>
          </p:nvSpPr>
          <p:spPr>
            <a:xfrm>
              <a:off x="187182" y="386564"/>
              <a:ext cx="1265915" cy="867151"/>
            </a:xfrm>
            <a:custGeom>
              <a:avLst/>
              <a:gdLst/>
              <a:ahLst/>
              <a:cxnLst/>
              <a:rect l="l" t="t" r="r" b="b"/>
              <a:pathLst>
                <a:path w="1265915" h="867151">
                  <a:moveTo>
                    <a:pt x="0" y="0"/>
                  </a:moveTo>
                  <a:lnTo>
                    <a:pt x="1265915" y="0"/>
                  </a:lnTo>
                  <a:lnTo>
                    <a:pt x="1265915" y="867151"/>
                  </a:lnTo>
                  <a:lnTo>
                    <a:pt x="0" y="8671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grpSp>
        <p:nvGrpSpPr>
          <p:cNvPr id="10" name="Group 10"/>
          <p:cNvGrpSpPr/>
          <p:nvPr/>
        </p:nvGrpSpPr>
        <p:grpSpPr>
          <a:xfrm>
            <a:off x="11397815" y="0"/>
            <a:ext cx="6890185" cy="9960429"/>
            <a:chOff x="0" y="0"/>
            <a:chExt cx="1067470" cy="1543131"/>
          </a:xfrm>
        </p:grpSpPr>
        <p:sp>
          <p:nvSpPr>
            <p:cNvPr id="11" name="Freeform 11"/>
            <p:cNvSpPr/>
            <p:nvPr/>
          </p:nvSpPr>
          <p:spPr>
            <a:xfrm>
              <a:off x="0" y="0"/>
              <a:ext cx="1067470" cy="1543131"/>
            </a:xfrm>
            <a:custGeom>
              <a:avLst/>
              <a:gdLst/>
              <a:ahLst/>
              <a:cxnLst/>
              <a:rect l="l" t="t" r="r" b="b"/>
              <a:pathLst>
                <a:path w="1067470" h="1543131">
                  <a:moveTo>
                    <a:pt x="0" y="0"/>
                  </a:moveTo>
                  <a:lnTo>
                    <a:pt x="1067470" y="0"/>
                  </a:lnTo>
                  <a:lnTo>
                    <a:pt x="1067470" y="1543131"/>
                  </a:lnTo>
                  <a:lnTo>
                    <a:pt x="0" y="1543131"/>
                  </a:lnTo>
                  <a:close/>
                </a:path>
              </a:pathLst>
            </a:custGeom>
            <a:blipFill>
              <a:blip r:embed="rId4"/>
              <a:stretch>
                <a:fillRect l="-18609" b="-23035"/>
              </a:stretch>
            </a:blipFill>
          </p:spPr>
          <p:txBody>
            <a:bodyPr/>
            <a:lstStyle/>
            <a:p>
              <a:endParaRPr lang="en-GB"/>
            </a:p>
          </p:txBody>
        </p:sp>
      </p:grpSp>
      <p:sp>
        <p:nvSpPr>
          <p:cNvPr id="12" name="TextBox 12"/>
          <p:cNvSpPr txBox="1"/>
          <p:nvPr/>
        </p:nvSpPr>
        <p:spPr>
          <a:xfrm>
            <a:off x="1582965" y="1396539"/>
            <a:ext cx="9328903" cy="811530"/>
          </a:xfrm>
          <a:prstGeom prst="rect">
            <a:avLst/>
          </a:prstGeom>
        </p:spPr>
        <p:txBody>
          <a:bodyPr lIns="0" tIns="0" rIns="0" bIns="0" rtlCol="0" anchor="t">
            <a:spAutoFit/>
          </a:bodyPr>
          <a:lstStyle/>
          <a:p>
            <a:pPr algn="l">
              <a:lnSpc>
                <a:spcPts val="6719"/>
              </a:lnSpc>
            </a:pPr>
            <a:r>
              <a:rPr lang="en-US" sz="4800" b="1">
                <a:solidFill>
                  <a:srgbClr val="222544"/>
                </a:solidFill>
                <a:latin typeface="Montserrat School Semi-Bold"/>
                <a:ea typeface="Montserrat School Semi-Bold"/>
                <a:cs typeface="Montserrat School Semi-Bold"/>
                <a:sym typeface="Montserrat School Semi-Bold"/>
              </a:rPr>
              <a:t>The Word</a:t>
            </a:r>
          </a:p>
        </p:txBody>
      </p:sp>
      <p:sp>
        <p:nvSpPr>
          <p:cNvPr id="13" name="TextBox 13"/>
          <p:cNvSpPr txBox="1"/>
          <p:nvPr/>
        </p:nvSpPr>
        <p:spPr>
          <a:xfrm>
            <a:off x="178146" y="3125258"/>
            <a:ext cx="10837984" cy="6481190"/>
          </a:xfrm>
          <a:prstGeom prst="rect">
            <a:avLst/>
          </a:prstGeom>
        </p:spPr>
        <p:txBody>
          <a:bodyPr lIns="0" tIns="0" rIns="0" bIns="0" rtlCol="0" anchor="t">
            <a:spAutoFit/>
          </a:bodyPr>
          <a:lstStyle/>
          <a:p>
            <a:pPr algn="l">
              <a:lnSpc>
                <a:spcPts val="4620"/>
              </a:lnSpc>
            </a:pPr>
            <a:r>
              <a:rPr lang="en-US" sz="3300">
                <a:solidFill>
                  <a:srgbClr val="222544"/>
                </a:solidFill>
                <a:latin typeface="Montserrat School"/>
                <a:ea typeface="Montserrat School"/>
                <a:cs typeface="Montserrat School"/>
                <a:sym typeface="Montserrat School"/>
              </a:rPr>
              <a:t>A reading from the Holy Gospel according to John,</a:t>
            </a:r>
          </a:p>
          <a:p>
            <a:pPr algn="l">
              <a:lnSpc>
                <a:spcPts val="4620"/>
              </a:lnSpc>
            </a:pPr>
            <a:r>
              <a:rPr lang="en-US" sz="3300">
                <a:solidFill>
                  <a:srgbClr val="222544"/>
                </a:solidFill>
                <a:latin typeface="Montserrat School"/>
                <a:ea typeface="Montserrat School"/>
                <a:cs typeface="Montserrat School"/>
                <a:sym typeface="Montserrat School"/>
              </a:rPr>
              <a:t>Response: </a:t>
            </a:r>
            <a:r>
              <a:rPr lang="en-US" sz="3300" b="1">
                <a:solidFill>
                  <a:srgbClr val="222544"/>
                </a:solidFill>
                <a:latin typeface="Montserrat School Semi-Bold"/>
                <a:ea typeface="Montserrat School Semi-Bold"/>
                <a:cs typeface="Montserrat School Semi-Bold"/>
                <a:sym typeface="Montserrat School Semi-Bold"/>
              </a:rPr>
              <a:t>Glory to You O Lord</a:t>
            </a:r>
          </a:p>
          <a:p>
            <a:pPr algn="l">
              <a:lnSpc>
                <a:spcPts val="4620"/>
              </a:lnSpc>
            </a:pPr>
            <a:endParaRPr lang="en-US" sz="3300" b="1">
              <a:solidFill>
                <a:srgbClr val="222544"/>
              </a:solidFill>
              <a:latin typeface="Montserrat School Semi-Bold"/>
              <a:ea typeface="Montserrat School Semi-Bold"/>
              <a:cs typeface="Montserrat School Semi-Bold"/>
              <a:sym typeface="Montserrat School Semi-Bold"/>
            </a:endParaRPr>
          </a:p>
          <a:p>
            <a:pPr algn="l">
              <a:lnSpc>
                <a:spcPts val="4620"/>
              </a:lnSpc>
            </a:pPr>
            <a:r>
              <a:rPr lang="en-US" sz="3300">
                <a:solidFill>
                  <a:srgbClr val="222544"/>
                </a:solidFill>
                <a:latin typeface="Montserrat School"/>
                <a:ea typeface="Montserrat School"/>
                <a:cs typeface="Montserrat School"/>
                <a:sym typeface="Montserrat School"/>
              </a:rPr>
              <a:t>In him was life, and the life was the light of men. </a:t>
            </a:r>
          </a:p>
          <a:p>
            <a:pPr algn="l">
              <a:lnSpc>
                <a:spcPts val="4620"/>
              </a:lnSpc>
            </a:pPr>
            <a:r>
              <a:rPr lang="en-US" sz="3300">
                <a:solidFill>
                  <a:srgbClr val="222544"/>
                </a:solidFill>
                <a:latin typeface="Montserrat School"/>
                <a:ea typeface="Montserrat School"/>
                <a:cs typeface="Montserrat School"/>
                <a:sym typeface="Montserrat School"/>
              </a:rPr>
              <a:t>The light shines in the darkness, </a:t>
            </a:r>
          </a:p>
          <a:p>
            <a:pPr algn="l">
              <a:lnSpc>
                <a:spcPts val="4620"/>
              </a:lnSpc>
            </a:pPr>
            <a:r>
              <a:rPr lang="en-US" sz="3300">
                <a:solidFill>
                  <a:srgbClr val="222544"/>
                </a:solidFill>
                <a:latin typeface="Montserrat School"/>
                <a:ea typeface="Montserrat School"/>
                <a:cs typeface="Montserrat School"/>
                <a:sym typeface="Montserrat School"/>
              </a:rPr>
              <a:t>and the darkness has not overcome it.</a:t>
            </a:r>
          </a:p>
          <a:p>
            <a:pPr algn="l">
              <a:lnSpc>
                <a:spcPts val="4620"/>
              </a:lnSpc>
            </a:pPr>
            <a:endParaRPr lang="en-US" sz="3300">
              <a:solidFill>
                <a:srgbClr val="222544"/>
              </a:solidFill>
              <a:latin typeface="Montserrat School"/>
              <a:ea typeface="Montserrat School"/>
              <a:cs typeface="Montserrat School"/>
              <a:sym typeface="Montserrat School"/>
            </a:endParaRPr>
          </a:p>
          <a:p>
            <a:pPr algn="l">
              <a:lnSpc>
                <a:spcPts val="4620"/>
              </a:lnSpc>
            </a:pPr>
            <a:r>
              <a:rPr lang="en-US" sz="3300">
                <a:solidFill>
                  <a:srgbClr val="222544"/>
                </a:solidFill>
                <a:latin typeface="Montserrat School"/>
                <a:ea typeface="Montserrat School"/>
                <a:cs typeface="Montserrat School"/>
                <a:sym typeface="Montserrat School"/>
              </a:rPr>
              <a:t>The Gospel of the Lord</a:t>
            </a:r>
          </a:p>
          <a:p>
            <a:pPr algn="l">
              <a:lnSpc>
                <a:spcPts val="4620"/>
              </a:lnSpc>
            </a:pPr>
            <a:r>
              <a:rPr lang="en-US" sz="3300">
                <a:solidFill>
                  <a:srgbClr val="222544"/>
                </a:solidFill>
                <a:latin typeface="Montserrat School"/>
                <a:ea typeface="Montserrat School"/>
                <a:cs typeface="Montserrat School"/>
                <a:sym typeface="Montserrat School"/>
              </a:rPr>
              <a:t>Response: </a:t>
            </a:r>
            <a:r>
              <a:rPr lang="en-US" sz="3300" b="1">
                <a:solidFill>
                  <a:srgbClr val="222544"/>
                </a:solidFill>
                <a:latin typeface="Montserrat School Semi-Bold"/>
                <a:ea typeface="Montserrat School Semi-Bold"/>
                <a:cs typeface="Montserrat School Semi-Bold"/>
                <a:sym typeface="Montserrat School Semi-Bold"/>
              </a:rPr>
              <a:t>Praise to You Lord Jesus Christ</a:t>
            </a:r>
          </a:p>
          <a:p>
            <a:pPr algn="l">
              <a:lnSpc>
                <a:spcPts val="3318"/>
              </a:lnSpc>
            </a:pPr>
            <a:endParaRPr lang="en-US" sz="3300" b="1">
              <a:solidFill>
                <a:srgbClr val="222544"/>
              </a:solidFill>
              <a:latin typeface="Montserrat School Semi-Bold"/>
              <a:ea typeface="Montserrat School Semi-Bold"/>
              <a:cs typeface="Montserrat School Semi-Bold"/>
              <a:sym typeface="Montserrat School Semi-Bold"/>
            </a:endParaRPr>
          </a:p>
          <a:p>
            <a:pPr algn="l">
              <a:lnSpc>
                <a:spcPts val="3318"/>
              </a:lnSpc>
            </a:pPr>
            <a:endParaRPr lang="en-US" sz="3300" b="1">
              <a:solidFill>
                <a:srgbClr val="222544"/>
              </a:solidFill>
              <a:latin typeface="Montserrat School Semi-Bold"/>
              <a:ea typeface="Montserrat School Semi-Bold"/>
              <a:cs typeface="Montserrat School Semi-Bold"/>
              <a:sym typeface="Montserrat School Semi-Bold"/>
            </a:endParaRPr>
          </a:p>
          <a:p>
            <a:pPr algn="l">
              <a:lnSpc>
                <a:spcPts val="3318"/>
              </a:lnSpc>
            </a:pPr>
            <a:endParaRPr lang="en-US" sz="3300" b="1">
              <a:solidFill>
                <a:srgbClr val="222544"/>
              </a:solidFill>
              <a:latin typeface="Montserrat School Semi-Bold"/>
              <a:ea typeface="Montserrat School Semi-Bold"/>
              <a:cs typeface="Montserrat School Semi-Bold"/>
              <a:sym typeface="Montserrat School Semi-Bold"/>
            </a:endParaRPr>
          </a:p>
        </p:txBody>
      </p:sp>
      <p:sp>
        <p:nvSpPr>
          <p:cNvPr id="14" name="TextBox 14"/>
          <p:cNvSpPr txBox="1"/>
          <p:nvPr/>
        </p:nvSpPr>
        <p:spPr>
          <a:xfrm>
            <a:off x="8854952" y="9334212"/>
            <a:ext cx="3533123" cy="496845"/>
          </a:xfrm>
          <a:prstGeom prst="rect">
            <a:avLst/>
          </a:prstGeom>
        </p:spPr>
        <p:txBody>
          <a:bodyPr lIns="0" tIns="0" rIns="0" bIns="0" rtlCol="0" anchor="t">
            <a:spAutoFit/>
          </a:bodyPr>
          <a:lstStyle/>
          <a:p>
            <a:pPr algn="l">
              <a:lnSpc>
                <a:spcPts val="4196"/>
              </a:lnSpc>
            </a:pPr>
            <a:r>
              <a:rPr lang="en-US" sz="2997" b="1">
                <a:solidFill>
                  <a:srgbClr val="222544"/>
                </a:solidFill>
                <a:latin typeface="Montserrat School Semi-Bold"/>
                <a:ea typeface="Montserrat School Semi-Bold"/>
                <a:cs typeface="Montserrat School Semi-Bold"/>
                <a:sym typeface="Montserrat School Semi-Bold"/>
              </a:rPr>
              <a:t>John 1:4-5</a:t>
            </a:r>
          </a:p>
        </p:txBody>
      </p:sp>
      <p:sp>
        <p:nvSpPr>
          <p:cNvPr id="15" name="Freeform 15"/>
          <p:cNvSpPr/>
          <p:nvPr/>
        </p:nvSpPr>
        <p:spPr>
          <a:xfrm>
            <a:off x="15425126" y="256211"/>
            <a:ext cx="2655433" cy="772489"/>
          </a:xfrm>
          <a:custGeom>
            <a:avLst/>
            <a:gdLst/>
            <a:ahLst/>
            <a:cxnLst/>
            <a:rect l="l" t="t" r="r" b="b"/>
            <a:pathLst>
              <a:path w="2655433" h="772489">
                <a:moveTo>
                  <a:pt x="0" y="0"/>
                </a:moveTo>
                <a:lnTo>
                  <a:pt x="2655432" y="0"/>
                </a:lnTo>
                <a:lnTo>
                  <a:pt x="2655432" y="772489"/>
                </a:lnTo>
                <a:lnTo>
                  <a:pt x="0" y="77248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6" name="Group 16"/>
          <p:cNvGrpSpPr/>
          <p:nvPr/>
        </p:nvGrpSpPr>
        <p:grpSpPr>
          <a:xfrm>
            <a:off x="-704374" y="-234640"/>
            <a:ext cx="9848374" cy="1385376"/>
            <a:chOff x="0" y="0"/>
            <a:chExt cx="13131165" cy="1847168"/>
          </a:xfrm>
        </p:grpSpPr>
        <p:grpSp>
          <p:nvGrpSpPr>
            <p:cNvPr id="17" name="Group 17"/>
            <p:cNvGrpSpPr/>
            <p:nvPr/>
          </p:nvGrpSpPr>
          <p:grpSpPr>
            <a:xfrm>
              <a:off x="0" y="0"/>
              <a:ext cx="13131165" cy="1746693"/>
              <a:chOff x="0" y="0"/>
              <a:chExt cx="2716851" cy="361392"/>
            </a:xfrm>
          </p:grpSpPr>
          <p:sp>
            <p:nvSpPr>
              <p:cNvPr id="18" name="Freeform 18"/>
              <p:cNvSpPr/>
              <p:nvPr/>
            </p:nvSpPr>
            <p:spPr>
              <a:xfrm>
                <a:off x="0" y="0"/>
                <a:ext cx="2716851" cy="361392"/>
              </a:xfrm>
              <a:custGeom>
                <a:avLst/>
                <a:gdLst/>
                <a:ahLst/>
                <a:cxnLst/>
                <a:rect l="l" t="t" r="r" b="b"/>
                <a:pathLst>
                  <a:path w="2716851" h="361392">
                    <a:moveTo>
                      <a:pt x="2513651" y="0"/>
                    </a:moveTo>
                    <a:cubicBezTo>
                      <a:pt x="2625875" y="0"/>
                      <a:pt x="2716851" y="80900"/>
                      <a:pt x="2716851" y="180696"/>
                    </a:cubicBezTo>
                    <a:cubicBezTo>
                      <a:pt x="2716851" y="280492"/>
                      <a:pt x="2625875" y="361392"/>
                      <a:pt x="2513651" y="361392"/>
                    </a:cubicBezTo>
                    <a:lnTo>
                      <a:pt x="203200" y="361392"/>
                    </a:lnTo>
                    <a:cubicBezTo>
                      <a:pt x="90976" y="361392"/>
                      <a:pt x="0" y="280492"/>
                      <a:pt x="0" y="180696"/>
                    </a:cubicBezTo>
                    <a:cubicBezTo>
                      <a:pt x="0" y="80900"/>
                      <a:pt x="90976" y="0"/>
                      <a:pt x="203200" y="0"/>
                    </a:cubicBezTo>
                    <a:close/>
                  </a:path>
                </a:pathLst>
              </a:custGeom>
              <a:solidFill>
                <a:srgbClr val="222544"/>
              </a:solidFill>
            </p:spPr>
            <p:txBody>
              <a:bodyPr/>
              <a:lstStyle/>
              <a:p>
                <a:endParaRPr lang="en-GB"/>
              </a:p>
            </p:txBody>
          </p:sp>
          <p:sp>
            <p:nvSpPr>
              <p:cNvPr id="19" name="TextBox 19"/>
              <p:cNvSpPr txBox="1"/>
              <p:nvPr/>
            </p:nvSpPr>
            <p:spPr>
              <a:xfrm>
                <a:off x="0" y="-38100"/>
                <a:ext cx="2716851" cy="399492"/>
              </a:xfrm>
              <a:prstGeom prst="rect">
                <a:avLst/>
              </a:prstGeom>
            </p:spPr>
            <p:txBody>
              <a:bodyPr lIns="48499" tIns="48499" rIns="48499" bIns="48499" rtlCol="0" anchor="ctr"/>
              <a:lstStyle/>
              <a:p>
                <a:pPr algn="ctr">
                  <a:lnSpc>
                    <a:spcPts val="2660"/>
                  </a:lnSpc>
                </a:pPr>
                <a:endParaRPr/>
              </a:p>
            </p:txBody>
          </p:sp>
        </p:grpSp>
        <p:sp>
          <p:nvSpPr>
            <p:cNvPr id="20" name="Freeform 20"/>
            <p:cNvSpPr/>
            <p:nvPr/>
          </p:nvSpPr>
          <p:spPr>
            <a:xfrm>
              <a:off x="1264500" y="578335"/>
              <a:ext cx="475031" cy="475031"/>
            </a:xfrm>
            <a:custGeom>
              <a:avLst/>
              <a:gdLst/>
              <a:ahLst/>
              <a:cxnLst/>
              <a:rect l="l" t="t" r="r" b="b"/>
              <a:pathLst>
                <a:path w="475031" h="475031">
                  <a:moveTo>
                    <a:pt x="0" y="0"/>
                  </a:moveTo>
                  <a:lnTo>
                    <a:pt x="475031" y="0"/>
                  </a:lnTo>
                  <a:lnTo>
                    <a:pt x="475031" y="475031"/>
                  </a:lnTo>
                  <a:lnTo>
                    <a:pt x="0" y="47503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1" name="TextBox 21"/>
            <p:cNvSpPr txBox="1"/>
            <p:nvPr/>
          </p:nvSpPr>
          <p:spPr>
            <a:xfrm>
              <a:off x="1739531" y="681083"/>
              <a:ext cx="8904062" cy="685588"/>
            </a:xfrm>
            <a:prstGeom prst="rect">
              <a:avLst/>
            </a:prstGeom>
          </p:spPr>
          <p:txBody>
            <a:bodyPr lIns="0" tIns="0" rIns="0" bIns="0" rtlCol="0" anchor="t">
              <a:spAutoFit/>
            </a:bodyPr>
            <a:lstStyle/>
            <a:p>
              <a:pPr algn="ctr">
                <a:lnSpc>
                  <a:spcPts val="4339"/>
                </a:lnSpc>
              </a:pPr>
              <a:r>
                <a:rPr lang="en-US" sz="3099" b="1">
                  <a:solidFill>
                    <a:srgbClr val="FFFFFF"/>
                  </a:solidFill>
                  <a:latin typeface="Montserrat School Semi-Bold"/>
                  <a:ea typeface="Montserrat School Semi-Bold"/>
                  <a:cs typeface="Montserrat School Semi-Bold"/>
                  <a:sym typeface="Montserrat School Semi-Bold"/>
                </a:rPr>
                <a:t>CAFOD’s Advent Assembly 2026</a:t>
              </a:r>
            </a:p>
          </p:txBody>
        </p:sp>
        <p:grpSp>
          <p:nvGrpSpPr>
            <p:cNvPr id="22" name="Group 22"/>
            <p:cNvGrpSpPr/>
            <p:nvPr/>
          </p:nvGrpSpPr>
          <p:grpSpPr>
            <a:xfrm>
              <a:off x="10950608" y="415620"/>
              <a:ext cx="1014822" cy="1014822"/>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24" name="TextBox 24"/>
              <p:cNvSpPr txBox="1"/>
              <p:nvPr/>
            </p:nvSpPr>
            <p:spPr>
              <a:xfrm>
                <a:off x="76200" y="38100"/>
                <a:ext cx="660400" cy="698500"/>
              </a:xfrm>
              <a:prstGeom prst="rect">
                <a:avLst/>
              </a:prstGeom>
            </p:spPr>
            <p:txBody>
              <a:bodyPr lIns="14895" tIns="14895" rIns="14895" bIns="14895" rtlCol="0" anchor="ctr"/>
              <a:lstStyle/>
              <a:p>
                <a:pPr algn="ctr">
                  <a:lnSpc>
                    <a:spcPts val="2660"/>
                  </a:lnSpc>
                </a:pPr>
                <a:endParaRPr/>
              </a:p>
            </p:txBody>
          </p:sp>
        </p:grpSp>
        <p:sp>
          <p:nvSpPr>
            <p:cNvPr id="25" name="Freeform 25"/>
            <p:cNvSpPr/>
            <p:nvPr/>
          </p:nvSpPr>
          <p:spPr>
            <a:xfrm>
              <a:off x="11017252" y="575742"/>
              <a:ext cx="310349" cy="917013"/>
            </a:xfrm>
            <a:custGeom>
              <a:avLst/>
              <a:gdLst/>
              <a:ahLst/>
              <a:cxnLst/>
              <a:rect l="l" t="t" r="r" b="b"/>
              <a:pathLst>
                <a:path w="310349" h="917013">
                  <a:moveTo>
                    <a:pt x="0" y="0"/>
                  </a:moveTo>
                  <a:lnTo>
                    <a:pt x="310349" y="0"/>
                  </a:lnTo>
                  <a:lnTo>
                    <a:pt x="310349" y="917012"/>
                  </a:lnTo>
                  <a:lnTo>
                    <a:pt x="0" y="917012"/>
                  </a:lnTo>
                  <a:lnTo>
                    <a:pt x="0" y="0"/>
                  </a:lnTo>
                  <a:close/>
                </a:path>
              </a:pathLst>
            </a:custGeom>
            <a:blipFill>
              <a:blip>
                <a:extLst>
                  <a:ext uri="{96DAC541-7B7A-43D3-8B79-37D633B846F1}">
                    <asvg:svgBlip xmlns:asvg="http://schemas.microsoft.com/office/drawing/2016/SVG/main" r:embed="rId7"/>
                  </a:ext>
                </a:extLst>
              </a:blip>
              <a:stretch>
                <a:fillRect b="-45421"/>
              </a:stretch>
            </a:blipFill>
          </p:spPr>
          <p:txBody>
            <a:bodyPr/>
            <a:lstStyle/>
            <a:p>
              <a:endParaRPr lang="en-GB"/>
            </a:p>
          </p:txBody>
        </p:sp>
        <p:sp>
          <p:nvSpPr>
            <p:cNvPr id="26" name="Freeform 26"/>
            <p:cNvSpPr/>
            <p:nvPr/>
          </p:nvSpPr>
          <p:spPr>
            <a:xfrm>
              <a:off x="11205902"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7"/>
                  </a:ext>
                </a:extLst>
              </a:blip>
              <a:stretch>
                <a:fillRect b="-44644"/>
              </a:stretch>
            </a:blipFill>
          </p:spPr>
          <p:txBody>
            <a:bodyPr/>
            <a:lstStyle/>
            <a:p>
              <a:endParaRPr lang="en-GB"/>
            </a:p>
          </p:txBody>
        </p:sp>
        <p:sp>
          <p:nvSpPr>
            <p:cNvPr id="27" name="Freeform 27"/>
            <p:cNvSpPr/>
            <p:nvPr/>
          </p:nvSpPr>
          <p:spPr>
            <a:xfrm>
              <a:off x="11595946" y="575742"/>
              <a:ext cx="310349" cy="931792"/>
            </a:xfrm>
            <a:custGeom>
              <a:avLst/>
              <a:gdLst/>
              <a:ahLst/>
              <a:cxnLst/>
              <a:rect l="l" t="t" r="r" b="b"/>
              <a:pathLst>
                <a:path w="310349" h="931792">
                  <a:moveTo>
                    <a:pt x="0" y="0"/>
                  </a:moveTo>
                  <a:lnTo>
                    <a:pt x="310349" y="0"/>
                  </a:lnTo>
                  <a:lnTo>
                    <a:pt x="310349" y="931792"/>
                  </a:lnTo>
                  <a:lnTo>
                    <a:pt x="0" y="931792"/>
                  </a:lnTo>
                  <a:lnTo>
                    <a:pt x="0" y="0"/>
                  </a:lnTo>
                  <a:close/>
                </a:path>
              </a:pathLst>
            </a:custGeom>
            <a:blipFill>
              <a:blip>
                <a:extLst>
                  <a:ext uri="{96DAC541-7B7A-43D3-8B79-37D633B846F1}">
                    <asvg:svgBlip xmlns:asvg="http://schemas.microsoft.com/office/drawing/2016/SVG/main" r:embed="rId7"/>
                  </a:ext>
                </a:extLst>
              </a:blip>
              <a:stretch>
                <a:fillRect b="-43114"/>
              </a:stretch>
            </a:blipFill>
          </p:spPr>
          <p:txBody>
            <a:bodyPr/>
            <a:lstStyle/>
            <a:p>
              <a:endParaRPr lang="en-GB"/>
            </a:p>
          </p:txBody>
        </p:sp>
        <p:sp>
          <p:nvSpPr>
            <p:cNvPr id="28" name="Freeform 28"/>
            <p:cNvSpPr/>
            <p:nvPr/>
          </p:nvSpPr>
          <p:spPr>
            <a:xfrm>
              <a:off x="11400469"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8"/>
                  </a:ext>
                </a:extLst>
              </a:blip>
              <a:stretch>
                <a:fillRect b="-44644"/>
              </a:stretch>
            </a:blipFill>
          </p:spPr>
          <p:txBody>
            <a:bodyPr/>
            <a:lstStyle/>
            <a:p>
              <a:endParaRPr lang="en-GB"/>
            </a:p>
          </p:txBody>
        </p:sp>
        <p:sp>
          <p:nvSpPr>
            <p:cNvPr id="29" name="Freeform 29"/>
            <p:cNvSpPr/>
            <p:nvPr/>
          </p:nvSpPr>
          <p:spPr>
            <a:xfrm rot="-1289969">
              <a:off x="11070846" y="1290141"/>
              <a:ext cx="749630" cy="434786"/>
            </a:xfrm>
            <a:custGeom>
              <a:avLst/>
              <a:gdLst/>
              <a:ahLst/>
              <a:cxnLst/>
              <a:rect l="l" t="t" r="r" b="b"/>
              <a:pathLst>
                <a:path w="749630" h="434786">
                  <a:moveTo>
                    <a:pt x="0" y="0"/>
                  </a:moveTo>
                  <a:lnTo>
                    <a:pt x="749630" y="0"/>
                  </a:lnTo>
                  <a:lnTo>
                    <a:pt x="749630" y="434786"/>
                  </a:lnTo>
                  <a:lnTo>
                    <a:pt x="0" y="43478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30" name="TextBox 30"/>
            <p:cNvSpPr txBox="1"/>
            <p:nvPr/>
          </p:nvSpPr>
          <p:spPr>
            <a:xfrm rot="-5400000">
              <a:off x="11054070"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Hope</a:t>
              </a:r>
            </a:p>
          </p:txBody>
        </p:sp>
        <p:sp>
          <p:nvSpPr>
            <p:cNvPr id="31" name="TextBox 31"/>
            <p:cNvSpPr txBox="1"/>
            <p:nvPr/>
          </p:nvSpPr>
          <p:spPr>
            <a:xfrm rot="-5400000">
              <a:off x="11246386"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Peace</a:t>
              </a:r>
            </a:p>
          </p:txBody>
        </p:sp>
        <p:sp>
          <p:nvSpPr>
            <p:cNvPr id="32" name="TextBox 32"/>
            <p:cNvSpPr txBox="1"/>
            <p:nvPr/>
          </p:nvSpPr>
          <p:spPr>
            <a:xfrm rot="-5400000">
              <a:off x="11439068" y="832719"/>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Joy</a:t>
              </a:r>
            </a:p>
          </p:txBody>
        </p:sp>
        <p:sp>
          <p:nvSpPr>
            <p:cNvPr id="33" name="TextBox 33"/>
            <p:cNvSpPr txBox="1"/>
            <p:nvPr/>
          </p:nvSpPr>
          <p:spPr>
            <a:xfrm rot="-5400000">
              <a:off x="11631748"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Love</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36318" y="0"/>
            <a:ext cx="8851682" cy="10287000"/>
            <a:chOff x="0" y="0"/>
            <a:chExt cx="2331307" cy="2709333"/>
          </a:xfrm>
        </p:grpSpPr>
        <p:sp>
          <p:nvSpPr>
            <p:cNvPr id="3" name="Freeform 3"/>
            <p:cNvSpPr/>
            <p:nvPr/>
          </p:nvSpPr>
          <p:spPr>
            <a:xfrm>
              <a:off x="0" y="0"/>
              <a:ext cx="2331307" cy="2709333"/>
            </a:xfrm>
            <a:custGeom>
              <a:avLst/>
              <a:gdLst/>
              <a:ahLst/>
              <a:cxnLst/>
              <a:rect l="l" t="t" r="r" b="b"/>
              <a:pathLst>
                <a:path w="2331307" h="2709333">
                  <a:moveTo>
                    <a:pt x="0" y="0"/>
                  </a:moveTo>
                  <a:lnTo>
                    <a:pt x="2331307" y="0"/>
                  </a:lnTo>
                  <a:lnTo>
                    <a:pt x="2331307" y="2709333"/>
                  </a:lnTo>
                  <a:lnTo>
                    <a:pt x="0" y="2709333"/>
                  </a:lnTo>
                  <a:close/>
                </a:path>
              </a:pathLst>
            </a:custGeom>
            <a:solidFill>
              <a:srgbClr val="222544"/>
            </a:solidFill>
          </p:spPr>
          <p:txBody>
            <a:bodyPr/>
            <a:lstStyle/>
            <a:p>
              <a:endParaRPr lang="en-GB"/>
            </a:p>
          </p:txBody>
        </p:sp>
        <p:sp>
          <p:nvSpPr>
            <p:cNvPr id="4" name="TextBox 4"/>
            <p:cNvSpPr txBox="1"/>
            <p:nvPr/>
          </p:nvSpPr>
          <p:spPr>
            <a:xfrm>
              <a:off x="0" y="-38100"/>
              <a:ext cx="2331307" cy="27474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377329" y="2078353"/>
            <a:ext cx="8766671" cy="7448550"/>
          </a:xfrm>
          <a:prstGeom prst="rect">
            <a:avLst/>
          </a:prstGeom>
        </p:spPr>
        <p:txBody>
          <a:bodyPr lIns="0" tIns="0" rIns="0" bIns="0" rtlCol="0" anchor="t">
            <a:spAutoFit/>
          </a:bodyPr>
          <a:lstStyle/>
          <a:p>
            <a:pPr algn="l">
              <a:lnSpc>
                <a:spcPts val="4200"/>
              </a:lnSpc>
            </a:pPr>
            <a:r>
              <a:rPr lang="en-US" sz="3000">
                <a:solidFill>
                  <a:srgbClr val="222544"/>
                </a:solidFill>
                <a:latin typeface="Montserrat School"/>
                <a:ea typeface="Montserrat School"/>
                <a:cs typeface="Montserrat School"/>
                <a:sym typeface="Montserrat School"/>
              </a:rPr>
              <a:t>During the Jubilee Year in 2025 “Pilgrims of Hope”, hundreds of schools across England and Wales made pledges to help build a better world.</a:t>
            </a:r>
          </a:p>
          <a:p>
            <a:pPr algn="l">
              <a:lnSpc>
                <a:spcPts val="4200"/>
              </a:lnSpc>
            </a:pPr>
            <a:endParaRPr lang="en-US" sz="3000">
              <a:solidFill>
                <a:srgbClr val="222544"/>
              </a:solidFill>
              <a:latin typeface="Montserrat School"/>
              <a:ea typeface="Montserrat School"/>
              <a:cs typeface="Montserrat School"/>
              <a:sym typeface="Montserrat School"/>
            </a:endParaRPr>
          </a:p>
          <a:p>
            <a:pPr algn="l">
              <a:lnSpc>
                <a:spcPts val="4200"/>
              </a:lnSpc>
            </a:pPr>
            <a:r>
              <a:rPr lang="en-US" sz="3000">
                <a:solidFill>
                  <a:srgbClr val="222544"/>
                </a:solidFill>
                <a:latin typeface="Montserrat School"/>
                <a:ea typeface="Montserrat School"/>
                <a:cs typeface="Montserrat School"/>
                <a:sym typeface="Montserrat School"/>
              </a:rPr>
              <a:t>Many schools committed themselves to:</a:t>
            </a:r>
          </a:p>
          <a:p>
            <a:pPr marL="647703" lvl="1" indent="-323852" algn="l">
              <a:lnSpc>
                <a:spcPts val="4200"/>
              </a:lnSpc>
              <a:buFont typeface="Arial"/>
              <a:buChar char="•"/>
            </a:pPr>
            <a:r>
              <a:rPr lang="en-US" sz="3000">
                <a:solidFill>
                  <a:srgbClr val="222544"/>
                </a:solidFill>
                <a:latin typeface="Montserrat School"/>
                <a:ea typeface="Montserrat School"/>
                <a:cs typeface="Montserrat School"/>
                <a:sym typeface="Montserrat School"/>
              </a:rPr>
              <a:t>acts of service, </a:t>
            </a:r>
          </a:p>
          <a:p>
            <a:pPr marL="647703" lvl="1" indent="-323852" algn="l">
              <a:lnSpc>
                <a:spcPts val="4200"/>
              </a:lnSpc>
              <a:buFont typeface="Arial"/>
              <a:buChar char="•"/>
            </a:pPr>
            <a:r>
              <a:rPr lang="en-US" sz="3000">
                <a:solidFill>
                  <a:srgbClr val="222544"/>
                </a:solidFill>
                <a:latin typeface="Montserrat School"/>
                <a:ea typeface="Montserrat School"/>
                <a:cs typeface="Montserrat School"/>
                <a:sym typeface="Montserrat School"/>
              </a:rPr>
              <a:t>fundraising, </a:t>
            </a:r>
          </a:p>
          <a:p>
            <a:pPr marL="647703" lvl="1" indent="-323852" algn="l">
              <a:lnSpc>
                <a:spcPts val="4200"/>
              </a:lnSpc>
              <a:buFont typeface="Arial"/>
              <a:buChar char="•"/>
            </a:pPr>
            <a:r>
              <a:rPr lang="en-US" sz="3000">
                <a:solidFill>
                  <a:srgbClr val="222544"/>
                </a:solidFill>
                <a:latin typeface="Montserrat School"/>
                <a:ea typeface="Montserrat School"/>
                <a:cs typeface="Montserrat School"/>
                <a:sym typeface="Montserrat School"/>
              </a:rPr>
              <a:t>campaigning </a:t>
            </a:r>
          </a:p>
          <a:p>
            <a:pPr marL="647703" lvl="1" indent="-323852" algn="l">
              <a:lnSpc>
                <a:spcPts val="4200"/>
              </a:lnSpc>
              <a:buFont typeface="Arial"/>
              <a:buChar char="•"/>
            </a:pPr>
            <a:r>
              <a:rPr lang="en-US" sz="3000">
                <a:solidFill>
                  <a:srgbClr val="222544"/>
                </a:solidFill>
                <a:latin typeface="Montserrat School"/>
                <a:ea typeface="Montserrat School"/>
                <a:cs typeface="Montserrat School"/>
                <a:sym typeface="Montserrat School"/>
              </a:rPr>
              <a:t>caring for creation</a:t>
            </a:r>
          </a:p>
          <a:p>
            <a:pPr algn="l">
              <a:lnSpc>
                <a:spcPts val="4200"/>
              </a:lnSpc>
            </a:pPr>
            <a:endParaRPr lang="en-US" sz="3000">
              <a:solidFill>
                <a:srgbClr val="222544"/>
              </a:solidFill>
              <a:latin typeface="Montserrat School"/>
              <a:ea typeface="Montserrat School"/>
              <a:cs typeface="Montserrat School"/>
              <a:sym typeface="Montserrat School"/>
            </a:endParaRPr>
          </a:p>
          <a:p>
            <a:pPr algn="l">
              <a:lnSpc>
                <a:spcPts val="4200"/>
              </a:lnSpc>
            </a:pPr>
            <a:r>
              <a:rPr lang="en-US" sz="3000">
                <a:solidFill>
                  <a:srgbClr val="222544"/>
                </a:solidFill>
                <a:latin typeface="Montserrat School"/>
                <a:ea typeface="Montserrat School"/>
                <a:cs typeface="Montserrat School"/>
                <a:sym typeface="Montserrat School"/>
              </a:rPr>
              <a:t>Every time we put those pledges into action, we share Christ's light with the world.</a:t>
            </a:r>
          </a:p>
          <a:p>
            <a:pPr algn="l">
              <a:lnSpc>
                <a:spcPts val="4200"/>
              </a:lnSpc>
            </a:pPr>
            <a:endParaRPr lang="en-US" sz="3000">
              <a:solidFill>
                <a:srgbClr val="222544"/>
              </a:solidFill>
              <a:latin typeface="Montserrat School"/>
              <a:ea typeface="Montserrat School"/>
              <a:cs typeface="Montserrat School"/>
              <a:sym typeface="Montserrat School"/>
            </a:endParaRPr>
          </a:p>
        </p:txBody>
      </p:sp>
      <p:sp>
        <p:nvSpPr>
          <p:cNvPr id="6" name="Freeform 6"/>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rot="-3881697">
            <a:off x="8106229" y="-597903"/>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4"/>
                </a:ext>
              </a:extLst>
            </a:blip>
            <a:stretch>
              <a:fillRect l="-238232" t="-16109" b="-233656"/>
            </a:stretch>
          </a:blipFill>
        </p:spPr>
        <p:txBody>
          <a:bodyPr/>
          <a:lstStyle/>
          <a:p>
            <a:endParaRPr lang="en-GB"/>
          </a:p>
        </p:txBody>
      </p:sp>
      <p:grpSp>
        <p:nvGrpSpPr>
          <p:cNvPr id="8" name="Group 8"/>
          <p:cNvGrpSpPr/>
          <p:nvPr/>
        </p:nvGrpSpPr>
        <p:grpSpPr>
          <a:xfrm>
            <a:off x="-704374" y="-234640"/>
            <a:ext cx="9848374" cy="1385376"/>
            <a:chOff x="0" y="0"/>
            <a:chExt cx="13131165" cy="1847168"/>
          </a:xfrm>
        </p:grpSpPr>
        <p:grpSp>
          <p:nvGrpSpPr>
            <p:cNvPr id="9" name="Group 9"/>
            <p:cNvGrpSpPr/>
            <p:nvPr/>
          </p:nvGrpSpPr>
          <p:grpSpPr>
            <a:xfrm>
              <a:off x="0" y="0"/>
              <a:ext cx="13131165" cy="1746693"/>
              <a:chOff x="0" y="0"/>
              <a:chExt cx="2716851" cy="361392"/>
            </a:xfrm>
          </p:grpSpPr>
          <p:sp>
            <p:nvSpPr>
              <p:cNvPr id="10" name="Freeform 10"/>
              <p:cNvSpPr/>
              <p:nvPr/>
            </p:nvSpPr>
            <p:spPr>
              <a:xfrm>
                <a:off x="0" y="0"/>
                <a:ext cx="2716851" cy="361392"/>
              </a:xfrm>
              <a:custGeom>
                <a:avLst/>
                <a:gdLst/>
                <a:ahLst/>
                <a:cxnLst/>
                <a:rect l="l" t="t" r="r" b="b"/>
                <a:pathLst>
                  <a:path w="2716851" h="361392">
                    <a:moveTo>
                      <a:pt x="2513651" y="0"/>
                    </a:moveTo>
                    <a:cubicBezTo>
                      <a:pt x="2625875" y="0"/>
                      <a:pt x="2716851" y="80900"/>
                      <a:pt x="2716851" y="180696"/>
                    </a:cubicBezTo>
                    <a:cubicBezTo>
                      <a:pt x="2716851" y="280492"/>
                      <a:pt x="2625875" y="361392"/>
                      <a:pt x="2513651" y="361392"/>
                    </a:cubicBezTo>
                    <a:lnTo>
                      <a:pt x="203200" y="361392"/>
                    </a:lnTo>
                    <a:cubicBezTo>
                      <a:pt x="90976" y="361392"/>
                      <a:pt x="0" y="280492"/>
                      <a:pt x="0" y="180696"/>
                    </a:cubicBezTo>
                    <a:cubicBezTo>
                      <a:pt x="0" y="80900"/>
                      <a:pt x="90976" y="0"/>
                      <a:pt x="203200" y="0"/>
                    </a:cubicBezTo>
                    <a:close/>
                  </a:path>
                </a:pathLst>
              </a:custGeom>
              <a:solidFill>
                <a:srgbClr val="222544"/>
              </a:solidFill>
            </p:spPr>
            <p:txBody>
              <a:bodyPr/>
              <a:lstStyle/>
              <a:p>
                <a:endParaRPr lang="en-GB"/>
              </a:p>
            </p:txBody>
          </p:sp>
          <p:sp>
            <p:nvSpPr>
              <p:cNvPr id="11" name="TextBox 11"/>
              <p:cNvSpPr txBox="1"/>
              <p:nvPr/>
            </p:nvSpPr>
            <p:spPr>
              <a:xfrm>
                <a:off x="0" y="-38100"/>
                <a:ext cx="2716851" cy="399492"/>
              </a:xfrm>
              <a:prstGeom prst="rect">
                <a:avLst/>
              </a:prstGeom>
            </p:spPr>
            <p:txBody>
              <a:bodyPr lIns="48499" tIns="48499" rIns="48499" bIns="48499" rtlCol="0" anchor="ctr"/>
              <a:lstStyle/>
              <a:p>
                <a:pPr algn="ctr">
                  <a:lnSpc>
                    <a:spcPts val="2660"/>
                  </a:lnSpc>
                </a:pPr>
                <a:endParaRPr/>
              </a:p>
            </p:txBody>
          </p:sp>
        </p:grpSp>
        <p:sp>
          <p:nvSpPr>
            <p:cNvPr id="12" name="Freeform 12"/>
            <p:cNvSpPr/>
            <p:nvPr/>
          </p:nvSpPr>
          <p:spPr>
            <a:xfrm>
              <a:off x="1264500" y="578335"/>
              <a:ext cx="475031" cy="475031"/>
            </a:xfrm>
            <a:custGeom>
              <a:avLst/>
              <a:gdLst/>
              <a:ahLst/>
              <a:cxnLst/>
              <a:rect l="l" t="t" r="r" b="b"/>
              <a:pathLst>
                <a:path w="475031" h="475031">
                  <a:moveTo>
                    <a:pt x="0" y="0"/>
                  </a:moveTo>
                  <a:lnTo>
                    <a:pt x="475031" y="0"/>
                  </a:lnTo>
                  <a:lnTo>
                    <a:pt x="475031" y="475031"/>
                  </a:lnTo>
                  <a:lnTo>
                    <a:pt x="0" y="47503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 name="TextBox 13"/>
            <p:cNvSpPr txBox="1"/>
            <p:nvPr/>
          </p:nvSpPr>
          <p:spPr>
            <a:xfrm>
              <a:off x="1739531" y="681083"/>
              <a:ext cx="8904062" cy="685588"/>
            </a:xfrm>
            <a:prstGeom prst="rect">
              <a:avLst/>
            </a:prstGeom>
          </p:spPr>
          <p:txBody>
            <a:bodyPr lIns="0" tIns="0" rIns="0" bIns="0" rtlCol="0" anchor="t">
              <a:spAutoFit/>
            </a:bodyPr>
            <a:lstStyle/>
            <a:p>
              <a:pPr algn="ctr">
                <a:lnSpc>
                  <a:spcPts val="4339"/>
                </a:lnSpc>
              </a:pPr>
              <a:r>
                <a:rPr lang="en-US" sz="3099" b="1">
                  <a:solidFill>
                    <a:srgbClr val="FFFFFF"/>
                  </a:solidFill>
                  <a:latin typeface="Montserrat School Semi-Bold"/>
                  <a:ea typeface="Montserrat School Semi-Bold"/>
                  <a:cs typeface="Montserrat School Semi-Bold"/>
                  <a:sym typeface="Montserrat School Semi-Bold"/>
                </a:rPr>
                <a:t>CAFOD’s Advent Assembly 2026</a:t>
              </a:r>
            </a:p>
          </p:txBody>
        </p:sp>
        <p:grpSp>
          <p:nvGrpSpPr>
            <p:cNvPr id="14" name="Group 14"/>
            <p:cNvGrpSpPr/>
            <p:nvPr/>
          </p:nvGrpSpPr>
          <p:grpSpPr>
            <a:xfrm>
              <a:off x="10950608" y="415620"/>
              <a:ext cx="1014822" cy="1014822"/>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16" name="TextBox 16"/>
              <p:cNvSpPr txBox="1"/>
              <p:nvPr/>
            </p:nvSpPr>
            <p:spPr>
              <a:xfrm>
                <a:off x="76200" y="38100"/>
                <a:ext cx="660400" cy="698500"/>
              </a:xfrm>
              <a:prstGeom prst="rect">
                <a:avLst/>
              </a:prstGeom>
            </p:spPr>
            <p:txBody>
              <a:bodyPr lIns="14895" tIns="14895" rIns="14895" bIns="14895" rtlCol="0" anchor="ctr"/>
              <a:lstStyle/>
              <a:p>
                <a:pPr algn="ctr">
                  <a:lnSpc>
                    <a:spcPts val="2660"/>
                  </a:lnSpc>
                </a:pPr>
                <a:endParaRPr/>
              </a:p>
            </p:txBody>
          </p:sp>
        </p:grpSp>
        <p:sp>
          <p:nvSpPr>
            <p:cNvPr id="17" name="Freeform 17"/>
            <p:cNvSpPr/>
            <p:nvPr/>
          </p:nvSpPr>
          <p:spPr>
            <a:xfrm>
              <a:off x="11017252" y="575742"/>
              <a:ext cx="310349" cy="917013"/>
            </a:xfrm>
            <a:custGeom>
              <a:avLst/>
              <a:gdLst/>
              <a:ahLst/>
              <a:cxnLst/>
              <a:rect l="l" t="t" r="r" b="b"/>
              <a:pathLst>
                <a:path w="310349" h="917013">
                  <a:moveTo>
                    <a:pt x="0" y="0"/>
                  </a:moveTo>
                  <a:lnTo>
                    <a:pt x="310349" y="0"/>
                  </a:lnTo>
                  <a:lnTo>
                    <a:pt x="310349" y="917012"/>
                  </a:lnTo>
                  <a:lnTo>
                    <a:pt x="0" y="917012"/>
                  </a:lnTo>
                  <a:lnTo>
                    <a:pt x="0" y="0"/>
                  </a:lnTo>
                  <a:close/>
                </a:path>
              </a:pathLst>
            </a:custGeom>
            <a:blipFill>
              <a:blip>
                <a:extLst>
                  <a:ext uri="{96DAC541-7B7A-43D3-8B79-37D633B846F1}">
                    <asvg:svgBlip xmlns:asvg="http://schemas.microsoft.com/office/drawing/2016/SVG/main" r:embed="rId6"/>
                  </a:ext>
                </a:extLst>
              </a:blip>
              <a:stretch>
                <a:fillRect b="-45421"/>
              </a:stretch>
            </a:blipFill>
          </p:spPr>
          <p:txBody>
            <a:bodyPr/>
            <a:lstStyle/>
            <a:p>
              <a:endParaRPr lang="en-GB"/>
            </a:p>
          </p:txBody>
        </p:sp>
        <p:sp>
          <p:nvSpPr>
            <p:cNvPr id="18" name="Freeform 18"/>
            <p:cNvSpPr/>
            <p:nvPr/>
          </p:nvSpPr>
          <p:spPr>
            <a:xfrm>
              <a:off x="11205902"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6"/>
                  </a:ext>
                </a:extLst>
              </a:blip>
              <a:stretch>
                <a:fillRect b="-44644"/>
              </a:stretch>
            </a:blipFill>
          </p:spPr>
          <p:txBody>
            <a:bodyPr/>
            <a:lstStyle/>
            <a:p>
              <a:endParaRPr lang="en-GB"/>
            </a:p>
          </p:txBody>
        </p:sp>
        <p:sp>
          <p:nvSpPr>
            <p:cNvPr id="19" name="Freeform 19"/>
            <p:cNvSpPr/>
            <p:nvPr/>
          </p:nvSpPr>
          <p:spPr>
            <a:xfrm>
              <a:off x="11595946" y="575742"/>
              <a:ext cx="310349" cy="931792"/>
            </a:xfrm>
            <a:custGeom>
              <a:avLst/>
              <a:gdLst/>
              <a:ahLst/>
              <a:cxnLst/>
              <a:rect l="l" t="t" r="r" b="b"/>
              <a:pathLst>
                <a:path w="310349" h="931792">
                  <a:moveTo>
                    <a:pt x="0" y="0"/>
                  </a:moveTo>
                  <a:lnTo>
                    <a:pt x="310349" y="0"/>
                  </a:lnTo>
                  <a:lnTo>
                    <a:pt x="310349" y="931792"/>
                  </a:lnTo>
                  <a:lnTo>
                    <a:pt x="0" y="931792"/>
                  </a:lnTo>
                  <a:lnTo>
                    <a:pt x="0" y="0"/>
                  </a:lnTo>
                  <a:close/>
                </a:path>
              </a:pathLst>
            </a:custGeom>
            <a:blipFill>
              <a:blip>
                <a:extLst>
                  <a:ext uri="{96DAC541-7B7A-43D3-8B79-37D633B846F1}">
                    <asvg:svgBlip xmlns:asvg="http://schemas.microsoft.com/office/drawing/2016/SVG/main" r:embed="rId6"/>
                  </a:ext>
                </a:extLst>
              </a:blip>
              <a:stretch>
                <a:fillRect b="-43114"/>
              </a:stretch>
            </a:blipFill>
          </p:spPr>
          <p:txBody>
            <a:bodyPr/>
            <a:lstStyle/>
            <a:p>
              <a:endParaRPr lang="en-GB"/>
            </a:p>
          </p:txBody>
        </p:sp>
        <p:sp>
          <p:nvSpPr>
            <p:cNvPr id="20" name="Freeform 20"/>
            <p:cNvSpPr/>
            <p:nvPr/>
          </p:nvSpPr>
          <p:spPr>
            <a:xfrm>
              <a:off x="11400469"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7"/>
                  </a:ext>
                </a:extLst>
              </a:blip>
              <a:stretch>
                <a:fillRect b="-44644"/>
              </a:stretch>
            </a:blipFill>
          </p:spPr>
          <p:txBody>
            <a:bodyPr/>
            <a:lstStyle/>
            <a:p>
              <a:endParaRPr lang="en-GB"/>
            </a:p>
          </p:txBody>
        </p:sp>
        <p:sp>
          <p:nvSpPr>
            <p:cNvPr id="21" name="Freeform 21"/>
            <p:cNvSpPr/>
            <p:nvPr/>
          </p:nvSpPr>
          <p:spPr>
            <a:xfrm rot="-1289969">
              <a:off x="11070846" y="1290141"/>
              <a:ext cx="749630" cy="434786"/>
            </a:xfrm>
            <a:custGeom>
              <a:avLst/>
              <a:gdLst/>
              <a:ahLst/>
              <a:cxnLst/>
              <a:rect l="l" t="t" r="r" b="b"/>
              <a:pathLst>
                <a:path w="749630" h="434786">
                  <a:moveTo>
                    <a:pt x="0" y="0"/>
                  </a:moveTo>
                  <a:lnTo>
                    <a:pt x="749630" y="0"/>
                  </a:lnTo>
                  <a:lnTo>
                    <a:pt x="749630" y="434786"/>
                  </a:lnTo>
                  <a:lnTo>
                    <a:pt x="0" y="43478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2" name="TextBox 22"/>
            <p:cNvSpPr txBox="1"/>
            <p:nvPr/>
          </p:nvSpPr>
          <p:spPr>
            <a:xfrm rot="-5400000">
              <a:off x="11054070"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Hope</a:t>
              </a:r>
            </a:p>
          </p:txBody>
        </p:sp>
        <p:sp>
          <p:nvSpPr>
            <p:cNvPr id="23" name="TextBox 23"/>
            <p:cNvSpPr txBox="1"/>
            <p:nvPr/>
          </p:nvSpPr>
          <p:spPr>
            <a:xfrm rot="-5400000">
              <a:off x="11246386"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Peace</a:t>
              </a:r>
            </a:p>
          </p:txBody>
        </p:sp>
        <p:sp>
          <p:nvSpPr>
            <p:cNvPr id="24" name="TextBox 24"/>
            <p:cNvSpPr txBox="1"/>
            <p:nvPr/>
          </p:nvSpPr>
          <p:spPr>
            <a:xfrm rot="-5400000">
              <a:off x="11439068" y="832719"/>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Joy</a:t>
              </a:r>
            </a:p>
          </p:txBody>
        </p:sp>
        <p:sp>
          <p:nvSpPr>
            <p:cNvPr id="25" name="TextBox 25"/>
            <p:cNvSpPr txBox="1"/>
            <p:nvPr/>
          </p:nvSpPr>
          <p:spPr>
            <a:xfrm rot="-5400000">
              <a:off x="11631748"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Love</a:t>
              </a:r>
            </a:p>
          </p:txBody>
        </p:sp>
      </p:grpSp>
      <p:grpSp>
        <p:nvGrpSpPr>
          <p:cNvPr id="26" name="Group 26"/>
          <p:cNvGrpSpPr/>
          <p:nvPr/>
        </p:nvGrpSpPr>
        <p:grpSpPr>
          <a:xfrm>
            <a:off x="11004014" y="1363390"/>
            <a:ext cx="5547581" cy="3483714"/>
            <a:chOff x="0" y="0"/>
            <a:chExt cx="1061776" cy="666763"/>
          </a:xfrm>
        </p:grpSpPr>
        <p:sp>
          <p:nvSpPr>
            <p:cNvPr id="27" name="Freeform 27"/>
            <p:cNvSpPr/>
            <p:nvPr/>
          </p:nvSpPr>
          <p:spPr>
            <a:xfrm>
              <a:off x="0" y="0"/>
              <a:ext cx="1061776" cy="666763"/>
            </a:xfrm>
            <a:custGeom>
              <a:avLst/>
              <a:gdLst/>
              <a:ahLst/>
              <a:cxnLst/>
              <a:rect l="l" t="t" r="r" b="b"/>
              <a:pathLst>
                <a:path w="1061776" h="666763">
                  <a:moveTo>
                    <a:pt x="0" y="0"/>
                  </a:moveTo>
                  <a:lnTo>
                    <a:pt x="1061776" y="0"/>
                  </a:lnTo>
                  <a:lnTo>
                    <a:pt x="1061776" y="666763"/>
                  </a:lnTo>
                  <a:lnTo>
                    <a:pt x="0" y="666763"/>
                  </a:lnTo>
                  <a:close/>
                </a:path>
              </a:pathLst>
            </a:custGeom>
            <a:blipFill>
              <a:blip r:embed="rId9"/>
              <a:stretch>
                <a:fillRect t="-3081" b="-3081"/>
              </a:stretch>
            </a:blipFill>
          </p:spPr>
          <p:txBody>
            <a:bodyPr/>
            <a:lstStyle/>
            <a:p>
              <a:endParaRPr lang="en-GB"/>
            </a:p>
          </p:txBody>
        </p:sp>
      </p:grpSp>
      <p:sp>
        <p:nvSpPr>
          <p:cNvPr id="28" name="Freeform 28"/>
          <p:cNvSpPr/>
          <p:nvPr/>
        </p:nvSpPr>
        <p:spPr>
          <a:xfrm>
            <a:off x="14830788" y="5300625"/>
            <a:ext cx="3062825" cy="4083767"/>
          </a:xfrm>
          <a:custGeom>
            <a:avLst/>
            <a:gdLst/>
            <a:ahLst/>
            <a:cxnLst/>
            <a:rect l="l" t="t" r="r" b="b"/>
            <a:pathLst>
              <a:path w="3062825" h="4083767">
                <a:moveTo>
                  <a:pt x="0" y="0"/>
                </a:moveTo>
                <a:lnTo>
                  <a:pt x="3062825" y="0"/>
                </a:lnTo>
                <a:lnTo>
                  <a:pt x="3062825" y="4083767"/>
                </a:lnTo>
                <a:lnTo>
                  <a:pt x="0" y="4083767"/>
                </a:lnTo>
                <a:lnTo>
                  <a:pt x="0" y="0"/>
                </a:lnTo>
                <a:close/>
              </a:path>
            </a:pathLst>
          </a:custGeom>
          <a:blipFill>
            <a:blip r:embed="rId10"/>
            <a:stretch>
              <a:fillRect/>
            </a:stretch>
          </a:blipFill>
        </p:spPr>
        <p:txBody>
          <a:bodyPr/>
          <a:lstStyle/>
          <a:p>
            <a:endParaRPr lang="en-GB"/>
          </a:p>
        </p:txBody>
      </p:sp>
      <p:sp>
        <p:nvSpPr>
          <p:cNvPr id="29" name="Freeform 29"/>
          <p:cNvSpPr/>
          <p:nvPr/>
        </p:nvSpPr>
        <p:spPr>
          <a:xfrm rot="-5400000">
            <a:off x="11783675" y="5805276"/>
            <a:ext cx="11532621" cy="1550738"/>
          </a:xfrm>
          <a:custGeom>
            <a:avLst/>
            <a:gdLst/>
            <a:ahLst/>
            <a:cxnLst/>
            <a:rect l="l" t="t" r="r" b="b"/>
            <a:pathLst>
              <a:path w="11532621" h="1550738">
                <a:moveTo>
                  <a:pt x="0" y="0"/>
                </a:moveTo>
                <a:lnTo>
                  <a:pt x="11532621" y="0"/>
                </a:lnTo>
                <a:lnTo>
                  <a:pt x="11532621" y="1550738"/>
                </a:lnTo>
                <a:lnTo>
                  <a:pt x="0" y="1550738"/>
                </a:lnTo>
                <a:lnTo>
                  <a:pt x="0" y="0"/>
                </a:lnTo>
                <a:close/>
              </a:path>
            </a:pathLst>
          </a:custGeom>
          <a:blipFill>
            <a:blip>
              <a:extLst>
                <a:ext uri="{96DAC541-7B7A-43D3-8B79-37D633B846F1}">
                  <asvg:svgBlip xmlns:asvg="http://schemas.microsoft.com/office/drawing/2016/SVG/main" r:embed="rId4"/>
                </a:ext>
              </a:extLst>
            </a:blip>
            <a:stretch>
              <a:fillRect l="-279" t="-171027" r="-1768" b="-487889"/>
            </a:stretch>
          </a:blipFill>
        </p:spPr>
        <p:txBody>
          <a:bodyPr/>
          <a:lstStyle/>
          <a:p>
            <a:endParaRPr lang="en-GB"/>
          </a:p>
        </p:txBody>
      </p:sp>
      <p:sp>
        <p:nvSpPr>
          <p:cNvPr id="30" name="Freeform 30"/>
          <p:cNvSpPr/>
          <p:nvPr/>
        </p:nvSpPr>
        <p:spPr>
          <a:xfrm>
            <a:off x="9882306" y="5300625"/>
            <a:ext cx="4710734" cy="4083767"/>
          </a:xfrm>
          <a:custGeom>
            <a:avLst/>
            <a:gdLst/>
            <a:ahLst/>
            <a:cxnLst/>
            <a:rect l="l" t="t" r="r" b="b"/>
            <a:pathLst>
              <a:path w="4710734" h="4083767">
                <a:moveTo>
                  <a:pt x="0" y="0"/>
                </a:moveTo>
                <a:lnTo>
                  <a:pt x="4710734" y="0"/>
                </a:lnTo>
                <a:lnTo>
                  <a:pt x="4710734" y="4083767"/>
                </a:lnTo>
                <a:lnTo>
                  <a:pt x="0" y="4083767"/>
                </a:lnTo>
                <a:lnTo>
                  <a:pt x="0" y="0"/>
                </a:lnTo>
                <a:close/>
              </a:path>
            </a:pathLst>
          </a:custGeom>
          <a:blipFill>
            <a:blip r:embed="rId11"/>
            <a:stretch>
              <a:fillRect l="-9646" r="-9646" b="-3205"/>
            </a:stretch>
          </a:blipFill>
        </p:spPr>
        <p:txBody>
          <a:bodyPr/>
          <a:lstStyle/>
          <a:p>
            <a:endParaRPr lang="en-GB"/>
          </a:p>
        </p:txBody>
      </p:sp>
      <p:sp>
        <p:nvSpPr>
          <p:cNvPr id="31" name="Freeform 31"/>
          <p:cNvSpPr/>
          <p:nvPr/>
        </p:nvSpPr>
        <p:spPr>
          <a:xfrm rot="-8100000">
            <a:off x="7975925" y="8114665"/>
            <a:ext cx="2920788" cy="2824474"/>
          </a:xfrm>
          <a:custGeom>
            <a:avLst/>
            <a:gdLst/>
            <a:ahLst/>
            <a:cxnLst/>
            <a:rect l="l" t="t" r="r" b="b"/>
            <a:pathLst>
              <a:path w="2920788" h="2824474">
                <a:moveTo>
                  <a:pt x="0" y="0"/>
                </a:moveTo>
                <a:lnTo>
                  <a:pt x="2920787" y="0"/>
                </a:lnTo>
                <a:lnTo>
                  <a:pt x="2920787" y="2824475"/>
                </a:lnTo>
                <a:lnTo>
                  <a:pt x="0" y="2824475"/>
                </a:lnTo>
                <a:lnTo>
                  <a:pt x="0" y="0"/>
                </a:lnTo>
                <a:close/>
              </a:path>
            </a:pathLst>
          </a:custGeom>
          <a:blipFill>
            <a:blip>
              <a:extLst>
                <a:ext uri="{96DAC541-7B7A-43D3-8B79-37D633B846F1}">
                  <asvg:svgBlip xmlns:asvg="http://schemas.microsoft.com/office/drawing/2016/SVG/main" r:embed="rId4"/>
                </a:ext>
              </a:extLst>
            </a:blip>
            <a:stretch>
              <a:fillRect l="-238232" t="-16109" b="-233656"/>
            </a:stretch>
          </a:blipFill>
        </p:spPr>
        <p:txBody>
          <a:bodyPr/>
          <a:lstStyle/>
          <a:p>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0" y="1151883"/>
            <a:ext cx="1944806" cy="1057348"/>
          </a:xfrm>
          <a:custGeom>
            <a:avLst/>
            <a:gdLst/>
            <a:ahLst/>
            <a:cxnLst/>
            <a:rect l="l" t="t" r="r" b="b"/>
            <a:pathLst>
              <a:path w="1944806" h="1057348">
                <a:moveTo>
                  <a:pt x="1944806" y="0"/>
                </a:moveTo>
                <a:lnTo>
                  <a:pt x="0" y="0"/>
                </a:lnTo>
                <a:lnTo>
                  <a:pt x="0" y="1057348"/>
                </a:lnTo>
                <a:lnTo>
                  <a:pt x="1944806" y="1057348"/>
                </a:lnTo>
                <a:lnTo>
                  <a:pt x="1944806" y="0"/>
                </a:lnTo>
                <a:close/>
              </a:path>
            </a:pathLst>
          </a:custGeom>
          <a:blipFill>
            <a:blip>
              <a:extLst>
                <a:ext uri="{96DAC541-7B7A-43D3-8B79-37D633B846F1}">
                  <asvg:svgBlip xmlns:asvg="http://schemas.microsoft.com/office/drawing/2016/SVG/main" r:embed="rId3"/>
                </a:ext>
              </a:extLst>
            </a:blip>
            <a:stretch>
              <a:fillRect l="-238713" t="-41365" r="-149586" b="-756775"/>
            </a:stretch>
          </a:blipFill>
        </p:spPr>
        <p:txBody>
          <a:bodyPr/>
          <a:lstStyle/>
          <a:p>
            <a:endParaRPr lang="en-GB"/>
          </a:p>
        </p:txBody>
      </p:sp>
      <p:grpSp>
        <p:nvGrpSpPr>
          <p:cNvPr id="3" name="Group 3"/>
          <p:cNvGrpSpPr/>
          <p:nvPr/>
        </p:nvGrpSpPr>
        <p:grpSpPr>
          <a:xfrm>
            <a:off x="671746" y="2304762"/>
            <a:ext cx="16944508" cy="6706201"/>
            <a:chOff x="0" y="0"/>
            <a:chExt cx="4462751" cy="1766242"/>
          </a:xfrm>
        </p:grpSpPr>
        <p:sp>
          <p:nvSpPr>
            <p:cNvPr id="4" name="Freeform 4"/>
            <p:cNvSpPr/>
            <p:nvPr/>
          </p:nvSpPr>
          <p:spPr>
            <a:xfrm>
              <a:off x="0" y="0"/>
              <a:ext cx="4462751" cy="1766242"/>
            </a:xfrm>
            <a:custGeom>
              <a:avLst/>
              <a:gdLst/>
              <a:ahLst/>
              <a:cxnLst/>
              <a:rect l="l" t="t" r="r" b="b"/>
              <a:pathLst>
                <a:path w="4462751" h="1766242">
                  <a:moveTo>
                    <a:pt x="0" y="0"/>
                  </a:moveTo>
                  <a:lnTo>
                    <a:pt x="4462751" y="0"/>
                  </a:lnTo>
                  <a:lnTo>
                    <a:pt x="4462751" y="1766242"/>
                  </a:lnTo>
                  <a:lnTo>
                    <a:pt x="0" y="1766242"/>
                  </a:lnTo>
                  <a:close/>
                </a:path>
              </a:pathLst>
            </a:custGeom>
            <a:solidFill>
              <a:srgbClr val="D7C6F1"/>
            </a:solidFill>
          </p:spPr>
          <p:txBody>
            <a:bodyPr/>
            <a:lstStyle/>
            <a:p>
              <a:endParaRPr lang="en-GB"/>
            </a:p>
          </p:txBody>
        </p:sp>
        <p:sp>
          <p:nvSpPr>
            <p:cNvPr id="5" name="TextBox 5"/>
            <p:cNvSpPr txBox="1"/>
            <p:nvPr/>
          </p:nvSpPr>
          <p:spPr>
            <a:xfrm>
              <a:off x="0" y="-38100"/>
              <a:ext cx="4462751" cy="1804342"/>
            </a:xfrm>
            <a:prstGeom prst="rect">
              <a:avLst/>
            </a:prstGeom>
          </p:spPr>
          <p:txBody>
            <a:bodyPr lIns="50800" tIns="50800" rIns="50800" bIns="50800" rtlCol="0" anchor="ctr"/>
            <a:lstStyle/>
            <a:p>
              <a:pPr algn="ctr">
                <a:lnSpc>
                  <a:spcPts val="2660"/>
                </a:lnSpc>
              </a:pPr>
              <a:endParaRPr/>
            </a:p>
          </p:txBody>
        </p:sp>
      </p:grpSp>
      <p:sp>
        <p:nvSpPr>
          <p:cNvPr id="6" name="TextBox 6"/>
          <p:cNvSpPr txBox="1"/>
          <p:nvPr/>
        </p:nvSpPr>
        <p:spPr>
          <a:xfrm>
            <a:off x="1198015" y="3239669"/>
            <a:ext cx="8755959" cy="5528378"/>
          </a:xfrm>
          <a:prstGeom prst="rect">
            <a:avLst/>
          </a:prstGeom>
        </p:spPr>
        <p:txBody>
          <a:bodyPr lIns="0" tIns="0" rIns="0" bIns="0" rtlCol="0" anchor="t">
            <a:spAutoFit/>
          </a:bodyPr>
          <a:lstStyle/>
          <a:p>
            <a:pPr algn="ctr">
              <a:lnSpc>
                <a:spcPts val="3986"/>
              </a:lnSpc>
            </a:pPr>
            <a:r>
              <a:rPr lang="en-US" sz="2847">
                <a:solidFill>
                  <a:srgbClr val="222544"/>
                </a:solidFill>
                <a:latin typeface="Montserrat School"/>
                <a:ea typeface="Montserrat School"/>
                <a:cs typeface="Montserrat School"/>
                <a:sym typeface="Montserrat School"/>
              </a:rPr>
              <a:t>“Indeed, caring for the poor is part of the Church’s great Tradition, a beacon as it were </a:t>
            </a:r>
          </a:p>
          <a:p>
            <a:pPr algn="ctr">
              <a:lnSpc>
                <a:spcPts val="3986"/>
              </a:lnSpc>
            </a:pPr>
            <a:r>
              <a:rPr lang="en-US" sz="2847">
                <a:solidFill>
                  <a:srgbClr val="222544"/>
                </a:solidFill>
                <a:latin typeface="Montserrat School"/>
                <a:ea typeface="Montserrat School"/>
                <a:cs typeface="Montserrat School"/>
                <a:sym typeface="Montserrat School"/>
              </a:rPr>
              <a:t>of evangelical light to illumine the hearts and guide the decisions of Christians in every age. That is why we must feel bound to invite everyone to share in the light and life born of recognizing Christ in the faces of the suffering and those in need.“</a:t>
            </a:r>
          </a:p>
          <a:p>
            <a:pPr algn="ctr">
              <a:lnSpc>
                <a:spcPts val="3986"/>
              </a:lnSpc>
            </a:pPr>
            <a:endParaRPr lang="en-US" sz="2847">
              <a:solidFill>
                <a:srgbClr val="222544"/>
              </a:solidFill>
              <a:latin typeface="Montserrat School"/>
              <a:ea typeface="Montserrat School"/>
              <a:cs typeface="Montserrat School"/>
              <a:sym typeface="Montserrat School"/>
            </a:endParaRPr>
          </a:p>
          <a:p>
            <a:pPr algn="ctr">
              <a:lnSpc>
                <a:spcPts val="3986"/>
              </a:lnSpc>
            </a:pPr>
            <a:r>
              <a:rPr lang="en-US" sz="2847" b="1">
                <a:solidFill>
                  <a:srgbClr val="222544"/>
                </a:solidFill>
                <a:latin typeface="Montserrat School Semi-Bold"/>
                <a:ea typeface="Montserrat School Semi-Bold"/>
                <a:cs typeface="Montserrat School Semi-Bold"/>
                <a:sym typeface="Montserrat School Semi-Bold"/>
              </a:rPr>
              <a:t>Pope Leo XIV: Dilexi te</a:t>
            </a:r>
          </a:p>
          <a:p>
            <a:pPr algn="l">
              <a:lnSpc>
                <a:spcPts val="3986"/>
              </a:lnSpc>
            </a:pPr>
            <a:endParaRPr lang="en-US" sz="2847" b="1">
              <a:solidFill>
                <a:srgbClr val="222544"/>
              </a:solidFill>
              <a:latin typeface="Montserrat School Semi-Bold"/>
              <a:ea typeface="Montserrat School Semi-Bold"/>
              <a:cs typeface="Montserrat School Semi-Bold"/>
              <a:sym typeface="Montserrat School Semi-Bold"/>
            </a:endParaRPr>
          </a:p>
        </p:txBody>
      </p:sp>
      <p:sp>
        <p:nvSpPr>
          <p:cNvPr id="7" name="Freeform 7"/>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8" name="Freeform 8"/>
          <p:cNvSpPr/>
          <p:nvPr/>
        </p:nvSpPr>
        <p:spPr>
          <a:xfrm rot="-75038">
            <a:off x="15798906" y="7430988"/>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3"/>
                </a:ext>
              </a:extLst>
            </a:blip>
            <a:stretch>
              <a:fillRect l="-238232" t="-16109" b="-233656"/>
            </a:stretch>
          </a:blipFill>
        </p:spPr>
        <p:txBody>
          <a:bodyPr/>
          <a:lstStyle/>
          <a:p>
            <a:endParaRPr lang="en-GB"/>
          </a:p>
        </p:txBody>
      </p:sp>
      <p:grpSp>
        <p:nvGrpSpPr>
          <p:cNvPr id="9" name="Group 9"/>
          <p:cNvGrpSpPr/>
          <p:nvPr/>
        </p:nvGrpSpPr>
        <p:grpSpPr>
          <a:xfrm>
            <a:off x="-704374" y="-234640"/>
            <a:ext cx="9848374" cy="1385376"/>
            <a:chOff x="0" y="0"/>
            <a:chExt cx="13131165" cy="1847168"/>
          </a:xfrm>
        </p:grpSpPr>
        <p:grpSp>
          <p:nvGrpSpPr>
            <p:cNvPr id="10" name="Group 10"/>
            <p:cNvGrpSpPr/>
            <p:nvPr/>
          </p:nvGrpSpPr>
          <p:grpSpPr>
            <a:xfrm>
              <a:off x="0" y="0"/>
              <a:ext cx="13131165" cy="1746693"/>
              <a:chOff x="0" y="0"/>
              <a:chExt cx="2716851" cy="361392"/>
            </a:xfrm>
          </p:grpSpPr>
          <p:sp>
            <p:nvSpPr>
              <p:cNvPr id="11" name="Freeform 11"/>
              <p:cNvSpPr/>
              <p:nvPr/>
            </p:nvSpPr>
            <p:spPr>
              <a:xfrm>
                <a:off x="0" y="0"/>
                <a:ext cx="2716851" cy="361392"/>
              </a:xfrm>
              <a:custGeom>
                <a:avLst/>
                <a:gdLst/>
                <a:ahLst/>
                <a:cxnLst/>
                <a:rect l="l" t="t" r="r" b="b"/>
                <a:pathLst>
                  <a:path w="2716851" h="361392">
                    <a:moveTo>
                      <a:pt x="2513651" y="0"/>
                    </a:moveTo>
                    <a:cubicBezTo>
                      <a:pt x="2625875" y="0"/>
                      <a:pt x="2716851" y="80900"/>
                      <a:pt x="2716851" y="180696"/>
                    </a:cubicBezTo>
                    <a:cubicBezTo>
                      <a:pt x="2716851" y="280492"/>
                      <a:pt x="2625875" y="361392"/>
                      <a:pt x="2513651" y="361392"/>
                    </a:cubicBezTo>
                    <a:lnTo>
                      <a:pt x="203200" y="361392"/>
                    </a:lnTo>
                    <a:cubicBezTo>
                      <a:pt x="90976" y="361392"/>
                      <a:pt x="0" y="280492"/>
                      <a:pt x="0" y="180696"/>
                    </a:cubicBezTo>
                    <a:cubicBezTo>
                      <a:pt x="0" y="80900"/>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2716851" cy="399492"/>
              </a:xfrm>
              <a:prstGeom prst="rect">
                <a:avLst/>
              </a:prstGeom>
            </p:spPr>
            <p:txBody>
              <a:bodyPr lIns="48499" tIns="48499" rIns="48499" bIns="48499" rtlCol="0" anchor="ctr"/>
              <a:lstStyle/>
              <a:p>
                <a:pPr algn="ctr">
                  <a:lnSpc>
                    <a:spcPts val="2660"/>
                  </a:lnSpc>
                </a:pPr>
                <a:endParaRPr/>
              </a:p>
            </p:txBody>
          </p:sp>
        </p:grpSp>
        <p:sp>
          <p:nvSpPr>
            <p:cNvPr id="13" name="Freeform 13"/>
            <p:cNvSpPr/>
            <p:nvPr/>
          </p:nvSpPr>
          <p:spPr>
            <a:xfrm>
              <a:off x="1264500" y="578335"/>
              <a:ext cx="475031" cy="475031"/>
            </a:xfrm>
            <a:custGeom>
              <a:avLst/>
              <a:gdLst/>
              <a:ahLst/>
              <a:cxnLst/>
              <a:rect l="l" t="t" r="r" b="b"/>
              <a:pathLst>
                <a:path w="475031" h="475031">
                  <a:moveTo>
                    <a:pt x="0" y="0"/>
                  </a:moveTo>
                  <a:lnTo>
                    <a:pt x="475031" y="0"/>
                  </a:lnTo>
                  <a:lnTo>
                    <a:pt x="475031" y="475031"/>
                  </a:lnTo>
                  <a:lnTo>
                    <a:pt x="0" y="47503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4" name="TextBox 14"/>
            <p:cNvSpPr txBox="1"/>
            <p:nvPr/>
          </p:nvSpPr>
          <p:spPr>
            <a:xfrm>
              <a:off x="1739531" y="681083"/>
              <a:ext cx="8904062" cy="685588"/>
            </a:xfrm>
            <a:prstGeom prst="rect">
              <a:avLst/>
            </a:prstGeom>
          </p:spPr>
          <p:txBody>
            <a:bodyPr lIns="0" tIns="0" rIns="0" bIns="0" rtlCol="0" anchor="t">
              <a:spAutoFit/>
            </a:bodyPr>
            <a:lstStyle/>
            <a:p>
              <a:pPr algn="ctr">
                <a:lnSpc>
                  <a:spcPts val="4339"/>
                </a:lnSpc>
              </a:pPr>
              <a:r>
                <a:rPr lang="en-US" sz="3099" b="1">
                  <a:solidFill>
                    <a:srgbClr val="FFFFFF"/>
                  </a:solidFill>
                  <a:latin typeface="Montserrat School Semi-Bold"/>
                  <a:ea typeface="Montserrat School Semi-Bold"/>
                  <a:cs typeface="Montserrat School Semi-Bold"/>
                  <a:sym typeface="Montserrat School Semi-Bold"/>
                </a:rPr>
                <a:t>CAFOD’s Advent Assembly 2026</a:t>
              </a:r>
            </a:p>
          </p:txBody>
        </p:sp>
        <p:grpSp>
          <p:nvGrpSpPr>
            <p:cNvPr id="15" name="Group 15"/>
            <p:cNvGrpSpPr/>
            <p:nvPr/>
          </p:nvGrpSpPr>
          <p:grpSpPr>
            <a:xfrm>
              <a:off x="10950608" y="415620"/>
              <a:ext cx="1014822" cy="1014822"/>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17" name="TextBox 17"/>
              <p:cNvSpPr txBox="1"/>
              <p:nvPr/>
            </p:nvSpPr>
            <p:spPr>
              <a:xfrm>
                <a:off x="76200" y="38100"/>
                <a:ext cx="660400" cy="698500"/>
              </a:xfrm>
              <a:prstGeom prst="rect">
                <a:avLst/>
              </a:prstGeom>
            </p:spPr>
            <p:txBody>
              <a:bodyPr lIns="14895" tIns="14895" rIns="14895" bIns="14895" rtlCol="0" anchor="ctr"/>
              <a:lstStyle/>
              <a:p>
                <a:pPr algn="ctr">
                  <a:lnSpc>
                    <a:spcPts val="2660"/>
                  </a:lnSpc>
                </a:pPr>
                <a:endParaRPr/>
              </a:p>
            </p:txBody>
          </p:sp>
        </p:grpSp>
        <p:sp>
          <p:nvSpPr>
            <p:cNvPr id="18" name="Freeform 18"/>
            <p:cNvSpPr/>
            <p:nvPr/>
          </p:nvSpPr>
          <p:spPr>
            <a:xfrm>
              <a:off x="11017252" y="575742"/>
              <a:ext cx="310349" cy="917013"/>
            </a:xfrm>
            <a:custGeom>
              <a:avLst/>
              <a:gdLst/>
              <a:ahLst/>
              <a:cxnLst/>
              <a:rect l="l" t="t" r="r" b="b"/>
              <a:pathLst>
                <a:path w="310349" h="917013">
                  <a:moveTo>
                    <a:pt x="0" y="0"/>
                  </a:moveTo>
                  <a:lnTo>
                    <a:pt x="310349" y="0"/>
                  </a:lnTo>
                  <a:lnTo>
                    <a:pt x="310349" y="917012"/>
                  </a:lnTo>
                  <a:lnTo>
                    <a:pt x="0" y="917012"/>
                  </a:lnTo>
                  <a:lnTo>
                    <a:pt x="0" y="0"/>
                  </a:lnTo>
                  <a:close/>
                </a:path>
              </a:pathLst>
            </a:custGeom>
            <a:blipFill>
              <a:blip>
                <a:extLst>
                  <a:ext uri="{96DAC541-7B7A-43D3-8B79-37D633B846F1}">
                    <asvg:svgBlip xmlns:asvg="http://schemas.microsoft.com/office/drawing/2016/SVG/main" r:embed="rId6"/>
                  </a:ext>
                </a:extLst>
              </a:blip>
              <a:stretch>
                <a:fillRect b="-45421"/>
              </a:stretch>
            </a:blipFill>
          </p:spPr>
          <p:txBody>
            <a:bodyPr/>
            <a:lstStyle/>
            <a:p>
              <a:endParaRPr lang="en-GB"/>
            </a:p>
          </p:txBody>
        </p:sp>
        <p:sp>
          <p:nvSpPr>
            <p:cNvPr id="19" name="Freeform 19"/>
            <p:cNvSpPr/>
            <p:nvPr/>
          </p:nvSpPr>
          <p:spPr>
            <a:xfrm>
              <a:off x="11205902"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6"/>
                  </a:ext>
                </a:extLst>
              </a:blip>
              <a:stretch>
                <a:fillRect b="-44644"/>
              </a:stretch>
            </a:blipFill>
          </p:spPr>
          <p:txBody>
            <a:bodyPr/>
            <a:lstStyle/>
            <a:p>
              <a:endParaRPr lang="en-GB"/>
            </a:p>
          </p:txBody>
        </p:sp>
        <p:sp>
          <p:nvSpPr>
            <p:cNvPr id="20" name="Freeform 20"/>
            <p:cNvSpPr/>
            <p:nvPr/>
          </p:nvSpPr>
          <p:spPr>
            <a:xfrm>
              <a:off x="11595946" y="575742"/>
              <a:ext cx="310349" cy="931792"/>
            </a:xfrm>
            <a:custGeom>
              <a:avLst/>
              <a:gdLst/>
              <a:ahLst/>
              <a:cxnLst/>
              <a:rect l="l" t="t" r="r" b="b"/>
              <a:pathLst>
                <a:path w="310349" h="931792">
                  <a:moveTo>
                    <a:pt x="0" y="0"/>
                  </a:moveTo>
                  <a:lnTo>
                    <a:pt x="310349" y="0"/>
                  </a:lnTo>
                  <a:lnTo>
                    <a:pt x="310349" y="931792"/>
                  </a:lnTo>
                  <a:lnTo>
                    <a:pt x="0" y="931792"/>
                  </a:lnTo>
                  <a:lnTo>
                    <a:pt x="0" y="0"/>
                  </a:lnTo>
                  <a:close/>
                </a:path>
              </a:pathLst>
            </a:custGeom>
            <a:blipFill>
              <a:blip>
                <a:extLst>
                  <a:ext uri="{96DAC541-7B7A-43D3-8B79-37D633B846F1}">
                    <asvg:svgBlip xmlns:asvg="http://schemas.microsoft.com/office/drawing/2016/SVG/main" r:embed="rId6"/>
                  </a:ext>
                </a:extLst>
              </a:blip>
              <a:stretch>
                <a:fillRect b="-43114"/>
              </a:stretch>
            </a:blipFill>
          </p:spPr>
          <p:txBody>
            <a:bodyPr/>
            <a:lstStyle/>
            <a:p>
              <a:endParaRPr lang="en-GB"/>
            </a:p>
          </p:txBody>
        </p:sp>
        <p:sp>
          <p:nvSpPr>
            <p:cNvPr id="21" name="Freeform 21"/>
            <p:cNvSpPr/>
            <p:nvPr/>
          </p:nvSpPr>
          <p:spPr>
            <a:xfrm>
              <a:off x="11400469"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7"/>
                  </a:ext>
                </a:extLst>
              </a:blip>
              <a:stretch>
                <a:fillRect b="-44644"/>
              </a:stretch>
            </a:blipFill>
          </p:spPr>
          <p:txBody>
            <a:bodyPr/>
            <a:lstStyle/>
            <a:p>
              <a:endParaRPr lang="en-GB"/>
            </a:p>
          </p:txBody>
        </p:sp>
        <p:sp>
          <p:nvSpPr>
            <p:cNvPr id="22" name="Freeform 22"/>
            <p:cNvSpPr/>
            <p:nvPr/>
          </p:nvSpPr>
          <p:spPr>
            <a:xfrm rot="-1289969">
              <a:off x="11070846" y="1290141"/>
              <a:ext cx="749630" cy="434786"/>
            </a:xfrm>
            <a:custGeom>
              <a:avLst/>
              <a:gdLst/>
              <a:ahLst/>
              <a:cxnLst/>
              <a:rect l="l" t="t" r="r" b="b"/>
              <a:pathLst>
                <a:path w="749630" h="434786">
                  <a:moveTo>
                    <a:pt x="0" y="0"/>
                  </a:moveTo>
                  <a:lnTo>
                    <a:pt x="749630" y="0"/>
                  </a:lnTo>
                  <a:lnTo>
                    <a:pt x="749630" y="434786"/>
                  </a:lnTo>
                  <a:lnTo>
                    <a:pt x="0" y="43478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3" name="TextBox 23"/>
            <p:cNvSpPr txBox="1"/>
            <p:nvPr/>
          </p:nvSpPr>
          <p:spPr>
            <a:xfrm rot="-5400000">
              <a:off x="11054070"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Hope</a:t>
              </a:r>
            </a:p>
          </p:txBody>
        </p:sp>
        <p:sp>
          <p:nvSpPr>
            <p:cNvPr id="24" name="TextBox 24"/>
            <p:cNvSpPr txBox="1"/>
            <p:nvPr/>
          </p:nvSpPr>
          <p:spPr>
            <a:xfrm rot="-5400000">
              <a:off x="11246386"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Peace</a:t>
              </a:r>
            </a:p>
          </p:txBody>
        </p:sp>
        <p:sp>
          <p:nvSpPr>
            <p:cNvPr id="25" name="TextBox 25"/>
            <p:cNvSpPr txBox="1"/>
            <p:nvPr/>
          </p:nvSpPr>
          <p:spPr>
            <a:xfrm rot="-5400000">
              <a:off x="11439068" y="832719"/>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Joy</a:t>
              </a:r>
            </a:p>
          </p:txBody>
        </p:sp>
        <p:sp>
          <p:nvSpPr>
            <p:cNvPr id="26" name="TextBox 26"/>
            <p:cNvSpPr txBox="1"/>
            <p:nvPr/>
          </p:nvSpPr>
          <p:spPr>
            <a:xfrm rot="-5400000">
              <a:off x="11631748"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Love</a:t>
              </a:r>
            </a:p>
          </p:txBody>
        </p:sp>
      </p:grpSp>
      <p:sp>
        <p:nvSpPr>
          <p:cNvPr id="27" name="Freeform 27"/>
          <p:cNvSpPr/>
          <p:nvPr/>
        </p:nvSpPr>
        <p:spPr>
          <a:xfrm>
            <a:off x="15666194" y="257232"/>
            <a:ext cx="2455247" cy="714254"/>
          </a:xfrm>
          <a:custGeom>
            <a:avLst/>
            <a:gdLst/>
            <a:ahLst/>
            <a:cxnLst/>
            <a:rect l="l" t="t" r="r" b="b"/>
            <a:pathLst>
              <a:path w="2455247" h="714254">
                <a:moveTo>
                  <a:pt x="0" y="0"/>
                </a:moveTo>
                <a:lnTo>
                  <a:pt x="2455247" y="0"/>
                </a:lnTo>
                <a:lnTo>
                  <a:pt x="2455247" y="714254"/>
                </a:lnTo>
                <a:lnTo>
                  <a:pt x="0" y="71425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8" name="Freeform 28"/>
          <p:cNvSpPr/>
          <p:nvPr/>
        </p:nvSpPr>
        <p:spPr>
          <a:xfrm>
            <a:off x="972403" y="2731775"/>
            <a:ext cx="739607" cy="739607"/>
          </a:xfrm>
          <a:custGeom>
            <a:avLst/>
            <a:gdLst/>
            <a:ahLst/>
            <a:cxnLst/>
            <a:rect l="l" t="t" r="r" b="b"/>
            <a:pathLst>
              <a:path w="739607" h="739607">
                <a:moveTo>
                  <a:pt x="0" y="0"/>
                </a:moveTo>
                <a:lnTo>
                  <a:pt x="739607" y="0"/>
                </a:lnTo>
                <a:lnTo>
                  <a:pt x="739607" y="739607"/>
                </a:lnTo>
                <a:lnTo>
                  <a:pt x="0" y="73960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29" name="Group 29"/>
          <p:cNvGrpSpPr/>
          <p:nvPr/>
        </p:nvGrpSpPr>
        <p:grpSpPr>
          <a:xfrm>
            <a:off x="10305046" y="2731775"/>
            <a:ext cx="6954254" cy="5896878"/>
            <a:chOff x="0" y="0"/>
            <a:chExt cx="1078906" cy="914861"/>
          </a:xfrm>
        </p:grpSpPr>
        <p:sp>
          <p:nvSpPr>
            <p:cNvPr id="30" name="Freeform 30"/>
            <p:cNvSpPr/>
            <p:nvPr/>
          </p:nvSpPr>
          <p:spPr>
            <a:xfrm>
              <a:off x="0" y="0"/>
              <a:ext cx="1078906" cy="914861"/>
            </a:xfrm>
            <a:custGeom>
              <a:avLst/>
              <a:gdLst/>
              <a:ahLst/>
              <a:cxnLst/>
              <a:rect l="l" t="t" r="r" b="b"/>
              <a:pathLst>
                <a:path w="1078906" h="914861">
                  <a:moveTo>
                    <a:pt x="0" y="0"/>
                  </a:moveTo>
                  <a:lnTo>
                    <a:pt x="1078906" y="0"/>
                  </a:lnTo>
                  <a:lnTo>
                    <a:pt x="1078906" y="914861"/>
                  </a:lnTo>
                  <a:lnTo>
                    <a:pt x="0" y="914861"/>
                  </a:lnTo>
                  <a:close/>
                </a:path>
              </a:pathLst>
            </a:custGeom>
            <a:blipFill>
              <a:blip r:embed="rId10"/>
              <a:stretch>
                <a:fillRect l="-13735" r="-13734"/>
              </a:stretch>
            </a:blipFill>
          </p:spPr>
          <p:txBody>
            <a:bodyPr/>
            <a:lstStyle/>
            <a:p>
              <a:endParaRPr lang="en-GB"/>
            </a:p>
          </p:txBody>
        </p:sp>
      </p:grpSp>
      <p:sp>
        <p:nvSpPr>
          <p:cNvPr id="31" name="Freeform 31"/>
          <p:cNvSpPr/>
          <p:nvPr/>
        </p:nvSpPr>
        <p:spPr>
          <a:xfrm>
            <a:off x="15989814" y="-76888"/>
            <a:ext cx="2538972" cy="2455249"/>
          </a:xfrm>
          <a:custGeom>
            <a:avLst/>
            <a:gdLst/>
            <a:ahLst/>
            <a:cxnLst/>
            <a:rect l="l" t="t" r="r" b="b"/>
            <a:pathLst>
              <a:path w="2538972" h="2455249">
                <a:moveTo>
                  <a:pt x="0" y="0"/>
                </a:moveTo>
                <a:lnTo>
                  <a:pt x="2538972" y="0"/>
                </a:lnTo>
                <a:lnTo>
                  <a:pt x="2538972" y="2455249"/>
                </a:lnTo>
                <a:lnTo>
                  <a:pt x="0" y="2455249"/>
                </a:lnTo>
                <a:lnTo>
                  <a:pt x="0" y="0"/>
                </a:lnTo>
                <a:close/>
              </a:path>
            </a:pathLst>
          </a:custGeom>
          <a:blipFill>
            <a:blip>
              <a:extLst>
                <a:ext uri="{96DAC541-7B7A-43D3-8B79-37D633B846F1}">
                  <asvg:svgBlip xmlns:asvg="http://schemas.microsoft.com/office/drawing/2016/SVG/main" r:embed="rId11"/>
                </a:ext>
              </a:extLst>
            </a:blip>
            <a:stretch>
              <a:fillRect l="-238232" t="-16109" b="-233656"/>
            </a:stretch>
          </a:blipFill>
        </p:spPr>
        <p:txBody>
          <a:bodyPr/>
          <a:lstStyle/>
          <a:p>
            <a:endParaRPr lang="en-GB"/>
          </a:p>
        </p:txBody>
      </p:sp>
      <p:sp>
        <p:nvSpPr>
          <p:cNvPr id="32" name="Freeform 32"/>
          <p:cNvSpPr/>
          <p:nvPr/>
        </p:nvSpPr>
        <p:spPr>
          <a:xfrm rot="10711787">
            <a:off x="-441274" y="9043130"/>
            <a:ext cx="2538972" cy="2455249"/>
          </a:xfrm>
          <a:custGeom>
            <a:avLst/>
            <a:gdLst/>
            <a:ahLst/>
            <a:cxnLst/>
            <a:rect l="l" t="t" r="r" b="b"/>
            <a:pathLst>
              <a:path w="2538972" h="2455249">
                <a:moveTo>
                  <a:pt x="0" y="0"/>
                </a:moveTo>
                <a:lnTo>
                  <a:pt x="2538972" y="0"/>
                </a:lnTo>
                <a:lnTo>
                  <a:pt x="2538972" y="2455249"/>
                </a:lnTo>
                <a:lnTo>
                  <a:pt x="0" y="2455249"/>
                </a:lnTo>
                <a:lnTo>
                  <a:pt x="0" y="0"/>
                </a:lnTo>
                <a:close/>
              </a:path>
            </a:pathLst>
          </a:custGeom>
          <a:blipFill>
            <a:blip>
              <a:extLst>
                <a:ext uri="{96DAC541-7B7A-43D3-8B79-37D633B846F1}">
                  <asvg:svgBlip xmlns:asvg="http://schemas.microsoft.com/office/drawing/2016/SVG/main" r:embed="rId11"/>
                </a:ext>
              </a:extLst>
            </a:blip>
            <a:stretch>
              <a:fillRect l="-238232" t="-16109" b="-233656"/>
            </a:stretch>
          </a:blipFill>
        </p:spPr>
        <p:txBody>
          <a:bodyPr/>
          <a:lstStyle/>
          <a:p>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36318" y="0"/>
            <a:ext cx="8851682" cy="10287000"/>
            <a:chOff x="0" y="0"/>
            <a:chExt cx="2331307" cy="2709333"/>
          </a:xfrm>
        </p:grpSpPr>
        <p:sp>
          <p:nvSpPr>
            <p:cNvPr id="3" name="Freeform 3"/>
            <p:cNvSpPr/>
            <p:nvPr/>
          </p:nvSpPr>
          <p:spPr>
            <a:xfrm>
              <a:off x="0" y="0"/>
              <a:ext cx="2331307" cy="2709333"/>
            </a:xfrm>
            <a:custGeom>
              <a:avLst/>
              <a:gdLst/>
              <a:ahLst/>
              <a:cxnLst/>
              <a:rect l="l" t="t" r="r" b="b"/>
              <a:pathLst>
                <a:path w="2331307" h="2709333">
                  <a:moveTo>
                    <a:pt x="0" y="0"/>
                  </a:moveTo>
                  <a:lnTo>
                    <a:pt x="2331307" y="0"/>
                  </a:lnTo>
                  <a:lnTo>
                    <a:pt x="2331307" y="2709333"/>
                  </a:lnTo>
                  <a:lnTo>
                    <a:pt x="0" y="2709333"/>
                  </a:lnTo>
                  <a:close/>
                </a:path>
              </a:pathLst>
            </a:custGeom>
            <a:solidFill>
              <a:srgbClr val="222544"/>
            </a:solidFill>
          </p:spPr>
          <p:txBody>
            <a:bodyPr/>
            <a:lstStyle/>
            <a:p>
              <a:endParaRPr lang="en-GB"/>
            </a:p>
          </p:txBody>
        </p:sp>
        <p:sp>
          <p:nvSpPr>
            <p:cNvPr id="4" name="TextBox 4"/>
            <p:cNvSpPr txBox="1"/>
            <p:nvPr/>
          </p:nvSpPr>
          <p:spPr>
            <a:xfrm>
              <a:off x="0" y="-38100"/>
              <a:ext cx="2331307" cy="27474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227031" y="2270987"/>
            <a:ext cx="8650873" cy="8016013"/>
          </a:xfrm>
          <a:prstGeom prst="rect">
            <a:avLst/>
          </a:prstGeom>
        </p:spPr>
        <p:txBody>
          <a:bodyPr lIns="0" tIns="0" rIns="0" bIns="0" rtlCol="0" anchor="t">
            <a:spAutoFit/>
          </a:bodyPr>
          <a:lstStyle/>
          <a:p>
            <a:pPr algn="l">
              <a:lnSpc>
                <a:spcPts val="3983"/>
              </a:lnSpc>
            </a:pPr>
            <a:r>
              <a:rPr lang="en-US" sz="2570">
                <a:solidFill>
                  <a:srgbClr val="222544"/>
                </a:solidFill>
                <a:latin typeface="Montserrat School"/>
                <a:ea typeface="Montserrat School"/>
                <a:cs typeface="Montserrat School"/>
                <a:sym typeface="Montserrat School"/>
              </a:rPr>
              <a:t>This Harvest, we learnt about Maggie in Zimbabwe and how greater access to safe water is helping young people stay in school.</a:t>
            </a:r>
          </a:p>
          <a:p>
            <a:pPr algn="l">
              <a:lnSpc>
                <a:spcPts val="3983"/>
              </a:lnSpc>
            </a:pPr>
            <a:endParaRPr lang="en-US" sz="2570">
              <a:solidFill>
                <a:srgbClr val="222544"/>
              </a:solidFill>
              <a:latin typeface="Montserrat School"/>
              <a:ea typeface="Montserrat School"/>
              <a:cs typeface="Montserrat School"/>
              <a:sym typeface="Montserrat School"/>
            </a:endParaRPr>
          </a:p>
          <a:p>
            <a:pPr algn="l">
              <a:lnSpc>
                <a:spcPts val="3983"/>
              </a:lnSpc>
            </a:pPr>
            <a:r>
              <a:rPr lang="en-US" sz="2570">
                <a:solidFill>
                  <a:srgbClr val="222544"/>
                </a:solidFill>
                <a:latin typeface="Montserrat School"/>
                <a:ea typeface="Montserrat School"/>
                <a:cs typeface="Montserrat School"/>
                <a:sym typeface="Montserrat School"/>
              </a:rPr>
              <a:t>CAFOD's local partners have supported communities by:</a:t>
            </a:r>
          </a:p>
          <a:p>
            <a:pPr marL="554889" lvl="1" indent="-277445" algn="l">
              <a:lnSpc>
                <a:spcPts val="3983"/>
              </a:lnSpc>
              <a:buFont typeface="Arial"/>
              <a:buChar char="•"/>
            </a:pPr>
            <a:r>
              <a:rPr lang="en-US" sz="2570">
                <a:solidFill>
                  <a:srgbClr val="222544"/>
                </a:solidFill>
                <a:latin typeface="Montserrat School"/>
                <a:ea typeface="Montserrat School"/>
                <a:cs typeface="Montserrat School"/>
                <a:sym typeface="Montserrat School"/>
              </a:rPr>
              <a:t>Installing solar-powered taps and showers to provide safe water</a:t>
            </a:r>
          </a:p>
          <a:p>
            <a:pPr marL="554889" lvl="1" indent="-277445" algn="l">
              <a:lnSpc>
                <a:spcPts val="3983"/>
              </a:lnSpc>
              <a:buFont typeface="Arial"/>
              <a:buChar char="•"/>
            </a:pPr>
            <a:r>
              <a:rPr lang="en-US" sz="2570">
                <a:solidFill>
                  <a:srgbClr val="222544"/>
                </a:solidFill>
                <a:latin typeface="Montserrat School"/>
                <a:ea typeface="Montserrat School"/>
                <a:cs typeface="Montserrat School"/>
                <a:sym typeface="Montserrat School"/>
              </a:rPr>
              <a:t>Supporting gender clubs, where young people can learn about personal boundaries, dignity and respect</a:t>
            </a:r>
          </a:p>
          <a:p>
            <a:pPr algn="l">
              <a:lnSpc>
                <a:spcPts val="3983"/>
              </a:lnSpc>
            </a:pPr>
            <a:endParaRPr lang="en-US" sz="2570">
              <a:solidFill>
                <a:srgbClr val="222544"/>
              </a:solidFill>
              <a:latin typeface="Montserrat School"/>
              <a:ea typeface="Montserrat School"/>
              <a:cs typeface="Montserrat School"/>
              <a:sym typeface="Montserrat School"/>
            </a:endParaRPr>
          </a:p>
          <a:p>
            <a:pPr algn="l">
              <a:lnSpc>
                <a:spcPts val="3983"/>
              </a:lnSpc>
            </a:pPr>
            <a:r>
              <a:rPr lang="en-US" sz="2570">
                <a:solidFill>
                  <a:srgbClr val="222544"/>
                </a:solidFill>
                <a:latin typeface="Montserrat School"/>
                <a:ea typeface="Montserrat School"/>
                <a:cs typeface="Montserrat School"/>
                <a:sym typeface="Montserrat School"/>
              </a:rPr>
              <a:t>These projects are helping young people spend less time collecting water, stay in education and look to the future with hope.</a:t>
            </a:r>
          </a:p>
          <a:p>
            <a:pPr algn="l">
              <a:lnSpc>
                <a:spcPts val="3598"/>
              </a:lnSpc>
            </a:pPr>
            <a:endParaRPr lang="en-US" sz="2570">
              <a:solidFill>
                <a:srgbClr val="222544"/>
              </a:solidFill>
              <a:latin typeface="Montserrat School"/>
              <a:ea typeface="Montserrat School"/>
              <a:cs typeface="Montserrat School"/>
              <a:sym typeface="Montserrat School"/>
            </a:endParaRPr>
          </a:p>
        </p:txBody>
      </p:sp>
      <p:sp>
        <p:nvSpPr>
          <p:cNvPr id="6" name="Freeform 6"/>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rot="-3881697">
            <a:off x="8801900" y="-66987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4"/>
                </a:ext>
              </a:extLst>
            </a:blip>
            <a:stretch>
              <a:fillRect l="-238232" t="-16109" b="-233656"/>
            </a:stretch>
          </a:blipFill>
        </p:spPr>
        <p:txBody>
          <a:bodyPr/>
          <a:lstStyle/>
          <a:p>
            <a:endParaRPr lang="en-GB"/>
          </a:p>
        </p:txBody>
      </p:sp>
      <p:sp>
        <p:nvSpPr>
          <p:cNvPr id="8" name="Freeform 8"/>
          <p:cNvSpPr/>
          <p:nvPr/>
        </p:nvSpPr>
        <p:spPr>
          <a:xfrm rot="-8100000">
            <a:off x="8671596" y="8087815"/>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4"/>
                </a:ext>
              </a:extLst>
            </a:blip>
            <a:stretch>
              <a:fillRect l="-238232" t="-16109" b="-233656"/>
            </a:stretch>
          </a:blipFill>
        </p:spPr>
        <p:txBody>
          <a:bodyPr/>
          <a:lstStyle/>
          <a:p>
            <a:endParaRPr lang="en-GB"/>
          </a:p>
        </p:txBody>
      </p:sp>
      <p:grpSp>
        <p:nvGrpSpPr>
          <p:cNvPr id="9" name="Group 9"/>
          <p:cNvGrpSpPr/>
          <p:nvPr/>
        </p:nvGrpSpPr>
        <p:grpSpPr>
          <a:xfrm>
            <a:off x="-704374" y="-234640"/>
            <a:ext cx="9848374" cy="1385376"/>
            <a:chOff x="0" y="0"/>
            <a:chExt cx="13131165" cy="1847168"/>
          </a:xfrm>
        </p:grpSpPr>
        <p:grpSp>
          <p:nvGrpSpPr>
            <p:cNvPr id="10" name="Group 10"/>
            <p:cNvGrpSpPr/>
            <p:nvPr/>
          </p:nvGrpSpPr>
          <p:grpSpPr>
            <a:xfrm>
              <a:off x="0" y="0"/>
              <a:ext cx="13131165" cy="1746693"/>
              <a:chOff x="0" y="0"/>
              <a:chExt cx="2716851" cy="361392"/>
            </a:xfrm>
          </p:grpSpPr>
          <p:sp>
            <p:nvSpPr>
              <p:cNvPr id="11" name="Freeform 11"/>
              <p:cNvSpPr/>
              <p:nvPr/>
            </p:nvSpPr>
            <p:spPr>
              <a:xfrm>
                <a:off x="0" y="0"/>
                <a:ext cx="2716851" cy="361392"/>
              </a:xfrm>
              <a:custGeom>
                <a:avLst/>
                <a:gdLst/>
                <a:ahLst/>
                <a:cxnLst/>
                <a:rect l="l" t="t" r="r" b="b"/>
                <a:pathLst>
                  <a:path w="2716851" h="361392">
                    <a:moveTo>
                      <a:pt x="2513651" y="0"/>
                    </a:moveTo>
                    <a:cubicBezTo>
                      <a:pt x="2625875" y="0"/>
                      <a:pt x="2716851" y="80900"/>
                      <a:pt x="2716851" y="180696"/>
                    </a:cubicBezTo>
                    <a:cubicBezTo>
                      <a:pt x="2716851" y="280492"/>
                      <a:pt x="2625875" y="361392"/>
                      <a:pt x="2513651" y="361392"/>
                    </a:cubicBezTo>
                    <a:lnTo>
                      <a:pt x="203200" y="361392"/>
                    </a:lnTo>
                    <a:cubicBezTo>
                      <a:pt x="90976" y="361392"/>
                      <a:pt x="0" y="280492"/>
                      <a:pt x="0" y="180696"/>
                    </a:cubicBezTo>
                    <a:cubicBezTo>
                      <a:pt x="0" y="80900"/>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2716851" cy="399492"/>
              </a:xfrm>
              <a:prstGeom prst="rect">
                <a:avLst/>
              </a:prstGeom>
            </p:spPr>
            <p:txBody>
              <a:bodyPr lIns="48499" tIns="48499" rIns="48499" bIns="48499" rtlCol="0" anchor="ctr"/>
              <a:lstStyle/>
              <a:p>
                <a:pPr algn="ctr">
                  <a:lnSpc>
                    <a:spcPts val="2660"/>
                  </a:lnSpc>
                </a:pPr>
                <a:endParaRPr/>
              </a:p>
            </p:txBody>
          </p:sp>
        </p:grpSp>
        <p:sp>
          <p:nvSpPr>
            <p:cNvPr id="13" name="Freeform 13"/>
            <p:cNvSpPr/>
            <p:nvPr/>
          </p:nvSpPr>
          <p:spPr>
            <a:xfrm>
              <a:off x="1264500" y="578335"/>
              <a:ext cx="475031" cy="475031"/>
            </a:xfrm>
            <a:custGeom>
              <a:avLst/>
              <a:gdLst/>
              <a:ahLst/>
              <a:cxnLst/>
              <a:rect l="l" t="t" r="r" b="b"/>
              <a:pathLst>
                <a:path w="475031" h="475031">
                  <a:moveTo>
                    <a:pt x="0" y="0"/>
                  </a:moveTo>
                  <a:lnTo>
                    <a:pt x="475031" y="0"/>
                  </a:lnTo>
                  <a:lnTo>
                    <a:pt x="475031" y="475031"/>
                  </a:lnTo>
                  <a:lnTo>
                    <a:pt x="0" y="47503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4" name="TextBox 14"/>
            <p:cNvSpPr txBox="1"/>
            <p:nvPr/>
          </p:nvSpPr>
          <p:spPr>
            <a:xfrm>
              <a:off x="1739531" y="681083"/>
              <a:ext cx="8904062" cy="685588"/>
            </a:xfrm>
            <a:prstGeom prst="rect">
              <a:avLst/>
            </a:prstGeom>
          </p:spPr>
          <p:txBody>
            <a:bodyPr lIns="0" tIns="0" rIns="0" bIns="0" rtlCol="0" anchor="t">
              <a:spAutoFit/>
            </a:bodyPr>
            <a:lstStyle/>
            <a:p>
              <a:pPr algn="ctr">
                <a:lnSpc>
                  <a:spcPts val="4339"/>
                </a:lnSpc>
              </a:pPr>
              <a:r>
                <a:rPr lang="en-US" sz="3099" b="1">
                  <a:solidFill>
                    <a:srgbClr val="FFFFFF"/>
                  </a:solidFill>
                  <a:latin typeface="Montserrat School Semi-Bold"/>
                  <a:ea typeface="Montserrat School Semi-Bold"/>
                  <a:cs typeface="Montserrat School Semi-Bold"/>
                  <a:sym typeface="Montserrat School Semi-Bold"/>
                </a:rPr>
                <a:t>CAFOD’s Advent Assembly 2026</a:t>
              </a:r>
            </a:p>
          </p:txBody>
        </p:sp>
        <p:grpSp>
          <p:nvGrpSpPr>
            <p:cNvPr id="15" name="Group 15"/>
            <p:cNvGrpSpPr/>
            <p:nvPr/>
          </p:nvGrpSpPr>
          <p:grpSpPr>
            <a:xfrm>
              <a:off x="10950608" y="415620"/>
              <a:ext cx="1014822" cy="1014822"/>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17" name="TextBox 17"/>
              <p:cNvSpPr txBox="1"/>
              <p:nvPr/>
            </p:nvSpPr>
            <p:spPr>
              <a:xfrm>
                <a:off x="76200" y="38100"/>
                <a:ext cx="660400" cy="698500"/>
              </a:xfrm>
              <a:prstGeom prst="rect">
                <a:avLst/>
              </a:prstGeom>
            </p:spPr>
            <p:txBody>
              <a:bodyPr lIns="14895" tIns="14895" rIns="14895" bIns="14895" rtlCol="0" anchor="ctr"/>
              <a:lstStyle/>
              <a:p>
                <a:pPr algn="ctr">
                  <a:lnSpc>
                    <a:spcPts val="2660"/>
                  </a:lnSpc>
                </a:pPr>
                <a:endParaRPr/>
              </a:p>
            </p:txBody>
          </p:sp>
        </p:grpSp>
        <p:sp>
          <p:nvSpPr>
            <p:cNvPr id="18" name="Freeform 18"/>
            <p:cNvSpPr/>
            <p:nvPr/>
          </p:nvSpPr>
          <p:spPr>
            <a:xfrm>
              <a:off x="11017252" y="575742"/>
              <a:ext cx="310349" cy="917013"/>
            </a:xfrm>
            <a:custGeom>
              <a:avLst/>
              <a:gdLst/>
              <a:ahLst/>
              <a:cxnLst/>
              <a:rect l="l" t="t" r="r" b="b"/>
              <a:pathLst>
                <a:path w="310349" h="917013">
                  <a:moveTo>
                    <a:pt x="0" y="0"/>
                  </a:moveTo>
                  <a:lnTo>
                    <a:pt x="310349" y="0"/>
                  </a:lnTo>
                  <a:lnTo>
                    <a:pt x="310349" y="917012"/>
                  </a:lnTo>
                  <a:lnTo>
                    <a:pt x="0" y="917012"/>
                  </a:lnTo>
                  <a:lnTo>
                    <a:pt x="0" y="0"/>
                  </a:lnTo>
                  <a:close/>
                </a:path>
              </a:pathLst>
            </a:custGeom>
            <a:blipFill>
              <a:blip>
                <a:extLst>
                  <a:ext uri="{96DAC541-7B7A-43D3-8B79-37D633B846F1}">
                    <asvg:svgBlip xmlns:asvg="http://schemas.microsoft.com/office/drawing/2016/SVG/main" r:embed="rId6"/>
                  </a:ext>
                </a:extLst>
              </a:blip>
              <a:stretch>
                <a:fillRect b="-45421"/>
              </a:stretch>
            </a:blipFill>
          </p:spPr>
          <p:txBody>
            <a:bodyPr/>
            <a:lstStyle/>
            <a:p>
              <a:endParaRPr lang="en-GB"/>
            </a:p>
          </p:txBody>
        </p:sp>
        <p:sp>
          <p:nvSpPr>
            <p:cNvPr id="19" name="Freeform 19"/>
            <p:cNvSpPr/>
            <p:nvPr/>
          </p:nvSpPr>
          <p:spPr>
            <a:xfrm>
              <a:off x="11205902"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6"/>
                  </a:ext>
                </a:extLst>
              </a:blip>
              <a:stretch>
                <a:fillRect b="-44644"/>
              </a:stretch>
            </a:blipFill>
          </p:spPr>
          <p:txBody>
            <a:bodyPr/>
            <a:lstStyle/>
            <a:p>
              <a:endParaRPr lang="en-GB"/>
            </a:p>
          </p:txBody>
        </p:sp>
        <p:sp>
          <p:nvSpPr>
            <p:cNvPr id="20" name="Freeform 20"/>
            <p:cNvSpPr/>
            <p:nvPr/>
          </p:nvSpPr>
          <p:spPr>
            <a:xfrm>
              <a:off x="11595946" y="575742"/>
              <a:ext cx="310349" cy="931792"/>
            </a:xfrm>
            <a:custGeom>
              <a:avLst/>
              <a:gdLst/>
              <a:ahLst/>
              <a:cxnLst/>
              <a:rect l="l" t="t" r="r" b="b"/>
              <a:pathLst>
                <a:path w="310349" h="931792">
                  <a:moveTo>
                    <a:pt x="0" y="0"/>
                  </a:moveTo>
                  <a:lnTo>
                    <a:pt x="310349" y="0"/>
                  </a:lnTo>
                  <a:lnTo>
                    <a:pt x="310349" y="931792"/>
                  </a:lnTo>
                  <a:lnTo>
                    <a:pt x="0" y="931792"/>
                  </a:lnTo>
                  <a:lnTo>
                    <a:pt x="0" y="0"/>
                  </a:lnTo>
                  <a:close/>
                </a:path>
              </a:pathLst>
            </a:custGeom>
            <a:blipFill>
              <a:blip>
                <a:extLst>
                  <a:ext uri="{96DAC541-7B7A-43D3-8B79-37D633B846F1}">
                    <asvg:svgBlip xmlns:asvg="http://schemas.microsoft.com/office/drawing/2016/SVG/main" r:embed="rId6"/>
                  </a:ext>
                </a:extLst>
              </a:blip>
              <a:stretch>
                <a:fillRect b="-43114"/>
              </a:stretch>
            </a:blipFill>
          </p:spPr>
          <p:txBody>
            <a:bodyPr/>
            <a:lstStyle/>
            <a:p>
              <a:endParaRPr lang="en-GB"/>
            </a:p>
          </p:txBody>
        </p:sp>
        <p:sp>
          <p:nvSpPr>
            <p:cNvPr id="21" name="Freeform 21"/>
            <p:cNvSpPr/>
            <p:nvPr/>
          </p:nvSpPr>
          <p:spPr>
            <a:xfrm>
              <a:off x="11400469"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7"/>
                  </a:ext>
                </a:extLst>
              </a:blip>
              <a:stretch>
                <a:fillRect b="-44644"/>
              </a:stretch>
            </a:blipFill>
          </p:spPr>
          <p:txBody>
            <a:bodyPr/>
            <a:lstStyle/>
            <a:p>
              <a:endParaRPr lang="en-GB"/>
            </a:p>
          </p:txBody>
        </p:sp>
        <p:sp>
          <p:nvSpPr>
            <p:cNvPr id="22" name="Freeform 22"/>
            <p:cNvSpPr/>
            <p:nvPr/>
          </p:nvSpPr>
          <p:spPr>
            <a:xfrm rot="-1289969">
              <a:off x="11070846" y="1290141"/>
              <a:ext cx="749630" cy="434786"/>
            </a:xfrm>
            <a:custGeom>
              <a:avLst/>
              <a:gdLst/>
              <a:ahLst/>
              <a:cxnLst/>
              <a:rect l="l" t="t" r="r" b="b"/>
              <a:pathLst>
                <a:path w="749630" h="434786">
                  <a:moveTo>
                    <a:pt x="0" y="0"/>
                  </a:moveTo>
                  <a:lnTo>
                    <a:pt x="749630" y="0"/>
                  </a:lnTo>
                  <a:lnTo>
                    <a:pt x="749630" y="434786"/>
                  </a:lnTo>
                  <a:lnTo>
                    <a:pt x="0" y="43478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3" name="TextBox 23"/>
            <p:cNvSpPr txBox="1"/>
            <p:nvPr/>
          </p:nvSpPr>
          <p:spPr>
            <a:xfrm rot="-5400000">
              <a:off x="11054070"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Hope</a:t>
              </a:r>
            </a:p>
          </p:txBody>
        </p:sp>
        <p:sp>
          <p:nvSpPr>
            <p:cNvPr id="24" name="TextBox 24"/>
            <p:cNvSpPr txBox="1"/>
            <p:nvPr/>
          </p:nvSpPr>
          <p:spPr>
            <a:xfrm rot="-5400000">
              <a:off x="11246386"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Peace</a:t>
              </a:r>
            </a:p>
          </p:txBody>
        </p:sp>
        <p:sp>
          <p:nvSpPr>
            <p:cNvPr id="25" name="TextBox 25"/>
            <p:cNvSpPr txBox="1"/>
            <p:nvPr/>
          </p:nvSpPr>
          <p:spPr>
            <a:xfrm rot="-5400000">
              <a:off x="11439068" y="832719"/>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Joy</a:t>
              </a:r>
            </a:p>
          </p:txBody>
        </p:sp>
        <p:sp>
          <p:nvSpPr>
            <p:cNvPr id="26" name="TextBox 26"/>
            <p:cNvSpPr txBox="1"/>
            <p:nvPr/>
          </p:nvSpPr>
          <p:spPr>
            <a:xfrm rot="-5400000">
              <a:off x="11631748"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Love</a:t>
              </a:r>
            </a:p>
          </p:txBody>
        </p:sp>
      </p:grpSp>
      <p:sp>
        <p:nvSpPr>
          <p:cNvPr id="27" name="TextBox 27"/>
          <p:cNvSpPr txBox="1"/>
          <p:nvPr/>
        </p:nvSpPr>
        <p:spPr>
          <a:xfrm>
            <a:off x="227031" y="1418740"/>
            <a:ext cx="6471952" cy="603292"/>
          </a:xfrm>
          <a:prstGeom prst="rect">
            <a:avLst/>
          </a:prstGeom>
        </p:spPr>
        <p:txBody>
          <a:bodyPr lIns="0" tIns="0" rIns="0" bIns="0" rtlCol="0" anchor="t">
            <a:spAutoFit/>
          </a:bodyPr>
          <a:lstStyle/>
          <a:p>
            <a:pPr algn="l">
              <a:lnSpc>
                <a:spcPts val="4968"/>
              </a:lnSpc>
            </a:pPr>
            <a:r>
              <a:rPr lang="en-US" sz="3548" b="1">
                <a:solidFill>
                  <a:srgbClr val="222544"/>
                </a:solidFill>
                <a:latin typeface="Montserrat School Semi-Bold"/>
                <a:ea typeface="Montserrat School Semi-Bold"/>
                <a:cs typeface="Montserrat School Semi-Bold"/>
                <a:sym typeface="Montserrat School Semi-Bold"/>
              </a:rPr>
              <a:t>Sharing light in Zimbabwe</a:t>
            </a:r>
          </a:p>
        </p:txBody>
      </p:sp>
      <p:grpSp>
        <p:nvGrpSpPr>
          <p:cNvPr id="28" name="Group 28"/>
          <p:cNvGrpSpPr/>
          <p:nvPr/>
        </p:nvGrpSpPr>
        <p:grpSpPr>
          <a:xfrm>
            <a:off x="11031701" y="5143500"/>
            <a:ext cx="5973848" cy="4114406"/>
            <a:chOff x="0" y="0"/>
            <a:chExt cx="1318249" cy="907926"/>
          </a:xfrm>
        </p:grpSpPr>
        <p:sp>
          <p:nvSpPr>
            <p:cNvPr id="29" name="Freeform 29"/>
            <p:cNvSpPr/>
            <p:nvPr/>
          </p:nvSpPr>
          <p:spPr>
            <a:xfrm>
              <a:off x="0" y="0"/>
              <a:ext cx="1318249" cy="907926"/>
            </a:xfrm>
            <a:custGeom>
              <a:avLst/>
              <a:gdLst/>
              <a:ahLst/>
              <a:cxnLst/>
              <a:rect l="l" t="t" r="r" b="b"/>
              <a:pathLst>
                <a:path w="1318249" h="907926">
                  <a:moveTo>
                    <a:pt x="0" y="0"/>
                  </a:moveTo>
                  <a:lnTo>
                    <a:pt x="1318249" y="0"/>
                  </a:lnTo>
                  <a:lnTo>
                    <a:pt x="1318249" y="907926"/>
                  </a:lnTo>
                  <a:lnTo>
                    <a:pt x="0" y="907926"/>
                  </a:lnTo>
                  <a:close/>
                </a:path>
              </a:pathLst>
            </a:custGeom>
            <a:blipFill>
              <a:blip r:embed="rId9"/>
              <a:stretch>
                <a:fillRect l="-1655" r="-1655"/>
              </a:stretch>
            </a:blipFill>
          </p:spPr>
          <p:txBody>
            <a:bodyPr/>
            <a:lstStyle/>
            <a:p>
              <a:endParaRPr lang="en-GB"/>
            </a:p>
          </p:txBody>
        </p:sp>
      </p:grpSp>
      <p:grpSp>
        <p:nvGrpSpPr>
          <p:cNvPr id="30" name="Group 30"/>
          <p:cNvGrpSpPr/>
          <p:nvPr/>
        </p:nvGrpSpPr>
        <p:grpSpPr>
          <a:xfrm>
            <a:off x="11031701" y="1450659"/>
            <a:ext cx="5973848" cy="3370134"/>
            <a:chOff x="0" y="0"/>
            <a:chExt cx="1239438" cy="699227"/>
          </a:xfrm>
        </p:grpSpPr>
        <p:sp>
          <p:nvSpPr>
            <p:cNvPr id="31" name="Freeform 31"/>
            <p:cNvSpPr/>
            <p:nvPr/>
          </p:nvSpPr>
          <p:spPr>
            <a:xfrm>
              <a:off x="0" y="0"/>
              <a:ext cx="1239438" cy="699227"/>
            </a:xfrm>
            <a:custGeom>
              <a:avLst/>
              <a:gdLst/>
              <a:ahLst/>
              <a:cxnLst/>
              <a:rect l="l" t="t" r="r" b="b"/>
              <a:pathLst>
                <a:path w="1239438" h="699227">
                  <a:moveTo>
                    <a:pt x="0" y="0"/>
                  </a:moveTo>
                  <a:lnTo>
                    <a:pt x="1239438" y="0"/>
                  </a:lnTo>
                  <a:lnTo>
                    <a:pt x="1239438" y="699227"/>
                  </a:lnTo>
                  <a:lnTo>
                    <a:pt x="0" y="699227"/>
                  </a:lnTo>
                  <a:close/>
                </a:path>
              </a:pathLst>
            </a:custGeom>
            <a:blipFill>
              <a:blip r:embed="rId10"/>
              <a:stretch>
                <a:fillRect t="-9086" b="-9086"/>
              </a:stretch>
            </a:blipFill>
          </p:spPr>
          <p:txBody>
            <a:bodyPr/>
            <a:lstStyle/>
            <a:p>
              <a:endParaRPr lang="en-GB"/>
            </a:p>
          </p:txBody>
        </p:sp>
      </p:grpSp>
      <p:sp>
        <p:nvSpPr>
          <p:cNvPr id="32" name="Freeform 32"/>
          <p:cNvSpPr/>
          <p:nvPr/>
        </p:nvSpPr>
        <p:spPr>
          <a:xfrm rot="-5400000">
            <a:off x="11560653" y="5346707"/>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4"/>
                </a:ext>
              </a:extLst>
            </a:blip>
            <a:stretch>
              <a:fillRect l="-279" t="-171027" r="-1768" b="-487889"/>
            </a:stretch>
          </a:blipFill>
        </p:spPr>
        <p:txBody>
          <a:bodyPr/>
          <a:lstStyle/>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36318" y="0"/>
            <a:ext cx="8851682" cy="10287000"/>
            <a:chOff x="0" y="0"/>
            <a:chExt cx="2331307" cy="2709333"/>
          </a:xfrm>
        </p:grpSpPr>
        <p:sp>
          <p:nvSpPr>
            <p:cNvPr id="3" name="Freeform 3"/>
            <p:cNvSpPr/>
            <p:nvPr/>
          </p:nvSpPr>
          <p:spPr>
            <a:xfrm>
              <a:off x="0" y="0"/>
              <a:ext cx="2331307" cy="2709333"/>
            </a:xfrm>
            <a:custGeom>
              <a:avLst/>
              <a:gdLst/>
              <a:ahLst/>
              <a:cxnLst/>
              <a:rect l="l" t="t" r="r" b="b"/>
              <a:pathLst>
                <a:path w="2331307" h="2709333">
                  <a:moveTo>
                    <a:pt x="0" y="0"/>
                  </a:moveTo>
                  <a:lnTo>
                    <a:pt x="2331307" y="0"/>
                  </a:lnTo>
                  <a:lnTo>
                    <a:pt x="2331307"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331307" cy="27474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390317" y="2444507"/>
            <a:ext cx="8753683" cy="7709314"/>
          </a:xfrm>
          <a:prstGeom prst="rect">
            <a:avLst/>
          </a:prstGeom>
        </p:spPr>
        <p:txBody>
          <a:bodyPr lIns="0" tIns="0" rIns="0" bIns="0" rtlCol="0" anchor="t">
            <a:spAutoFit/>
          </a:bodyPr>
          <a:lstStyle/>
          <a:p>
            <a:pPr algn="l">
              <a:lnSpc>
                <a:spcPts val="4163"/>
              </a:lnSpc>
            </a:pPr>
            <a:r>
              <a:rPr lang="en-US" sz="2570">
                <a:solidFill>
                  <a:srgbClr val="222544"/>
                </a:solidFill>
                <a:latin typeface="Montserrat School"/>
                <a:ea typeface="Montserrat School"/>
                <a:cs typeface="Montserrat School"/>
                <a:sym typeface="Montserrat School"/>
              </a:rPr>
              <a:t>During Lent this year, we learnt about Bayezid from Bangladesh and how severe flooding is affecting the livelihoods of families.</a:t>
            </a:r>
          </a:p>
          <a:p>
            <a:pPr algn="l">
              <a:lnSpc>
                <a:spcPts val="4163"/>
              </a:lnSpc>
            </a:pPr>
            <a:endParaRPr lang="en-US" sz="2570">
              <a:solidFill>
                <a:srgbClr val="222544"/>
              </a:solidFill>
              <a:latin typeface="Montserrat School"/>
              <a:ea typeface="Montserrat School"/>
              <a:cs typeface="Montserrat School"/>
              <a:sym typeface="Montserrat School"/>
            </a:endParaRPr>
          </a:p>
          <a:p>
            <a:pPr algn="l">
              <a:lnSpc>
                <a:spcPts val="4163"/>
              </a:lnSpc>
            </a:pPr>
            <a:r>
              <a:rPr lang="en-US" sz="2570">
                <a:solidFill>
                  <a:srgbClr val="222544"/>
                </a:solidFill>
                <a:latin typeface="Montserrat School"/>
                <a:ea typeface="Montserrat School"/>
                <a:cs typeface="Montserrat School"/>
                <a:sym typeface="Montserrat School"/>
              </a:rPr>
              <a:t>Working alongside local experts, CAFOD has supported communities with innovative solutions such as floating gardens.</a:t>
            </a:r>
          </a:p>
          <a:p>
            <a:pPr algn="l">
              <a:lnSpc>
                <a:spcPts val="4163"/>
              </a:lnSpc>
            </a:pPr>
            <a:endParaRPr lang="en-US" sz="2570">
              <a:solidFill>
                <a:srgbClr val="222544"/>
              </a:solidFill>
              <a:latin typeface="Montserrat School"/>
              <a:ea typeface="Montserrat School"/>
              <a:cs typeface="Montserrat School"/>
              <a:sym typeface="Montserrat School"/>
            </a:endParaRPr>
          </a:p>
          <a:p>
            <a:pPr algn="l">
              <a:lnSpc>
                <a:spcPts val="4163"/>
              </a:lnSpc>
            </a:pPr>
            <a:r>
              <a:rPr lang="en-US" sz="2570">
                <a:solidFill>
                  <a:srgbClr val="222544"/>
                </a:solidFill>
                <a:latin typeface="Montserrat School"/>
                <a:ea typeface="Montserrat School"/>
                <a:cs typeface="Montserrat School"/>
                <a:sym typeface="Montserrat School"/>
              </a:rPr>
              <a:t>These gardens allow crops to grow even when fields are underwater.</a:t>
            </a:r>
          </a:p>
          <a:p>
            <a:pPr algn="l">
              <a:lnSpc>
                <a:spcPts val="4163"/>
              </a:lnSpc>
            </a:pPr>
            <a:endParaRPr lang="en-US" sz="2570">
              <a:solidFill>
                <a:srgbClr val="222544"/>
              </a:solidFill>
              <a:latin typeface="Montserrat School"/>
              <a:ea typeface="Montserrat School"/>
              <a:cs typeface="Montserrat School"/>
              <a:sym typeface="Montserrat School"/>
            </a:endParaRPr>
          </a:p>
          <a:p>
            <a:pPr algn="l">
              <a:lnSpc>
                <a:spcPts val="4163"/>
              </a:lnSpc>
            </a:pPr>
            <a:r>
              <a:rPr lang="en-US" sz="2570">
                <a:solidFill>
                  <a:srgbClr val="222544"/>
                </a:solidFill>
                <a:latin typeface="Montserrat School"/>
                <a:ea typeface="Montserrat School"/>
                <a:cs typeface="Montserrat School"/>
                <a:sym typeface="Montserrat School"/>
              </a:rPr>
              <a:t>Together, local communities are becoming beacons of hope, helping families build brighter futures.</a:t>
            </a:r>
          </a:p>
          <a:p>
            <a:pPr algn="l">
              <a:lnSpc>
                <a:spcPts val="3598"/>
              </a:lnSpc>
            </a:pPr>
            <a:endParaRPr lang="en-US" sz="2570">
              <a:solidFill>
                <a:srgbClr val="222544"/>
              </a:solidFill>
              <a:latin typeface="Montserrat School"/>
              <a:ea typeface="Montserrat School"/>
              <a:cs typeface="Montserrat School"/>
              <a:sym typeface="Montserrat School"/>
            </a:endParaRPr>
          </a:p>
          <a:p>
            <a:pPr algn="l">
              <a:lnSpc>
                <a:spcPts val="3598"/>
              </a:lnSpc>
            </a:pPr>
            <a:endParaRPr lang="en-US" sz="2570">
              <a:solidFill>
                <a:srgbClr val="222544"/>
              </a:solidFill>
              <a:latin typeface="Montserrat School"/>
              <a:ea typeface="Montserrat School"/>
              <a:cs typeface="Montserrat School"/>
              <a:sym typeface="Montserrat School"/>
            </a:endParaRPr>
          </a:p>
        </p:txBody>
      </p:sp>
      <p:sp>
        <p:nvSpPr>
          <p:cNvPr id="6" name="Freeform 6"/>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rot="-3881697">
            <a:off x="8421912" y="-585302"/>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4"/>
                </a:ext>
              </a:extLst>
            </a:blip>
            <a:stretch>
              <a:fillRect l="-238232" t="-16109" b="-233656"/>
            </a:stretch>
          </a:blipFill>
        </p:spPr>
        <p:txBody>
          <a:bodyPr/>
          <a:lstStyle/>
          <a:p>
            <a:endParaRPr lang="en-GB"/>
          </a:p>
        </p:txBody>
      </p:sp>
      <p:sp>
        <p:nvSpPr>
          <p:cNvPr id="8" name="Freeform 8"/>
          <p:cNvSpPr/>
          <p:nvPr/>
        </p:nvSpPr>
        <p:spPr>
          <a:xfrm rot="-8100000">
            <a:off x="8291608" y="8266633"/>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4"/>
                </a:ext>
              </a:extLst>
            </a:blip>
            <a:stretch>
              <a:fillRect l="-238232" t="-16109" b="-233656"/>
            </a:stretch>
          </a:blipFill>
        </p:spPr>
        <p:txBody>
          <a:bodyPr/>
          <a:lstStyle/>
          <a:p>
            <a:endParaRPr lang="en-GB"/>
          </a:p>
        </p:txBody>
      </p:sp>
      <p:grpSp>
        <p:nvGrpSpPr>
          <p:cNvPr id="9" name="Group 9"/>
          <p:cNvGrpSpPr/>
          <p:nvPr/>
        </p:nvGrpSpPr>
        <p:grpSpPr>
          <a:xfrm>
            <a:off x="-704374" y="-234640"/>
            <a:ext cx="9848374" cy="1385376"/>
            <a:chOff x="0" y="0"/>
            <a:chExt cx="13131165" cy="1847168"/>
          </a:xfrm>
        </p:grpSpPr>
        <p:grpSp>
          <p:nvGrpSpPr>
            <p:cNvPr id="10" name="Group 10"/>
            <p:cNvGrpSpPr/>
            <p:nvPr/>
          </p:nvGrpSpPr>
          <p:grpSpPr>
            <a:xfrm>
              <a:off x="0" y="0"/>
              <a:ext cx="13131165" cy="1746693"/>
              <a:chOff x="0" y="0"/>
              <a:chExt cx="2716851" cy="361392"/>
            </a:xfrm>
          </p:grpSpPr>
          <p:sp>
            <p:nvSpPr>
              <p:cNvPr id="11" name="Freeform 11"/>
              <p:cNvSpPr/>
              <p:nvPr/>
            </p:nvSpPr>
            <p:spPr>
              <a:xfrm>
                <a:off x="0" y="0"/>
                <a:ext cx="2716851" cy="361392"/>
              </a:xfrm>
              <a:custGeom>
                <a:avLst/>
                <a:gdLst/>
                <a:ahLst/>
                <a:cxnLst/>
                <a:rect l="l" t="t" r="r" b="b"/>
                <a:pathLst>
                  <a:path w="2716851" h="361392">
                    <a:moveTo>
                      <a:pt x="2513651" y="0"/>
                    </a:moveTo>
                    <a:cubicBezTo>
                      <a:pt x="2625875" y="0"/>
                      <a:pt x="2716851" y="80900"/>
                      <a:pt x="2716851" y="180696"/>
                    </a:cubicBezTo>
                    <a:cubicBezTo>
                      <a:pt x="2716851" y="280492"/>
                      <a:pt x="2625875" y="361392"/>
                      <a:pt x="2513651" y="361392"/>
                    </a:cubicBezTo>
                    <a:lnTo>
                      <a:pt x="203200" y="361392"/>
                    </a:lnTo>
                    <a:cubicBezTo>
                      <a:pt x="90976" y="361392"/>
                      <a:pt x="0" y="280492"/>
                      <a:pt x="0" y="180696"/>
                    </a:cubicBezTo>
                    <a:cubicBezTo>
                      <a:pt x="0" y="80900"/>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2716851" cy="399492"/>
              </a:xfrm>
              <a:prstGeom prst="rect">
                <a:avLst/>
              </a:prstGeom>
            </p:spPr>
            <p:txBody>
              <a:bodyPr lIns="48499" tIns="48499" rIns="48499" bIns="48499" rtlCol="0" anchor="ctr"/>
              <a:lstStyle/>
              <a:p>
                <a:pPr algn="ctr">
                  <a:lnSpc>
                    <a:spcPts val="2660"/>
                  </a:lnSpc>
                </a:pPr>
                <a:endParaRPr/>
              </a:p>
            </p:txBody>
          </p:sp>
        </p:grpSp>
        <p:sp>
          <p:nvSpPr>
            <p:cNvPr id="13" name="Freeform 13"/>
            <p:cNvSpPr/>
            <p:nvPr/>
          </p:nvSpPr>
          <p:spPr>
            <a:xfrm>
              <a:off x="1264500" y="578335"/>
              <a:ext cx="475031" cy="475031"/>
            </a:xfrm>
            <a:custGeom>
              <a:avLst/>
              <a:gdLst/>
              <a:ahLst/>
              <a:cxnLst/>
              <a:rect l="l" t="t" r="r" b="b"/>
              <a:pathLst>
                <a:path w="475031" h="475031">
                  <a:moveTo>
                    <a:pt x="0" y="0"/>
                  </a:moveTo>
                  <a:lnTo>
                    <a:pt x="475031" y="0"/>
                  </a:lnTo>
                  <a:lnTo>
                    <a:pt x="475031" y="475031"/>
                  </a:lnTo>
                  <a:lnTo>
                    <a:pt x="0" y="47503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4" name="TextBox 14"/>
            <p:cNvSpPr txBox="1"/>
            <p:nvPr/>
          </p:nvSpPr>
          <p:spPr>
            <a:xfrm>
              <a:off x="1739531" y="681083"/>
              <a:ext cx="8904062" cy="685588"/>
            </a:xfrm>
            <a:prstGeom prst="rect">
              <a:avLst/>
            </a:prstGeom>
          </p:spPr>
          <p:txBody>
            <a:bodyPr lIns="0" tIns="0" rIns="0" bIns="0" rtlCol="0" anchor="t">
              <a:spAutoFit/>
            </a:bodyPr>
            <a:lstStyle/>
            <a:p>
              <a:pPr algn="ctr">
                <a:lnSpc>
                  <a:spcPts val="4339"/>
                </a:lnSpc>
              </a:pPr>
              <a:r>
                <a:rPr lang="en-US" sz="3099" b="1">
                  <a:solidFill>
                    <a:srgbClr val="FFFFFF"/>
                  </a:solidFill>
                  <a:latin typeface="Montserrat School Semi-Bold"/>
                  <a:ea typeface="Montserrat School Semi-Bold"/>
                  <a:cs typeface="Montserrat School Semi-Bold"/>
                  <a:sym typeface="Montserrat School Semi-Bold"/>
                </a:rPr>
                <a:t>CAFOD’s Advent Assembly 2026</a:t>
              </a:r>
            </a:p>
          </p:txBody>
        </p:sp>
        <p:grpSp>
          <p:nvGrpSpPr>
            <p:cNvPr id="15" name="Group 15"/>
            <p:cNvGrpSpPr/>
            <p:nvPr/>
          </p:nvGrpSpPr>
          <p:grpSpPr>
            <a:xfrm>
              <a:off x="10950608" y="415620"/>
              <a:ext cx="1014822" cy="1014822"/>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17" name="TextBox 17"/>
              <p:cNvSpPr txBox="1"/>
              <p:nvPr/>
            </p:nvSpPr>
            <p:spPr>
              <a:xfrm>
                <a:off x="76200" y="38100"/>
                <a:ext cx="660400" cy="698500"/>
              </a:xfrm>
              <a:prstGeom prst="rect">
                <a:avLst/>
              </a:prstGeom>
            </p:spPr>
            <p:txBody>
              <a:bodyPr lIns="14895" tIns="14895" rIns="14895" bIns="14895" rtlCol="0" anchor="ctr"/>
              <a:lstStyle/>
              <a:p>
                <a:pPr algn="ctr">
                  <a:lnSpc>
                    <a:spcPts val="2660"/>
                  </a:lnSpc>
                </a:pPr>
                <a:endParaRPr/>
              </a:p>
            </p:txBody>
          </p:sp>
        </p:grpSp>
        <p:sp>
          <p:nvSpPr>
            <p:cNvPr id="18" name="Freeform 18"/>
            <p:cNvSpPr/>
            <p:nvPr/>
          </p:nvSpPr>
          <p:spPr>
            <a:xfrm>
              <a:off x="11017252" y="575742"/>
              <a:ext cx="310349" cy="917013"/>
            </a:xfrm>
            <a:custGeom>
              <a:avLst/>
              <a:gdLst/>
              <a:ahLst/>
              <a:cxnLst/>
              <a:rect l="l" t="t" r="r" b="b"/>
              <a:pathLst>
                <a:path w="310349" h="917013">
                  <a:moveTo>
                    <a:pt x="0" y="0"/>
                  </a:moveTo>
                  <a:lnTo>
                    <a:pt x="310349" y="0"/>
                  </a:lnTo>
                  <a:lnTo>
                    <a:pt x="310349" y="917012"/>
                  </a:lnTo>
                  <a:lnTo>
                    <a:pt x="0" y="917012"/>
                  </a:lnTo>
                  <a:lnTo>
                    <a:pt x="0" y="0"/>
                  </a:lnTo>
                  <a:close/>
                </a:path>
              </a:pathLst>
            </a:custGeom>
            <a:blipFill>
              <a:blip>
                <a:extLst>
                  <a:ext uri="{96DAC541-7B7A-43D3-8B79-37D633B846F1}">
                    <asvg:svgBlip xmlns:asvg="http://schemas.microsoft.com/office/drawing/2016/SVG/main" r:embed="rId6"/>
                  </a:ext>
                </a:extLst>
              </a:blip>
              <a:stretch>
                <a:fillRect b="-45421"/>
              </a:stretch>
            </a:blipFill>
          </p:spPr>
          <p:txBody>
            <a:bodyPr/>
            <a:lstStyle/>
            <a:p>
              <a:endParaRPr lang="en-GB"/>
            </a:p>
          </p:txBody>
        </p:sp>
        <p:sp>
          <p:nvSpPr>
            <p:cNvPr id="19" name="Freeform 19"/>
            <p:cNvSpPr/>
            <p:nvPr/>
          </p:nvSpPr>
          <p:spPr>
            <a:xfrm>
              <a:off x="11205902"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6"/>
                  </a:ext>
                </a:extLst>
              </a:blip>
              <a:stretch>
                <a:fillRect b="-44644"/>
              </a:stretch>
            </a:blipFill>
          </p:spPr>
          <p:txBody>
            <a:bodyPr/>
            <a:lstStyle/>
            <a:p>
              <a:endParaRPr lang="en-GB"/>
            </a:p>
          </p:txBody>
        </p:sp>
        <p:sp>
          <p:nvSpPr>
            <p:cNvPr id="20" name="Freeform 20"/>
            <p:cNvSpPr/>
            <p:nvPr/>
          </p:nvSpPr>
          <p:spPr>
            <a:xfrm>
              <a:off x="11595946" y="575742"/>
              <a:ext cx="310349" cy="931792"/>
            </a:xfrm>
            <a:custGeom>
              <a:avLst/>
              <a:gdLst/>
              <a:ahLst/>
              <a:cxnLst/>
              <a:rect l="l" t="t" r="r" b="b"/>
              <a:pathLst>
                <a:path w="310349" h="931792">
                  <a:moveTo>
                    <a:pt x="0" y="0"/>
                  </a:moveTo>
                  <a:lnTo>
                    <a:pt x="310349" y="0"/>
                  </a:lnTo>
                  <a:lnTo>
                    <a:pt x="310349" y="931792"/>
                  </a:lnTo>
                  <a:lnTo>
                    <a:pt x="0" y="931792"/>
                  </a:lnTo>
                  <a:lnTo>
                    <a:pt x="0" y="0"/>
                  </a:lnTo>
                  <a:close/>
                </a:path>
              </a:pathLst>
            </a:custGeom>
            <a:blipFill>
              <a:blip>
                <a:extLst>
                  <a:ext uri="{96DAC541-7B7A-43D3-8B79-37D633B846F1}">
                    <asvg:svgBlip xmlns:asvg="http://schemas.microsoft.com/office/drawing/2016/SVG/main" r:embed="rId6"/>
                  </a:ext>
                </a:extLst>
              </a:blip>
              <a:stretch>
                <a:fillRect b="-43114"/>
              </a:stretch>
            </a:blipFill>
          </p:spPr>
          <p:txBody>
            <a:bodyPr/>
            <a:lstStyle/>
            <a:p>
              <a:endParaRPr lang="en-GB"/>
            </a:p>
          </p:txBody>
        </p:sp>
        <p:sp>
          <p:nvSpPr>
            <p:cNvPr id="21" name="Freeform 21"/>
            <p:cNvSpPr/>
            <p:nvPr/>
          </p:nvSpPr>
          <p:spPr>
            <a:xfrm>
              <a:off x="11400469"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7"/>
                  </a:ext>
                </a:extLst>
              </a:blip>
              <a:stretch>
                <a:fillRect b="-44644"/>
              </a:stretch>
            </a:blipFill>
          </p:spPr>
          <p:txBody>
            <a:bodyPr/>
            <a:lstStyle/>
            <a:p>
              <a:endParaRPr lang="en-GB"/>
            </a:p>
          </p:txBody>
        </p:sp>
        <p:sp>
          <p:nvSpPr>
            <p:cNvPr id="22" name="Freeform 22"/>
            <p:cNvSpPr/>
            <p:nvPr/>
          </p:nvSpPr>
          <p:spPr>
            <a:xfrm rot="-1289969">
              <a:off x="11070846" y="1290141"/>
              <a:ext cx="749630" cy="434786"/>
            </a:xfrm>
            <a:custGeom>
              <a:avLst/>
              <a:gdLst/>
              <a:ahLst/>
              <a:cxnLst/>
              <a:rect l="l" t="t" r="r" b="b"/>
              <a:pathLst>
                <a:path w="749630" h="434786">
                  <a:moveTo>
                    <a:pt x="0" y="0"/>
                  </a:moveTo>
                  <a:lnTo>
                    <a:pt x="749630" y="0"/>
                  </a:lnTo>
                  <a:lnTo>
                    <a:pt x="749630" y="434786"/>
                  </a:lnTo>
                  <a:lnTo>
                    <a:pt x="0" y="43478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3" name="TextBox 23"/>
            <p:cNvSpPr txBox="1"/>
            <p:nvPr/>
          </p:nvSpPr>
          <p:spPr>
            <a:xfrm rot="-5400000">
              <a:off x="11054070"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Hope</a:t>
              </a:r>
            </a:p>
          </p:txBody>
        </p:sp>
        <p:sp>
          <p:nvSpPr>
            <p:cNvPr id="24" name="TextBox 24"/>
            <p:cNvSpPr txBox="1"/>
            <p:nvPr/>
          </p:nvSpPr>
          <p:spPr>
            <a:xfrm rot="-5400000">
              <a:off x="11246386"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Peace</a:t>
              </a:r>
            </a:p>
          </p:txBody>
        </p:sp>
        <p:sp>
          <p:nvSpPr>
            <p:cNvPr id="25" name="TextBox 25"/>
            <p:cNvSpPr txBox="1"/>
            <p:nvPr/>
          </p:nvSpPr>
          <p:spPr>
            <a:xfrm rot="-5400000">
              <a:off x="11439068" y="832719"/>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Joy</a:t>
              </a:r>
            </a:p>
          </p:txBody>
        </p:sp>
        <p:sp>
          <p:nvSpPr>
            <p:cNvPr id="26" name="TextBox 26"/>
            <p:cNvSpPr txBox="1"/>
            <p:nvPr/>
          </p:nvSpPr>
          <p:spPr>
            <a:xfrm rot="-5400000">
              <a:off x="11631748"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Love</a:t>
              </a:r>
            </a:p>
          </p:txBody>
        </p:sp>
      </p:grpSp>
      <p:grpSp>
        <p:nvGrpSpPr>
          <p:cNvPr id="27" name="Group 27"/>
          <p:cNvGrpSpPr/>
          <p:nvPr/>
        </p:nvGrpSpPr>
        <p:grpSpPr>
          <a:xfrm>
            <a:off x="10635347" y="1557409"/>
            <a:ext cx="6453625" cy="3754370"/>
            <a:chOff x="0" y="0"/>
            <a:chExt cx="1292154" cy="751706"/>
          </a:xfrm>
        </p:grpSpPr>
        <p:sp>
          <p:nvSpPr>
            <p:cNvPr id="28" name="Freeform 28"/>
            <p:cNvSpPr/>
            <p:nvPr/>
          </p:nvSpPr>
          <p:spPr>
            <a:xfrm>
              <a:off x="0" y="0"/>
              <a:ext cx="1292154" cy="751706"/>
            </a:xfrm>
            <a:custGeom>
              <a:avLst/>
              <a:gdLst/>
              <a:ahLst/>
              <a:cxnLst/>
              <a:rect l="l" t="t" r="r" b="b"/>
              <a:pathLst>
                <a:path w="1292154" h="751706">
                  <a:moveTo>
                    <a:pt x="0" y="0"/>
                  </a:moveTo>
                  <a:lnTo>
                    <a:pt x="1292154" y="0"/>
                  </a:lnTo>
                  <a:lnTo>
                    <a:pt x="1292154" y="751706"/>
                  </a:lnTo>
                  <a:lnTo>
                    <a:pt x="0" y="751706"/>
                  </a:lnTo>
                  <a:close/>
                </a:path>
              </a:pathLst>
            </a:custGeom>
            <a:blipFill>
              <a:blip r:embed="rId9"/>
              <a:stretch>
                <a:fillRect t="-7339" b="-7339"/>
              </a:stretch>
            </a:blipFill>
          </p:spPr>
          <p:txBody>
            <a:bodyPr/>
            <a:lstStyle/>
            <a:p>
              <a:endParaRPr lang="en-GB"/>
            </a:p>
          </p:txBody>
        </p:sp>
      </p:grpSp>
      <p:sp>
        <p:nvSpPr>
          <p:cNvPr id="29" name="Freeform 29"/>
          <p:cNvSpPr/>
          <p:nvPr/>
        </p:nvSpPr>
        <p:spPr>
          <a:xfrm>
            <a:off x="10635347" y="5762745"/>
            <a:ext cx="6453625" cy="3769736"/>
          </a:xfrm>
          <a:custGeom>
            <a:avLst/>
            <a:gdLst/>
            <a:ahLst/>
            <a:cxnLst/>
            <a:rect l="l" t="t" r="r" b="b"/>
            <a:pathLst>
              <a:path w="6453625" h="3769736">
                <a:moveTo>
                  <a:pt x="0" y="0"/>
                </a:moveTo>
                <a:lnTo>
                  <a:pt x="6453624" y="0"/>
                </a:lnTo>
                <a:lnTo>
                  <a:pt x="6453624" y="3769736"/>
                </a:lnTo>
                <a:lnTo>
                  <a:pt x="0" y="3769736"/>
                </a:lnTo>
                <a:lnTo>
                  <a:pt x="0" y="0"/>
                </a:lnTo>
                <a:close/>
              </a:path>
            </a:pathLst>
          </a:custGeom>
          <a:blipFill>
            <a:blip r:embed="rId10"/>
            <a:stretch>
              <a:fillRect r="-3844"/>
            </a:stretch>
          </a:blipFill>
        </p:spPr>
        <p:txBody>
          <a:bodyPr/>
          <a:lstStyle/>
          <a:p>
            <a:endParaRPr lang="en-GB"/>
          </a:p>
        </p:txBody>
      </p:sp>
      <p:sp>
        <p:nvSpPr>
          <p:cNvPr id="30" name="Freeform 30"/>
          <p:cNvSpPr/>
          <p:nvPr/>
        </p:nvSpPr>
        <p:spPr>
          <a:xfrm rot="-5400000">
            <a:off x="11492989" y="5576183"/>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4"/>
                </a:ext>
              </a:extLst>
            </a:blip>
            <a:stretch>
              <a:fillRect l="-279" t="-171027" r="-1768" b="-487889"/>
            </a:stretch>
          </a:blipFill>
        </p:spPr>
        <p:txBody>
          <a:bodyPr/>
          <a:lstStyle/>
          <a:p>
            <a:endParaRPr lang="en-GB"/>
          </a:p>
        </p:txBody>
      </p:sp>
      <p:sp>
        <p:nvSpPr>
          <p:cNvPr id="31" name="TextBox 31"/>
          <p:cNvSpPr txBox="1"/>
          <p:nvPr/>
        </p:nvSpPr>
        <p:spPr>
          <a:xfrm>
            <a:off x="390317" y="1384057"/>
            <a:ext cx="7591036" cy="603292"/>
          </a:xfrm>
          <a:prstGeom prst="rect">
            <a:avLst/>
          </a:prstGeom>
        </p:spPr>
        <p:txBody>
          <a:bodyPr lIns="0" tIns="0" rIns="0" bIns="0" rtlCol="0" anchor="t">
            <a:spAutoFit/>
          </a:bodyPr>
          <a:lstStyle/>
          <a:p>
            <a:pPr algn="l">
              <a:lnSpc>
                <a:spcPts val="4968"/>
              </a:lnSpc>
            </a:pPr>
            <a:r>
              <a:rPr lang="en-US" sz="3548" b="1">
                <a:solidFill>
                  <a:srgbClr val="222544"/>
                </a:solidFill>
                <a:latin typeface="Montserrat School Semi-Bold"/>
                <a:ea typeface="Montserrat School Semi-Bold"/>
                <a:cs typeface="Montserrat School Semi-Bold"/>
                <a:sym typeface="Montserrat School Semi-Bold"/>
              </a:rPr>
              <a:t>Sharing light in Bangladesh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36318" y="0"/>
            <a:ext cx="8851682" cy="10287000"/>
            <a:chOff x="0" y="0"/>
            <a:chExt cx="2331307" cy="2709333"/>
          </a:xfrm>
        </p:grpSpPr>
        <p:sp>
          <p:nvSpPr>
            <p:cNvPr id="3" name="Freeform 3"/>
            <p:cNvSpPr/>
            <p:nvPr/>
          </p:nvSpPr>
          <p:spPr>
            <a:xfrm>
              <a:off x="0" y="0"/>
              <a:ext cx="2331307" cy="2709333"/>
            </a:xfrm>
            <a:custGeom>
              <a:avLst/>
              <a:gdLst/>
              <a:ahLst/>
              <a:cxnLst/>
              <a:rect l="l" t="t" r="r" b="b"/>
              <a:pathLst>
                <a:path w="2331307" h="2709333">
                  <a:moveTo>
                    <a:pt x="0" y="0"/>
                  </a:moveTo>
                  <a:lnTo>
                    <a:pt x="2331307" y="0"/>
                  </a:lnTo>
                  <a:lnTo>
                    <a:pt x="2331307" y="2709333"/>
                  </a:lnTo>
                  <a:lnTo>
                    <a:pt x="0" y="2709333"/>
                  </a:lnTo>
                  <a:close/>
                </a:path>
              </a:pathLst>
            </a:custGeom>
            <a:solidFill>
              <a:srgbClr val="222544"/>
            </a:solidFill>
          </p:spPr>
          <p:txBody>
            <a:bodyPr/>
            <a:lstStyle/>
            <a:p>
              <a:endParaRPr lang="en-GB"/>
            </a:p>
          </p:txBody>
        </p:sp>
        <p:sp>
          <p:nvSpPr>
            <p:cNvPr id="4" name="TextBox 4"/>
            <p:cNvSpPr txBox="1"/>
            <p:nvPr/>
          </p:nvSpPr>
          <p:spPr>
            <a:xfrm>
              <a:off x="0" y="-38100"/>
              <a:ext cx="2331307"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rot="-5400000">
            <a:off x="11560653" y="5628713"/>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4"/>
                </a:ext>
              </a:extLst>
            </a:blip>
            <a:stretch>
              <a:fillRect l="-279" t="-171027" r="-1768" b="-487889"/>
            </a:stretch>
          </a:blipFill>
        </p:spPr>
        <p:txBody>
          <a:bodyPr/>
          <a:lstStyle/>
          <a:p>
            <a:endParaRPr lang="en-GB"/>
          </a:p>
        </p:txBody>
      </p:sp>
      <p:sp>
        <p:nvSpPr>
          <p:cNvPr id="7" name="Freeform 7"/>
          <p:cNvSpPr/>
          <p:nvPr/>
        </p:nvSpPr>
        <p:spPr>
          <a:xfrm rot="7579991">
            <a:off x="9352234" y="140341"/>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4"/>
                </a:ext>
              </a:extLst>
            </a:blip>
            <a:stretch>
              <a:fillRect l="-238232" t="-16109" b="-233656"/>
            </a:stretch>
          </a:blipFill>
        </p:spPr>
        <p:txBody>
          <a:bodyPr/>
          <a:lstStyle/>
          <a:p>
            <a:endParaRPr lang="en-GB"/>
          </a:p>
        </p:txBody>
      </p:sp>
      <p:grpSp>
        <p:nvGrpSpPr>
          <p:cNvPr id="8" name="Group 8"/>
          <p:cNvGrpSpPr/>
          <p:nvPr/>
        </p:nvGrpSpPr>
        <p:grpSpPr>
          <a:xfrm>
            <a:off x="-704374" y="-234640"/>
            <a:ext cx="9848374" cy="1385376"/>
            <a:chOff x="0" y="0"/>
            <a:chExt cx="13131165" cy="1847168"/>
          </a:xfrm>
        </p:grpSpPr>
        <p:grpSp>
          <p:nvGrpSpPr>
            <p:cNvPr id="9" name="Group 9"/>
            <p:cNvGrpSpPr/>
            <p:nvPr/>
          </p:nvGrpSpPr>
          <p:grpSpPr>
            <a:xfrm>
              <a:off x="0" y="0"/>
              <a:ext cx="13131165" cy="1746693"/>
              <a:chOff x="0" y="0"/>
              <a:chExt cx="2716851" cy="361392"/>
            </a:xfrm>
          </p:grpSpPr>
          <p:sp>
            <p:nvSpPr>
              <p:cNvPr id="10" name="Freeform 10"/>
              <p:cNvSpPr/>
              <p:nvPr/>
            </p:nvSpPr>
            <p:spPr>
              <a:xfrm>
                <a:off x="0" y="0"/>
                <a:ext cx="2716851" cy="361392"/>
              </a:xfrm>
              <a:custGeom>
                <a:avLst/>
                <a:gdLst/>
                <a:ahLst/>
                <a:cxnLst/>
                <a:rect l="l" t="t" r="r" b="b"/>
                <a:pathLst>
                  <a:path w="2716851" h="361392">
                    <a:moveTo>
                      <a:pt x="2513651" y="0"/>
                    </a:moveTo>
                    <a:cubicBezTo>
                      <a:pt x="2625875" y="0"/>
                      <a:pt x="2716851" y="80900"/>
                      <a:pt x="2716851" y="180696"/>
                    </a:cubicBezTo>
                    <a:cubicBezTo>
                      <a:pt x="2716851" y="280492"/>
                      <a:pt x="2625875" y="361392"/>
                      <a:pt x="2513651" y="361392"/>
                    </a:cubicBezTo>
                    <a:lnTo>
                      <a:pt x="203200" y="361392"/>
                    </a:lnTo>
                    <a:cubicBezTo>
                      <a:pt x="90976" y="361392"/>
                      <a:pt x="0" y="280492"/>
                      <a:pt x="0" y="180696"/>
                    </a:cubicBezTo>
                    <a:cubicBezTo>
                      <a:pt x="0" y="80900"/>
                      <a:pt x="90976" y="0"/>
                      <a:pt x="203200" y="0"/>
                    </a:cubicBezTo>
                    <a:close/>
                  </a:path>
                </a:pathLst>
              </a:custGeom>
              <a:solidFill>
                <a:srgbClr val="222544"/>
              </a:solidFill>
            </p:spPr>
            <p:txBody>
              <a:bodyPr/>
              <a:lstStyle/>
              <a:p>
                <a:endParaRPr lang="en-GB"/>
              </a:p>
            </p:txBody>
          </p:sp>
          <p:sp>
            <p:nvSpPr>
              <p:cNvPr id="11" name="TextBox 11"/>
              <p:cNvSpPr txBox="1"/>
              <p:nvPr/>
            </p:nvSpPr>
            <p:spPr>
              <a:xfrm>
                <a:off x="0" y="-38100"/>
                <a:ext cx="2716851" cy="399492"/>
              </a:xfrm>
              <a:prstGeom prst="rect">
                <a:avLst/>
              </a:prstGeom>
            </p:spPr>
            <p:txBody>
              <a:bodyPr lIns="48499" tIns="48499" rIns="48499" bIns="48499" rtlCol="0" anchor="ctr"/>
              <a:lstStyle/>
              <a:p>
                <a:pPr algn="ctr">
                  <a:lnSpc>
                    <a:spcPts val="2660"/>
                  </a:lnSpc>
                </a:pPr>
                <a:endParaRPr/>
              </a:p>
            </p:txBody>
          </p:sp>
        </p:grpSp>
        <p:sp>
          <p:nvSpPr>
            <p:cNvPr id="12" name="Freeform 12"/>
            <p:cNvSpPr/>
            <p:nvPr/>
          </p:nvSpPr>
          <p:spPr>
            <a:xfrm>
              <a:off x="1264500" y="578335"/>
              <a:ext cx="475031" cy="475031"/>
            </a:xfrm>
            <a:custGeom>
              <a:avLst/>
              <a:gdLst/>
              <a:ahLst/>
              <a:cxnLst/>
              <a:rect l="l" t="t" r="r" b="b"/>
              <a:pathLst>
                <a:path w="475031" h="475031">
                  <a:moveTo>
                    <a:pt x="0" y="0"/>
                  </a:moveTo>
                  <a:lnTo>
                    <a:pt x="475031" y="0"/>
                  </a:lnTo>
                  <a:lnTo>
                    <a:pt x="475031" y="475031"/>
                  </a:lnTo>
                  <a:lnTo>
                    <a:pt x="0" y="47503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 name="TextBox 13"/>
            <p:cNvSpPr txBox="1"/>
            <p:nvPr/>
          </p:nvSpPr>
          <p:spPr>
            <a:xfrm>
              <a:off x="1739531" y="681083"/>
              <a:ext cx="8904062" cy="685588"/>
            </a:xfrm>
            <a:prstGeom prst="rect">
              <a:avLst/>
            </a:prstGeom>
          </p:spPr>
          <p:txBody>
            <a:bodyPr lIns="0" tIns="0" rIns="0" bIns="0" rtlCol="0" anchor="t">
              <a:spAutoFit/>
            </a:bodyPr>
            <a:lstStyle/>
            <a:p>
              <a:pPr algn="ctr">
                <a:lnSpc>
                  <a:spcPts val="4339"/>
                </a:lnSpc>
              </a:pPr>
              <a:r>
                <a:rPr lang="en-US" sz="3099" b="1">
                  <a:solidFill>
                    <a:srgbClr val="FFFFFF"/>
                  </a:solidFill>
                  <a:latin typeface="Montserrat School Semi-Bold"/>
                  <a:ea typeface="Montserrat School Semi-Bold"/>
                  <a:cs typeface="Montserrat School Semi-Bold"/>
                  <a:sym typeface="Montserrat School Semi-Bold"/>
                </a:rPr>
                <a:t>CAFOD’s Advent Assembly 2026</a:t>
              </a:r>
            </a:p>
          </p:txBody>
        </p:sp>
        <p:grpSp>
          <p:nvGrpSpPr>
            <p:cNvPr id="14" name="Group 14"/>
            <p:cNvGrpSpPr/>
            <p:nvPr/>
          </p:nvGrpSpPr>
          <p:grpSpPr>
            <a:xfrm>
              <a:off x="10950608" y="415620"/>
              <a:ext cx="1014822" cy="1014822"/>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16" name="TextBox 16"/>
              <p:cNvSpPr txBox="1"/>
              <p:nvPr/>
            </p:nvSpPr>
            <p:spPr>
              <a:xfrm>
                <a:off x="76200" y="38100"/>
                <a:ext cx="660400" cy="698500"/>
              </a:xfrm>
              <a:prstGeom prst="rect">
                <a:avLst/>
              </a:prstGeom>
            </p:spPr>
            <p:txBody>
              <a:bodyPr lIns="14895" tIns="14895" rIns="14895" bIns="14895" rtlCol="0" anchor="ctr"/>
              <a:lstStyle/>
              <a:p>
                <a:pPr algn="ctr">
                  <a:lnSpc>
                    <a:spcPts val="2660"/>
                  </a:lnSpc>
                </a:pPr>
                <a:endParaRPr/>
              </a:p>
            </p:txBody>
          </p:sp>
        </p:grpSp>
        <p:sp>
          <p:nvSpPr>
            <p:cNvPr id="17" name="Freeform 17"/>
            <p:cNvSpPr/>
            <p:nvPr/>
          </p:nvSpPr>
          <p:spPr>
            <a:xfrm>
              <a:off x="11017252" y="575742"/>
              <a:ext cx="310349" cy="917013"/>
            </a:xfrm>
            <a:custGeom>
              <a:avLst/>
              <a:gdLst/>
              <a:ahLst/>
              <a:cxnLst/>
              <a:rect l="l" t="t" r="r" b="b"/>
              <a:pathLst>
                <a:path w="310349" h="917013">
                  <a:moveTo>
                    <a:pt x="0" y="0"/>
                  </a:moveTo>
                  <a:lnTo>
                    <a:pt x="310349" y="0"/>
                  </a:lnTo>
                  <a:lnTo>
                    <a:pt x="310349" y="917012"/>
                  </a:lnTo>
                  <a:lnTo>
                    <a:pt x="0" y="917012"/>
                  </a:lnTo>
                  <a:lnTo>
                    <a:pt x="0" y="0"/>
                  </a:lnTo>
                  <a:close/>
                </a:path>
              </a:pathLst>
            </a:custGeom>
            <a:blipFill>
              <a:blip>
                <a:extLst>
                  <a:ext uri="{96DAC541-7B7A-43D3-8B79-37D633B846F1}">
                    <asvg:svgBlip xmlns:asvg="http://schemas.microsoft.com/office/drawing/2016/SVG/main" r:embed="rId6"/>
                  </a:ext>
                </a:extLst>
              </a:blip>
              <a:stretch>
                <a:fillRect b="-45421"/>
              </a:stretch>
            </a:blipFill>
          </p:spPr>
          <p:txBody>
            <a:bodyPr/>
            <a:lstStyle/>
            <a:p>
              <a:endParaRPr lang="en-GB"/>
            </a:p>
          </p:txBody>
        </p:sp>
        <p:sp>
          <p:nvSpPr>
            <p:cNvPr id="18" name="Freeform 18"/>
            <p:cNvSpPr/>
            <p:nvPr/>
          </p:nvSpPr>
          <p:spPr>
            <a:xfrm>
              <a:off x="11205902"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6"/>
                  </a:ext>
                </a:extLst>
              </a:blip>
              <a:stretch>
                <a:fillRect b="-44644"/>
              </a:stretch>
            </a:blipFill>
          </p:spPr>
          <p:txBody>
            <a:bodyPr/>
            <a:lstStyle/>
            <a:p>
              <a:endParaRPr lang="en-GB"/>
            </a:p>
          </p:txBody>
        </p:sp>
        <p:sp>
          <p:nvSpPr>
            <p:cNvPr id="19" name="Freeform 19"/>
            <p:cNvSpPr/>
            <p:nvPr/>
          </p:nvSpPr>
          <p:spPr>
            <a:xfrm>
              <a:off x="11595946" y="575742"/>
              <a:ext cx="310349" cy="931792"/>
            </a:xfrm>
            <a:custGeom>
              <a:avLst/>
              <a:gdLst/>
              <a:ahLst/>
              <a:cxnLst/>
              <a:rect l="l" t="t" r="r" b="b"/>
              <a:pathLst>
                <a:path w="310349" h="931792">
                  <a:moveTo>
                    <a:pt x="0" y="0"/>
                  </a:moveTo>
                  <a:lnTo>
                    <a:pt x="310349" y="0"/>
                  </a:lnTo>
                  <a:lnTo>
                    <a:pt x="310349" y="931792"/>
                  </a:lnTo>
                  <a:lnTo>
                    <a:pt x="0" y="931792"/>
                  </a:lnTo>
                  <a:lnTo>
                    <a:pt x="0" y="0"/>
                  </a:lnTo>
                  <a:close/>
                </a:path>
              </a:pathLst>
            </a:custGeom>
            <a:blipFill>
              <a:blip>
                <a:extLst>
                  <a:ext uri="{96DAC541-7B7A-43D3-8B79-37D633B846F1}">
                    <asvg:svgBlip xmlns:asvg="http://schemas.microsoft.com/office/drawing/2016/SVG/main" r:embed="rId6"/>
                  </a:ext>
                </a:extLst>
              </a:blip>
              <a:stretch>
                <a:fillRect b="-43114"/>
              </a:stretch>
            </a:blipFill>
          </p:spPr>
          <p:txBody>
            <a:bodyPr/>
            <a:lstStyle/>
            <a:p>
              <a:endParaRPr lang="en-GB"/>
            </a:p>
          </p:txBody>
        </p:sp>
        <p:sp>
          <p:nvSpPr>
            <p:cNvPr id="20" name="Freeform 20"/>
            <p:cNvSpPr/>
            <p:nvPr/>
          </p:nvSpPr>
          <p:spPr>
            <a:xfrm>
              <a:off x="11400469"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7"/>
                  </a:ext>
                </a:extLst>
              </a:blip>
              <a:stretch>
                <a:fillRect b="-44644"/>
              </a:stretch>
            </a:blipFill>
          </p:spPr>
          <p:txBody>
            <a:bodyPr/>
            <a:lstStyle/>
            <a:p>
              <a:endParaRPr lang="en-GB"/>
            </a:p>
          </p:txBody>
        </p:sp>
        <p:sp>
          <p:nvSpPr>
            <p:cNvPr id="21" name="Freeform 21"/>
            <p:cNvSpPr/>
            <p:nvPr/>
          </p:nvSpPr>
          <p:spPr>
            <a:xfrm rot="-1289969">
              <a:off x="11070846" y="1290141"/>
              <a:ext cx="749630" cy="434786"/>
            </a:xfrm>
            <a:custGeom>
              <a:avLst/>
              <a:gdLst/>
              <a:ahLst/>
              <a:cxnLst/>
              <a:rect l="l" t="t" r="r" b="b"/>
              <a:pathLst>
                <a:path w="749630" h="434786">
                  <a:moveTo>
                    <a:pt x="0" y="0"/>
                  </a:moveTo>
                  <a:lnTo>
                    <a:pt x="749630" y="0"/>
                  </a:lnTo>
                  <a:lnTo>
                    <a:pt x="749630" y="434786"/>
                  </a:lnTo>
                  <a:lnTo>
                    <a:pt x="0" y="43478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2" name="TextBox 22"/>
            <p:cNvSpPr txBox="1"/>
            <p:nvPr/>
          </p:nvSpPr>
          <p:spPr>
            <a:xfrm rot="-5400000">
              <a:off x="11054070"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Hope</a:t>
              </a:r>
            </a:p>
          </p:txBody>
        </p:sp>
        <p:sp>
          <p:nvSpPr>
            <p:cNvPr id="23" name="TextBox 23"/>
            <p:cNvSpPr txBox="1"/>
            <p:nvPr/>
          </p:nvSpPr>
          <p:spPr>
            <a:xfrm rot="-5400000">
              <a:off x="11246386"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Peace</a:t>
              </a:r>
            </a:p>
          </p:txBody>
        </p:sp>
        <p:sp>
          <p:nvSpPr>
            <p:cNvPr id="24" name="TextBox 24"/>
            <p:cNvSpPr txBox="1"/>
            <p:nvPr/>
          </p:nvSpPr>
          <p:spPr>
            <a:xfrm rot="-5400000">
              <a:off x="11439068" y="832719"/>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Joy</a:t>
              </a:r>
            </a:p>
          </p:txBody>
        </p:sp>
        <p:sp>
          <p:nvSpPr>
            <p:cNvPr id="25" name="TextBox 25"/>
            <p:cNvSpPr txBox="1"/>
            <p:nvPr/>
          </p:nvSpPr>
          <p:spPr>
            <a:xfrm rot="-5400000">
              <a:off x="11631748"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Love</a:t>
              </a:r>
            </a:p>
          </p:txBody>
        </p:sp>
      </p:grpSp>
      <p:grpSp>
        <p:nvGrpSpPr>
          <p:cNvPr id="26" name="Group 26"/>
          <p:cNvGrpSpPr/>
          <p:nvPr/>
        </p:nvGrpSpPr>
        <p:grpSpPr>
          <a:xfrm>
            <a:off x="10965836" y="5707773"/>
            <a:ext cx="5412657" cy="3305991"/>
            <a:chOff x="0" y="0"/>
            <a:chExt cx="1486480" cy="907926"/>
          </a:xfrm>
        </p:grpSpPr>
        <p:sp>
          <p:nvSpPr>
            <p:cNvPr id="27" name="Freeform 27"/>
            <p:cNvSpPr/>
            <p:nvPr/>
          </p:nvSpPr>
          <p:spPr>
            <a:xfrm>
              <a:off x="0" y="0"/>
              <a:ext cx="1486480" cy="907926"/>
            </a:xfrm>
            <a:custGeom>
              <a:avLst/>
              <a:gdLst/>
              <a:ahLst/>
              <a:cxnLst/>
              <a:rect l="l" t="t" r="r" b="b"/>
              <a:pathLst>
                <a:path w="1486480" h="907926">
                  <a:moveTo>
                    <a:pt x="0" y="0"/>
                  </a:moveTo>
                  <a:lnTo>
                    <a:pt x="1486480" y="0"/>
                  </a:lnTo>
                  <a:lnTo>
                    <a:pt x="1486480" y="907926"/>
                  </a:lnTo>
                  <a:lnTo>
                    <a:pt x="0" y="907926"/>
                  </a:lnTo>
                  <a:close/>
                </a:path>
              </a:pathLst>
            </a:custGeom>
            <a:blipFill>
              <a:blip r:embed="rId9"/>
              <a:stretch>
                <a:fillRect t="-4574" b="-4574"/>
              </a:stretch>
            </a:blipFill>
          </p:spPr>
          <p:txBody>
            <a:bodyPr/>
            <a:lstStyle/>
            <a:p>
              <a:endParaRPr lang="en-GB"/>
            </a:p>
          </p:txBody>
        </p:sp>
      </p:grpSp>
      <p:sp>
        <p:nvSpPr>
          <p:cNvPr id="28" name="Freeform 28"/>
          <p:cNvSpPr/>
          <p:nvPr/>
        </p:nvSpPr>
        <p:spPr>
          <a:xfrm>
            <a:off x="10965836" y="1436268"/>
            <a:ext cx="5412657" cy="3046254"/>
          </a:xfrm>
          <a:custGeom>
            <a:avLst/>
            <a:gdLst/>
            <a:ahLst/>
            <a:cxnLst/>
            <a:rect l="l" t="t" r="r" b="b"/>
            <a:pathLst>
              <a:path w="5412657" h="3046254">
                <a:moveTo>
                  <a:pt x="0" y="0"/>
                </a:moveTo>
                <a:lnTo>
                  <a:pt x="5412657" y="0"/>
                </a:lnTo>
                <a:lnTo>
                  <a:pt x="5412657" y="3046254"/>
                </a:lnTo>
                <a:lnTo>
                  <a:pt x="0" y="3046254"/>
                </a:lnTo>
                <a:lnTo>
                  <a:pt x="0" y="0"/>
                </a:lnTo>
                <a:close/>
              </a:path>
            </a:pathLst>
          </a:custGeom>
          <a:blipFill>
            <a:blip r:embed="rId10"/>
            <a:stretch>
              <a:fillRect/>
            </a:stretch>
          </a:blipFill>
        </p:spPr>
        <p:txBody>
          <a:bodyPr/>
          <a:lstStyle/>
          <a:p>
            <a:endParaRPr lang="en-GB"/>
          </a:p>
        </p:txBody>
      </p:sp>
      <p:sp>
        <p:nvSpPr>
          <p:cNvPr id="29" name="TextBox 29"/>
          <p:cNvSpPr txBox="1"/>
          <p:nvPr/>
        </p:nvSpPr>
        <p:spPr>
          <a:xfrm>
            <a:off x="390317" y="2608936"/>
            <a:ext cx="8419379" cy="7257542"/>
          </a:xfrm>
          <a:prstGeom prst="rect">
            <a:avLst/>
          </a:prstGeom>
        </p:spPr>
        <p:txBody>
          <a:bodyPr lIns="0" tIns="0" rIns="0" bIns="0" rtlCol="0" anchor="t">
            <a:spAutoFit/>
          </a:bodyPr>
          <a:lstStyle/>
          <a:p>
            <a:pPr algn="l">
              <a:lnSpc>
                <a:spcPts val="3873"/>
              </a:lnSpc>
            </a:pPr>
            <a:r>
              <a:rPr lang="en-US" sz="2599">
                <a:solidFill>
                  <a:srgbClr val="222544"/>
                </a:solidFill>
                <a:latin typeface="Montserrat School"/>
                <a:ea typeface="Montserrat School"/>
                <a:cs typeface="Montserrat School"/>
                <a:sym typeface="Montserrat School"/>
              </a:rPr>
              <a:t>Throughout this year, CAFOD and our partners have responded to emergencies around the world affected by: conflict, displacement, flooding and earthquakes.</a:t>
            </a:r>
          </a:p>
          <a:p>
            <a:pPr algn="l">
              <a:lnSpc>
                <a:spcPts val="3873"/>
              </a:lnSpc>
            </a:pPr>
            <a:endParaRPr lang="en-US" sz="2599">
              <a:solidFill>
                <a:srgbClr val="222544"/>
              </a:solidFill>
              <a:latin typeface="Montserrat School"/>
              <a:ea typeface="Montserrat School"/>
              <a:cs typeface="Montserrat School"/>
              <a:sym typeface="Montserrat School"/>
            </a:endParaRPr>
          </a:p>
          <a:p>
            <a:pPr algn="l">
              <a:lnSpc>
                <a:spcPts val="3873"/>
              </a:lnSpc>
            </a:pPr>
            <a:r>
              <a:rPr lang="en-US" sz="2599">
                <a:solidFill>
                  <a:srgbClr val="222544"/>
                </a:solidFill>
                <a:latin typeface="Montserrat School"/>
                <a:ea typeface="Montserrat School"/>
                <a:cs typeface="Montserrat School"/>
                <a:sym typeface="Montserrat School"/>
              </a:rPr>
              <a:t>In times of crisis, partners have provided:</a:t>
            </a:r>
          </a:p>
          <a:p>
            <a:pPr marL="561339" lvl="1" indent="-280669" algn="l">
              <a:lnSpc>
                <a:spcPts val="3873"/>
              </a:lnSpc>
              <a:buFont typeface="Arial"/>
              <a:buChar char="•"/>
            </a:pPr>
            <a:r>
              <a:rPr lang="en-US" sz="2599">
                <a:solidFill>
                  <a:srgbClr val="222544"/>
                </a:solidFill>
                <a:latin typeface="Montserrat School"/>
                <a:ea typeface="Montserrat School"/>
                <a:cs typeface="Montserrat School"/>
                <a:sym typeface="Montserrat School"/>
              </a:rPr>
              <a:t>Safe water</a:t>
            </a:r>
          </a:p>
          <a:p>
            <a:pPr marL="561339" lvl="1" indent="-280669" algn="l">
              <a:lnSpc>
                <a:spcPts val="3873"/>
              </a:lnSpc>
              <a:buFont typeface="Arial"/>
              <a:buChar char="•"/>
            </a:pPr>
            <a:r>
              <a:rPr lang="en-US" sz="2599">
                <a:solidFill>
                  <a:srgbClr val="222544"/>
                </a:solidFill>
                <a:latin typeface="Montserrat School"/>
                <a:ea typeface="Montserrat School"/>
                <a:cs typeface="Montserrat School"/>
                <a:sym typeface="Montserrat School"/>
              </a:rPr>
              <a:t>Shelter</a:t>
            </a:r>
          </a:p>
          <a:p>
            <a:pPr marL="561339" lvl="1" indent="-280669" algn="l">
              <a:lnSpc>
                <a:spcPts val="3873"/>
              </a:lnSpc>
              <a:buFont typeface="Arial"/>
              <a:buChar char="•"/>
            </a:pPr>
            <a:r>
              <a:rPr lang="en-US" sz="2599">
                <a:solidFill>
                  <a:srgbClr val="222544"/>
                </a:solidFill>
                <a:latin typeface="Montserrat School"/>
                <a:ea typeface="Montserrat School"/>
                <a:cs typeface="Montserrat School"/>
                <a:sym typeface="Montserrat School"/>
              </a:rPr>
              <a:t>Food</a:t>
            </a:r>
          </a:p>
          <a:p>
            <a:pPr marL="561339" lvl="1" indent="-280669" algn="l">
              <a:lnSpc>
                <a:spcPts val="3873"/>
              </a:lnSpc>
              <a:buFont typeface="Arial"/>
              <a:buChar char="•"/>
            </a:pPr>
            <a:r>
              <a:rPr lang="en-US" sz="2599">
                <a:solidFill>
                  <a:srgbClr val="222544"/>
                </a:solidFill>
                <a:latin typeface="Montserrat School"/>
                <a:ea typeface="Montserrat School"/>
                <a:cs typeface="Montserrat School"/>
                <a:sym typeface="Montserrat School"/>
              </a:rPr>
              <a:t>Healthcare</a:t>
            </a:r>
          </a:p>
          <a:p>
            <a:pPr algn="l">
              <a:lnSpc>
                <a:spcPts val="3873"/>
              </a:lnSpc>
            </a:pPr>
            <a:endParaRPr lang="en-US" sz="2599">
              <a:solidFill>
                <a:srgbClr val="222544"/>
              </a:solidFill>
              <a:latin typeface="Montserrat School"/>
              <a:ea typeface="Montserrat School"/>
              <a:cs typeface="Montserrat School"/>
              <a:sym typeface="Montserrat School"/>
            </a:endParaRPr>
          </a:p>
          <a:p>
            <a:pPr algn="l">
              <a:lnSpc>
                <a:spcPts val="3873"/>
              </a:lnSpc>
            </a:pPr>
            <a:r>
              <a:rPr lang="en-US" sz="2599">
                <a:solidFill>
                  <a:srgbClr val="222544"/>
                </a:solidFill>
                <a:latin typeface="Montserrat School"/>
                <a:ea typeface="Montserrat School"/>
                <a:cs typeface="Montserrat School"/>
                <a:sym typeface="Montserrat School"/>
              </a:rPr>
              <a:t>In some of the world's darkest situations, these acts of solidarity become small but powerful beacons of light.</a:t>
            </a:r>
          </a:p>
          <a:p>
            <a:pPr algn="l">
              <a:lnSpc>
                <a:spcPts val="3873"/>
              </a:lnSpc>
            </a:pPr>
            <a:endParaRPr lang="en-US" sz="2599">
              <a:solidFill>
                <a:srgbClr val="222544"/>
              </a:solidFill>
              <a:latin typeface="Montserrat School"/>
              <a:ea typeface="Montserrat School"/>
              <a:cs typeface="Montserrat School"/>
              <a:sym typeface="Montserrat School"/>
            </a:endParaRPr>
          </a:p>
        </p:txBody>
      </p:sp>
      <p:sp>
        <p:nvSpPr>
          <p:cNvPr id="30" name="TextBox 30"/>
          <p:cNvSpPr txBox="1"/>
          <p:nvPr/>
        </p:nvSpPr>
        <p:spPr>
          <a:xfrm>
            <a:off x="390317" y="1485903"/>
            <a:ext cx="7591036" cy="603292"/>
          </a:xfrm>
          <a:prstGeom prst="rect">
            <a:avLst/>
          </a:prstGeom>
        </p:spPr>
        <p:txBody>
          <a:bodyPr lIns="0" tIns="0" rIns="0" bIns="0" rtlCol="0" anchor="t">
            <a:spAutoFit/>
          </a:bodyPr>
          <a:lstStyle/>
          <a:p>
            <a:pPr algn="l">
              <a:lnSpc>
                <a:spcPts val="4968"/>
              </a:lnSpc>
            </a:pPr>
            <a:r>
              <a:rPr lang="en-US" sz="3548" b="1">
                <a:solidFill>
                  <a:srgbClr val="222544"/>
                </a:solidFill>
                <a:latin typeface="Montserrat School Semi-Bold"/>
                <a:ea typeface="Montserrat School Semi-Bold"/>
                <a:cs typeface="Montserrat School Semi-Bold"/>
                <a:sym typeface="Montserrat School Semi-Bold"/>
              </a:rPr>
              <a:t>Sharing light in times of crisis</a:t>
            </a:r>
          </a:p>
        </p:txBody>
      </p:sp>
      <p:sp>
        <p:nvSpPr>
          <p:cNvPr id="31" name="TextBox 31"/>
          <p:cNvSpPr txBox="1"/>
          <p:nvPr/>
        </p:nvSpPr>
        <p:spPr>
          <a:xfrm>
            <a:off x="10793045" y="9220200"/>
            <a:ext cx="6138229" cy="646278"/>
          </a:xfrm>
          <a:prstGeom prst="rect">
            <a:avLst/>
          </a:prstGeom>
        </p:spPr>
        <p:txBody>
          <a:bodyPr lIns="0" tIns="0" rIns="0" bIns="0" rtlCol="0" anchor="t">
            <a:spAutoFit/>
          </a:bodyPr>
          <a:lstStyle/>
          <a:p>
            <a:pPr algn="l">
              <a:lnSpc>
                <a:spcPts val="2629"/>
              </a:lnSpc>
            </a:pPr>
            <a:r>
              <a:rPr lang="en-US" sz="1877" i="1">
                <a:solidFill>
                  <a:srgbClr val="FFFFFF"/>
                </a:solidFill>
                <a:latin typeface="Montserrat School Italics"/>
                <a:ea typeface="Montserrat School Italics"/>
                <a:cs typeface="Montserrat School Italics"/>
                <a:sym typeface="Montserrat School Italics"/>
              </a:rPr>
              <a:t>A member of Caritas</a:t>
            </a:r>
            <a:r>
              <a:rPr lang="en-US" sz="1877" i="1" u="none">
                <a:solidFill>
                  <a:srgbClr val="FFFFFF"/>
                </a:solidFill>
                <a:latin typeface="Montserrat School Italics"/>
                <a:ea typeface="Montserrat School Italics"/>
                <a:cs typeface="Montserrat School Italics"/>
                <a:sym typeface="Montserrat School Italics"/>
              </a:rPr>
              <a:t> Jerusalem staff</a:t>
            </a:r>
            <a:r>
              <a:rPr lang="en-US" sz="1877" i="1">
                <a:solidFill>
                  <a:srgbClr val="FFFFFF"/>
                </a:solidFill>
                <a:latin typeface="Montserrat School Italics"/>
                <a:ea typeface="Montserrat School Italics"/>
                <a:cs typeface="Montserrat School Italics"/>
                <a:sym typeface="Montserrat School Italics"/>
              </a:rPr>
              <a:t> overlooking the Al Mas</a:t>
            </a:r>
            <a:r>
              <a:rPr lang="en-US" sz="1877" i="1" u="none">
                <a:solidFill>
                  <a:srgbClr val="FFFFFF"/>
                </a:solidFill>
                <a:latin typeface="Montserrat School Italics"/>
                <a:ea typeface="Montserrat School Italics"/>
                <a:cs typeface="Montserrat School Italics"/>
                <a:sym typeface="Montserrat School Italics"/>
              </a:rPr>
              <a:t>ri (Egypti</a:t>
            </a:r>
            <a:r>
              <a:rPr lang="en-US" sz="1877" i="1">
                <a:solidFill>
                  <a:srgbClr val="FFFFFF"/>
                </a:solidFill>
                <a:latin typeface="Montserrat School Italics"/>
                <a:ea typeface="Montserrat School Italics"/>
                <a:cs typeface="Montserrat School Italics"/>
                <a:sym typeface="Montserrat School Italics"/>
              </a:rPr>
              <a:t>a</a:t>
            </a:r>
            <a:r>
              <a:rPr lang="en-US" sz="1877" i="1" u="none">
                <a:solidFill>
                  <a:srgbClr val="FFFFFF"/>
                </a:solidFill>
                <a:latin typeface="Montserrat School Italics"/>
                <a:ea typeface="Montserrat School Italics"/>
                <a:cs typeface="Montserrat School Italics"/>
                <a:sym typeface="Montserrat School Italics"/>
              </a:rPr>
              <a:t>n</a:t>
            </a:r>
            <a:r>
              <a:rPr lang="en-US" sz="1877" i="1">
                <a:solidFill>
                  <a:srgbClr val="FFFFFF"/>
                </a:solidFill>
                <a:latin typeface="Montserrat School Italics"/>
                <a:ea typeface="Montserrat School Italics"/>
                <a:cs typeface="Montserrat School Italics"/>
                <a:sym typeface="Montserrat School Italics"/>
              </a:rPr>
              <a:t>)</a:t>
            </a:r>
            <a:r>
              <a:rPr lang="en-US" sz="1877" i="1" u="none">
                <a:solidFill>
                  <a:srgbClr val="FFFFFF"/>
                </a:solidFill>
                <a:latin typeface="Montserrat School Italics"/>
                <a:ea typeface="Montserrat School Italics"/>
                <a:cs typeface="Montserrat School Italics"/>
                <a:sym typeface="Montserrat School Italics"/>
              </a:rPr>
              <a:t> </a:t>
            </a:r>
            <a:r>
              <a:rPr lang="en-US" sz="1877" i="1">
                <a:solidFill>
                  <a:srgbClr val="FFFFFF"/>
                </a:solidFill>
                <a:latin typeface="Montserrat School Italics"/>
                <a:ea typeface="Montserrat School Italics"/>
                <a:cs typeface="Montserrat School Italics"/>
                <a:sym typeface="Montserrat School Italics"/>
              </a:rPr>
              <a:t>cam</a:t>
            </a:r>
            <a:r>
              <a:rPr lang="en-US" sz="1877" i="1" u="none">
                <a:solidFill>
                  <a:srgbClr val="FFFFFF"/>
                </a:solidFill>
                <a:latin typeface="Montserrat School Italics"/>
                <a:ea typeface="Montserrat School Italics"/>
                <a:cs typeface="Montserrat School Italics"/>
                <a:sym typeface="Montserrat School Italics"/>
              </a:rPr>
              <a:t>p, Gaza, May 2026.</a:t>
            </a:r>
          </a:p>
        </p:txBody>
      </p:sp>
      <p:sp>
        <p:nvSpPr>
          <p:cNvPr id="32" name="TextBox 32"/>
          <p:cNvSpPr txBox="1"/>
          <p:nvPr/>
        </p:nvSpPr>
        <p:spPr>
          <a:xfrm>
            <a:off x="10812628" y="4752958"/>
            <a:ext cx="6138229" cy="646278"/>
          </a:xfrm>
          <a:prstGeom prst="rect">
            <a:avLst/>
          </a:prstGeom>
        </p:spPr>
        <p:txBody>
          <a:bodyPr lIns="0" tIns="0" rIns="0" bIns="0" rtlCol="0" anchor="t">
            <a:spAutoFit/>
          </a:bodyPr>
          <a:lstStyle/>
          <a:p>
            <a:pPr algn="l">
              <a:lnSpc>
                <a:spcPts val="2629"/>
              </a:lnSpc>
            </a:pPr>
            <a:r>
              <a:rPr lang="en-US" sz="1877" i="1">
                <a:solidFill>
                  <a:srgbClr val="FFFFFF"/>
                </a:solidFill>
                <a:latin typeface="Montserrat School Italics"/>
                <a:ea typeface="Montserrat School Italics"/>
                <a:cs typeface="Montserrat School Italics"/>
                <a:sym typeface="Montserrat School Italics"/>
              </a:rPr>
              <a:t>Caritas Nepal responding to the flash floods in Nepal - August 2026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36318" y="0"/>
            <a:ext cx="8851682" cy="10287000"/>
            <a:chOff x="0" y="0"/>
            <a:chExt cx="2331307" cy="2709333"/>
          </a:xfrm>
        </p:grpSpPr>
        <p:sp>
          <p:nvSpPr>
            <p:cNvPr id="3" name="Freeform 3"/>
            <p:cNvSpPr/>
            <p:nvPr/>
          </p:nvSpPr>
          <p:spPr>
            <a:xfrm>
              <a:off x="0" y="0"/>
              <a:ext cx="2331307" cy="2709333"/>
            </a:xfrm>
            <a:custGeom>
              <a:avLst/>
              <a:gdLst/>
              <a:ahLst/>
              <a:cxnLst/>
              <a:rect l="l" t="t" r="r" b="b"/>
              <a:pathLst>
                <a:path w="2331307" h="2709333">
                  <a:moveTo>
                    <a:pt x="0" y="0"/>
                  </a:moveTo>
                  <a:lnTo>
                    <a:pt x="2331307" y="0"/>
                  </a:lnTo>
                  <a:lnTo>
                    <a:pt x="2331307"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331307" cy="27474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390317" y="2452464"/>
            <a:ext cx="8464912" cy="7979076"/>
          </a:xfrm>
          <a:prstGeom prst="rect">
            <a:avLst/>
          </a:prstGeom>
        </p:spPr>
        <p:txBody>
          <a:bodyPr lIns="0" tIns="0" rIns="0" bIns="0" rtlCol="0" anchor="t">
            <a:spAutoFit/>
          </a:bodyPr>
          <a:lstStyle/>
          <a:p>
            <a:pPr algn="l">
              <a:lnSpc>
                <a:spcPts val="4508"/>
              </a:lnSpc>
            </a:pPr>
            <a:r>
              <a:rPr lang="en-US" sz="2683">
                <a:solidFill>
                  <a:srgbClr val="222544"/>
                </a:solidFill>
                <a:latin typeface="Montserrat School"/>
                <a:ea typeface="Montserrat School"/>
                <a:cs typeface="Montserrat School"/>
                <a:sym typeface="Montserrat School"/>
              </a:rPr>
              <a:t>In 2027, we will learn about communities in </a:t>
            </a:r>
          </a:p>
          <a:p>
            <a:pPr algn="l">
              <a:lnSpc>
                <a:spcPts val="4508"/>
              </a:lnSpc>
            </a:pPr>
            <a:r>
              <a:rPr lang="en-US" sz="2683" b="1">
                <a:solidFill>
                  <a:srgbClr val="222544"/>
                </a:solidFill>
                <a:latin typeface="Montserrat School Semi-Bold"/>
                <a:ea typeface="Montserrat School Semi-Bold"/>
                <a:cs typeface="Montserrat School Semi-Bold"/>
                <a:sym typeface="Montserrat School Semi-Bold"/>
              </a:rPr>
              <a:t>El Salvador </a:t>
            </a:r>
            <a:r>
              <a:rPr lang="en-US" sz="2683">
                <a:solidFill>
                  <a:srgbClr val="222544"/>
                </a:solidFill>
                <a:latin typeface="Montserrat School"/>
                <a:ea typeface="Montserrat School"/>
                <a:cs typeface="Montserrat School"/>
                <a:sym typeface="Montserrat School"/>
              </a:rPr>
              <a:t>who are facing longer droughts and increasingly unpredictable weather.</a:t>
            </a:r>
          </a:p>
          <a:p>
            <a:pPr algn="l">
              <a:lnSpc>
                <a:spcPts val="4508"/>
              </a:lnSpc>
            </a:pPr>
            <a:endParaRPr lang="en-US" sz="2683">
              <a:solidFill>
                <a:srgbClr val="222544"/>
              </a:solidFill>
              <a:latin typeface="Montserrat School"/>
              <a:ea typeface="Montserrat School"/>
              <a:cs typeface="Montserrat School"/>
              <a:sym typeface="Montserrat School"/>
            </a:endParaRPr>
          </a:p>
          <a:p>
            <a:pPr algn="l">
              <a:lnSpc>
                <a:spcPts val="4508"/>
              </a:lnSpc>
            </a:pPr>
            <a:r>
              <a:rPr lang="en-US" sz="2683">
                <a:solidFill>
                  <a:srgbClr val="222544"/>
                </a:solidFill>
                <a:latin typeface="Montserrat School"/>
                <a:ea typeface="Montserrat School"/>
                <a:cs typeface="Montserrat School"/>
                <a:sym typeface="Montserrat School"/>
              </a:rPr>
              <a:t>CAFOD's local partners are helping families adapt through:</a:t>
            </a:r>
          </a:p>
          <a:p>
            <a:pPr marL="579379" lvl="1" indent="-289689" algn="l">
              <a:lnSpc>
                <a:spcPts val="4508"/>
              </a:lnSpc>
              <a:buFont typeface="Arial"/>
              <a:buChar char="•"/>
            </a:pPr>
            <a:r>
              <a:rPr lang="en-US" sz="2683">
                <a:solidFill>
                  <a:srgbClr val="222544"/>
                </a:solidFill>
                <a:latin typeface="Montserrat School"/>
                <a:ea typeface="Montserrat School"/>
                <a:cs typeface="Montserrat School"/>
                <a:sym typeface="Montserrat School"/>
              </a:rPr>
              <a:t>Training and workshops</a:t>
            </a:r>
          </a:p>
          <a:p>
            <a:pPr marL="579379" lvl="1" indent="-289689" algn="l">
              <a:lnSpc>
                <a:spcPts val="4508"/>
              </a:lnSpc>
              <a:buFont typeface="Arial"/>
              <a:buChar char="•"/>
            </a:pPr>
            <a:r>
              <a:rPr lang="en-US" sz="2683">
                <a:solidFill>
                  <a:srgbClr val="222544"/>
                </a:solidFill>
                <a:latin typeface="Montserrat School"/>
                <a:ea typeface="Montserrat School"/>
                <a:cs typeface="Montserrat School"/>
                <a:sym typeface="Montserrat School"/>
              </a:rPr>
              <a:t>Drought-resistant seeds</a:t>
            </a:r>
          </a:p>
          <a:p>
            <a:pPr marL="579379" lvl="1" indent="-289689" algn="l">
              <a:lnSpc>
                <a:spcPts val="4508"/>
              </a:lnSpc>
              <a:buFont typeface="Arial"/>
              <a:buChar char="•"/>
            </a:pPr>
            <a:r>
              <a:rPr lang="en-US" sz="2683">
                <a:solidFill>
                  <a:srgbClr val="222544"/>
                </a:solidFill>
                <a:latin typeface="Montserrat School"/>
                <a:ea typeface="Montserrat School"/>
                <a:cs typeface="Montserrat School"/>
                <a:sym typeface="Montserrat School"/>
              </a:rPr>
              <a:t>Water-saving technology</a:t>
            </a:r>
          </a:p>
          <a:p>
            <a:pPr algn="l">
              <a:lnSpc>
                <a:spcPts val="4508"/>
              </a:lnSpc>
            </a:pPr>
            <a:endParaRPr lang="en-US" sz="2683">
              <a:solidFill>
                <a:srgbClr val="222544"/>
              </a:solidFill>
              <a:latin typeface="Montserrat School"/>
              <a:ea typeface="Montserrat School"/>
              <a:cs typeface="Montserrat School"/>
              <a:sym typeface="Montserrat School"/>
            </a:endParaRPr>
          </a:p>
          <a:p>
            <a:pPr algn="l">
              <a:lnSpc>
                <a:spcPts val="4508"/>
              </a:lnSpc>
            </a:pPr>
            <a:r>
              <a:rPr lang="en-US" sz="2683">
                <a:solidFill>
                  <a:srgbClr val="222544"/>
                </a:solidFill>
                <a:latin typeface="Montserrat School"/>
                <a:ea typeface="Montserrat School"/>
                <a:cs typeface="Montserrat School"/>
                <a:sym typeface="Montserrat School"/>
              </a:rPr>
              <a:t>Together, communities are finding innovative ways to care for their families and plan for the future.</a:t>
            </a:r>
          </a:p>
          <a:p>
            <a:pPr algn="l">
              <a:lnSpc>
                <a:spcPts val="4508"/>
              </a:lnSpc>
            </a:pPr>
            <a:endParaRPr lang="en-US" sz="2683">
              <a:solidFill>
                <a:srgbClr val="222544"/>
              </a:solidFill>
              <a:latin typeface="Montserrat School"/>
              <a:ea typeface="Montserrat School"/>
              <a:cs typeface="Montserrat School"/>
              <a:sym typeface="Montserrat School"/>
            </a:endParaRPr>
          </a:p>
        </p:txBody>
      </p:sp>
      <p:sp>
        <p:nvSpPr>
          <p:cNvPr id="6" name="Freeform 6"/>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Freeform 7"/>
          <p:cNvSpPr/>
          <p:nvPr/>
        </p:nvSpPr>
        <p:spPr>
          <a:xfrm rot="-3881697">
            <a:off x="8421912" y="-48847"/>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4"/>
                </a:ext>
              </a:extLst>
            </a:blip>
            <a:stretch>
              <a:fillRect l="-238232" t="-16109" b="-233656"/>
            </a:stretch>
          </a:blipFill>
        </p:spPr>
        <p:txBody>
          <a:bodyPr/>
          <a:lstStyle/>
          <a:p>
            <a:endParaRPr lang="en-GB"/>
          </a:p>
        </p:txBody>
      </p:sp>
      <p:sp>
        <p:nvSpPr>
          <p:cNvPr id="8" name="Freeform 8"/>
          <p:cNvSpPr/>
          <p:nvPr/>
        </p:nvSpPr>
        <p:spPr>
          <a:xfrm rot="-8100000">
            <a:off x="8291608" y="7702955"/>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4"/>
                </a:ext>
              </a:extLst>
            </a:blip>
            <a:stretch>
              <a:fillRect l="-238232" t="-16109" b="-233656"/>
            </a:stretch>
          </a:blipFill>
        </p:spPr>
        <p:txBody>
          <a:bodyPr/>
          <a:lstStyle/>
          <a:p>
            <a:endParaRPr lang="en-GB"/>
          </a:p>
        </p:txBody>
      </p:sp>
      <p:grpSp>
        <p:nvGrpSpPr>
          <p:cNvPr id="9" name="Group 9"/>
          <p:cNvGrpSpPr/>
          <p:nvPr/>
        </p:nvGrpSpPr>
        <p:grpSpPr>
          <a:xfrm>
            <a:off x="-704374" y="-234640"/>
            <a:ext cx="9848374" cy="1385376"/>
            <a:chOff x="0" y="0"/>
            <a:chExt cx="13131165" cy="1847168"/>
          </a:xfrm>
        </p:grpSpPr>
        <p:grpSp>
          <p:nvGrpSpPr>
            <p:cNvPr id="10" name="Group 10"/>
            <p:cNvGrpSpPr/>
            <p:nvPr/>
          </p:nvGrpSpPr>
          <p:grpSpPr>
            <a:xfrm>
              <a:off x="0" y="0"/>
              <a:ext cx="13131165" cy="1746693"/>
              <a:chOff x="0" y="0"/>
              <a:chExt cx="2716851" cy="361392"/>
            </a:xfrm>
          </p:grpSpPr>
          <p:sp>
            <p:nvSpPr>
              <p:cNvPr id="11" name="Freeform 11"/>
              <p:cNvSpPr/>
              <p:nvPr/>
            </p:nvSpPr>
            <p:spPr>
              <a:xfrm>
                <a:off x="0" y="0"/>
                <a:ext cx="2716851" cy="361392"/>
              </a:xfrm>
              <a:custGeom>
                <a:avLst/>
                <a:gdLst/>
                <a:ahLst/>
                <a:cxnLst/>
                <a:rect l="l" t="t" r="r" b="b"/>
                <a:pathLst>
                  <a:path w="2716851" h="361392">
                    <a:moveTo>
                      <a:pt x="2513651" y="0"/>
                    </a:moveTo>
                    <a:cubicBezTo>
                      <a:pt x="2625875" y="0"/>
                      <a:pt x="2716851" y="80900"/>
                      <a:pt x="2716851" y="180696"/>
                    </a:cubicBezTo>
                    <a:cubicBezTo>
                      <a:pt x="2716851" y="280492"/>
                      <a:pt x="2625875" y="361392"/>
                      <a:pt x="2513651" y="361392"/>
                    </a:cubicBezTo>
                    <a:lnTo>
                      <a:pt x="203200" y="361392"/>
                    </a:lnTo>
                    <a:cubicBezTo>
                      <a:pt x="90976" y="361392"/>
                      <a:pt x="0" y="280492"/>
                      <a:pt x="0" y="180696"/>
                    </a:cubicBezTo>
                    <a:cubicBezTo>
                      <a:pt x="0" y="80900"/>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2716851" cy="399492"/>
              </a:xfrm>
              <a:prstGeom prst="rect">
                <a:avLst/>
              </a:prstGeom>
            </p:spPr>
            <p:txBody>
              <a:bodyPr lIns="48499" tIns="48499" rIns="48499" bIns="48499" rtlCol="0" anchor="ctr"/>
              <a:lstStyle/>
              <a:p>
                <a:pPr algn="ctr">
                  <a:lnSpc>
                    <a:spcPts val="2660"/>
                  </a:lnSpc>
                </a:pPr>
                <a:endParaRPr/>
              </a:p>
            </p:txBody>
          </p:sp>
        </p:grpSp>
        <p:sp>
          <p:nvSpPr>
            <p:cNvPr id="13" name="Freeform 13"/>
            <p:cNvSpPr/>
            <p:nvPr/>
          </p:nvSpPr>
          <p:spPr>
            <a:xfrm>
              <a:off x="1264500" y="578335"/>
              <a:ext cx="475031" cy="475031"/>
            </a:xfrm>
            <a:custGeom>
              <a:avLst/>
              <a:gdLst/>
              <a:ahLst/>
              <a:cxnLst/>
              <a:rect l="l" t="t" r="r" b="b"/>
              <a:pathLst>
                <a:path w="475031" h="475031">
                  <a:moveTo>
                    <a:pt x="0" y="0"/>
                  </a:moveTo>
                  <a:lnTo>
                    <a:pt x="475031" y="0"/>
                  </a:lnTo>
                  <a:lnTo>
                    <a:pt x="475031" y="475031"/>
                  </a:lnTo>
                  <a:lnTo>
                    <a:pt x="0" y="47503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4" name="TextBox 14"/>
            <p:cNvSpPr txBox="1"/>
            <p:nvPr/>
          </p:nvSpPr>
          <p:spPr>
            <a:xfrm>
              <a:off x="1739531" y="681083"/>
              <a:ext cx="8904062" cy="685588"/>
            </a:xfrm>
            <a:prstGeom prst="rect">
              <a:avLst/>
            </a:prstGeom>
          </p:spPr>
          <p:txBody>
            <a:bodyPr lIns="0" tIns="0" rIns="0" bIns="0" rtlCol="0" anchor="t">
              <a:spAutoFit/>
            </a:bodyPr>
            <a:lstStyle/>
            <a:p>
              <a:pPr algn="ctr">
                <a:lnSpc>
                  <a:spcPts val="4339"/>
                </a:lnSpc>
              </a:pPr>
              <a:r>
                <a:rPr lang="en-US" sz="3099" b="1">
                  <a:solidFill>
                    <a:srgbClr val="FFFFFF"/>
                  </a:solidFill>
                  <a:latin typeface="Montserrat School Semi-Bold"/>
                  <a:ea typeface="Montserrat School Semi-Bold"/>
                  <a:cs typeface="Montserrat School Semi-Bold"/>
                  <a:sym typeface="Montserrat School Semi-Bold"/>
                </a:rPr>
                <a:t>CAFOD’s Advent Assembly 2026</a:t>
              </a:r>
            </a:p>
          </p:txBody>
        </p:sp>
        <p:grpSp>
          <p:nvGrpSpPr>
            <p:cNvPr id="15" name="Group 15"/>
            <p:cNvGrpSpPr/>
            <p:nvPr/>
          </p:nvGrpSpPr>
          <p:grpSpPr>
            <a:xfrm>
              <a:off x="10950608" y="415620"/>
              <a:ext cx="1014822" cy="1014822"/>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17" name="TextBox 17"/>
              <p:cNvSpPr txBox="1"/>
              <p:nvPr/>
            </p:nvSpPr>
            <p:spPr>
              <a:xfrm>
                <a:off x="76200" y="38100"/>
                <a:ext cx="660400" cy="698500"/>
              </a:xfrm>
              <a:prstGeom prst="rect">
                <a:avLst/>
              </a:prstGeom>
            </p:spPr>
            <p:txBody>
              <a:bodyPr lIns="14895" tIns="14895" rIns="14895" bIns="14895" rtlCol="0" anchor="ctr"/>
              <a:lstStyle/>
              <a:p>
                <a:pPr algn="ctr">
                  <a:lnSpc>
                    <a:spcPts val="2660"/>
                  </a:lnSpc>
                </a:pPr>
                <a:endParaRPr/>
              </a:p>
            </p:txBody>
          </p:sp>
        </p:grpSp>
        <p:sp>
          <p:nvSpPr>
            <p:cNvPr id="18" name="Freeform 18"/>
            <p:cNvSpPr/>
            <p:nvPr/>
          </p:nvSpPr>
          <p:spPr>
            <a:xfrm>
              <a:off x="11017252" y="575742"/>
              <a:ext cx="310349" cy="917013"/>
            </a:xfrm>
            <a:custGeom>
              <a:avLst/>
              <a:gdLst/>
              <a:ahLst/>
              <a:cxnLst/>
              <a:rect l="l" t="t" r="r" b="b"/>
              <a:pathLst>
                <a:path w="310349" h="917013">
                  <a:moveTo>
                    <a:pt x="0" y="0"/>
                  </a:moveTo>
                  <a:lnTo>
                    <a:pt x="310349" y="0"/>
                  </a:lnTo>
                  <a:lnTo>
                    <a:pt x="310349" y="917012"/>
                  </a:lnTo>
                  <a:lnTo>
                    <a:pt x="0" y="917012"/>
                  </a:lnTo>
                  <a:lnTo>
                    <a:pt x="0" y="0"/>
                  </a:lnTo>
                  <a:close/>
                </a:path>
              </a:pathLst>
            </a:custGeom>
            <a:blipFill>
              <a:blip>
                <a:extLst>
                  <a:ext uri="{96DAC541-7B7A-43D3-8B79-37D633B846F1}">
                    <asvg:svgBlip xmlns:asvg="http://schemas.microsoft.com/office/drawing/2016/SVG/main" r:embed="rId6"/>
                  </a:ext>
                </a:extLst>
              </a:blip>
              <a:stretch>
                <a:fillRect b="-45421"/>
              </a:stretch>
            </a:blipFill>
          </p:spPr>
          <p:txBody>
            <a:bodyPr/>
            <a:lstStyle/>
            <a:p>
              <a:endParaRPr lang="en-GB"/>
            </a:p>
          </p:txBody>
        </p:sp>
        <p:sp>
          <p:nvSpPr>
            <p:cNvPr id="19" name="Freeform 19"/>
            <p:cNvSpPr/>
            <p:nvPr/>
          </p:nvSpPr>
          <p:spPr>
            <a:xfrm>
              <a:off x="11205902"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6"/>
                  </a:ext>
                </a:extLst>
              </a:blip>
              <a:stretch>
                <a:fillRect b="-44644"/>
              </a:stretch>
            </a:blipFill>
          </p:spPr>
          <p:txBody>
            <a:bodyPr/>
            <a:lstStyle/>
            <a:p>
              <a:endParaRPr lang="en-GB"/>
            </a:p>
          </p:txBody>
        </p:sp>
        <p:sp>
          <p:nvSpPr>
            <p:cNvPr id="20" name="Freeform 20"/>
            <p:cNvSpPr/>
            <p:nvPr/>
          </p:nvSpPr>
          <p:spPr>
            <a:xfrm>
              <a:off x="11595946" y="575742"/>
              <a:ext cx="310349" cy="931792"/>
            </a:xfrm>
            <a:custGeom>
              <a:avLst/>
              <a:gdLst/>
              <a:ahLst/>
              <a:cxnLst/>
              <a:rect l="l" t="t" r="r" b="b"/>
              <a:pathLst>
                <a:path w="310349" h="931792">
                  <a:moveTo>
                    <a:pt x="0" y="0"/>
                  </a:moveTo>
                  <a:lnTo>
                    <a:pt x="310349" y="0"/>
                  </a:lnTo>
                  <a:lnTo>
                    <a:pt x="310349" y="931792"/>
                  </a:lnTo>
                  <a:lnTo>
                    <a:pt x="0" y="931792"/>
                  </a:lnTo>
                  <a:lnTo>
                    <a:pt x="0" y="0"/>
                  </a:lnTo>
                  <a:close/>
                </a:path>
              </a:pathLst>
            </a:custGeom>
            <a:blipFill>
              <a:blip>
                <a:extLst>
                  <a:ext uri="{96DAC541-7B7A-43D3-8B79-37D633B846F1}">
                    <asvg:svgBlip xmlns:asvg="http://schemas.microsoft.com/office/drawing/2016/SVG/main" r:embed="rId6"/>
                  </a:ext>
                </a:extLst>
              </a:blip>
              <a:stretch>
                <a:fillRect b="-43114"/>
              </a:stretch>
            </a:blipFill>
          </p:spPr>
          <p:txBody>
            <a:bodyPr/>
            <a:lstStyle/>
            <a:p>
              <a:endParaRPr lang="en-GB"/>
            </a:p>
          </p:txBody>
        </p:sp>
        <p:sp>
          <p:nvSpPr>
            <p:cNvPr id="21" name="Freeform 21"/>
            <p:cNvSpPr/>
            <p:nvPr/>
          </p:nvSpPr>
          <p:spPr>
            <a:xfrm>
              <a:off x="11400469"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7"/>
                  </a:ext>
                </a:extLst>
              </a:blip>
              <a:stretch>
                <a:fillRect b="-44644"/>
              </a:stretch>
            </a:blipFill>
          </p:spPr>
          <p:txBody>
            <a:bodyPr/>
            <a:lstStyle/>
            <a:p>
              <a:endParaRPr lang="en-GB"/>
            </a:p>
          </p:txBody>
        </p:sp>
        <p:sp>
          <p:nvSpPr>
            <p:cNvPr id="22" name="Freeform 22"/>
            <p:cNvSpPr/>
            <p:nvPr/>
          </p:nvSpPr>
          <p:spPr>
            <a:xfrm rot="-1289969">
              <a:off x="11070846" y="1290141"/>
              <a:ext cx="749630" cy="434786"/>
            </a:xfrm>
            <a:custGeom>
              <a:avLst/>
              <a:gdLst/>
              <a:ahLst/>
              <a:cxnLst/>
              <a:rect l="l" t="t" r="r" b="b"/>
              <a:pathLst>
                <a:path w="749630" h="434786">
                  <a:moveTo>
                    <a:pt x="0" y="0"/>
                  </a:moveTo>
                  <a:lnTo>
                    <a:pt x="749630" y="0"/>
                  </a:lnTo>
                  <a:lnTo>
                    <a:pt x="749630" y="434786"/>
                  </a:lnTo>
                  <a:lnTo>
                    <a:pt x="0" y="43478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3" name="TextBox 23"/>
            <p:cNvSpPr txBox="1"/>
            <p:nvPr/>
          </p:nvSpPr>
          <p:spPr>
            <a:xfrm rot="-5400000">
              <a:off x="11054070"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Hope</a:t>
              </a:r>
            </a:p>
          </p:txBody>
        </p:sp>
        <p:sp>
          <p:nvSpPr>
            <p:cNvPr id="24" name="TextBox 24"/>
            <p:cNvSpPr txBox="1"/>
            <p:nvPr/>
          </p:nvSpPr>
          <p:spPr>
            <a:xfrm rot="-5400000">
              <a:off x="11246386"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Peace</a:t>
              </a:r>
            </a:p>
          </p:txBody>
        </p:sp>
        <p:sp>
          <p:nvSpPr>
            <p:cNvPr id="25" name="TextBox 25"/>
            <p:cNvSpPr txBox="1"/>
            <p:nvPr/>
          </p:nvSpPr>
          <p:spPr>
            <a:xfrm rot="-5400000">
              <a:off x="11439068" y="832719"/>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Joy</a:t>
              </a:r>
            </a:p>
          </p:txBody>
        </p:sp>
        <p:sp>
          <p:nvSpPr>
            <p:cNvPr id="26" name="TextBox 26"/>
            <p:cNvSpPr txBox="1"/>
            <p:nvPr/>
          </p:nvSpPr>
          <p:spPr>
            <a:xfrm rot="-5400000">
              <a:off x="11631748"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Love</a:t>
              </a:r>
            </a:p>
          </p:txBody>
        </p:sp>
      </p:grpSp>
      <p:sp>
        <p:nvSpPr>
          <p:cNvPr id="27" name="Freeform 27"/>
          <p:cNvSpPr/>
          <p:nvPr/>
        </p:nvSpPr>
        <p:spPr>
          <a:xfrm>
            <a:off x="10488324" y="2813410"/>
            <a:ext cx="7019228" cy="5264421"/>
          </a:xfrm>
          <a:custGeom>
            <a:avLst/>
            <a:gdLst/>
            <a:ahLst/>
            <a:cxnLst/>
            <a:rect l="l" t="t" r="r" b="b"/>
            <a:pathLst>
              <a:path w="7019228" h="5264421">
                <a:moveTo>
                  <a:pt x="0" y="0"/>
                </a:moveTo>
                <a:lnTo>
                  <a:pt x="7019228" y="0"/>
                </a:lnTo>
                <a:lnTo>
                  <a:pt x="7019228" y="5264422"/>
                </a:lnTo>
                <a:lnTo>
                  <a:pt x="0" y="5264422"/>
                </a:lnTo>
                <a:lnTo>
                  <a:pt x="0" y="0"/>
                </a:lnTo>
                <a:close/>
              </a:path>
            </a:pathLst>
          </a:custGeom>
          <a:blipFill>
            <a:blip r:embed="rId9"/>
            <a:stretch>
              <a:fillRect/>
            </a:stretch>
          </a:blipFill>
        </p:spPr>
        <p:txBody>
          <a:bodyPr/>
          <a:lstStyle/>
          <a:p>
            <a:endParaRPr lang="en-GB"/>
          </a:p>
        </p:txBody>
      </p:sp>
      <p:sp>
        <p:nvSpPr>
          <p:cNvPr id="28" name="Freeform 28"/>
          <p:cNvSpPr/>
          <p:nvPr/>
        </p:nvSpPr>
        <p:spPr>
          <a:xfrm rot="-5400000">
            <a:off x="11560653" y="573330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4"/>
                </a:ext>
              </a:extLst>
            </a:blip>
            <a:stretch>
              <a:fillRect l="-279" t="-171027" r="-1768" b="-487889"/>
            </a:stretch>
          </a:blipFill>
        </p:spPr>
        <p:txBody>
          <a:bodyPr/>
          <a:lstStyle/>
          <a:p>
            <a:endParaRPr lang="en-GB"/>
          </a:p>
        </p:txBody>
      </p:sp>
      <p:sp>
        <p:nvSpPr>
          <p:cNvPr id="29" name="TextBox 29"/>
          <p:cNvSpPr txBox="1"/>
          <p:nvPr/>
        </p:nvSpPr>
        <p:spPr>
          <a:xfrm>
            <a:off x="390317" y="1647090"/>
            <a:ext cx="7591036" cy="603292"/>
          </a:xfrm>
          <a:prstGeom prst="rect">
            <a:avLst/>
          </a:prstGeom>
        </p:spPr>
        <p:txBody>
          <a:bodyPr lIns="0" tIns="0" rIns="0" bIns="0" rtlCol="0" anchor="t">
            <a:spAutoFit/>
          </a:bodyPr>
          <a:lstStyle/>
          <a:p>
            <a:pPr algn="l">
              <a:lnSpc>
                <a:spcPts val="4968"/>
              </a:lnSpc>
            </a:pPr>
            <a:r>
              <a:rPr lang="en-US" sz="3548" b="1">
                <a:solidFill>
                  <a:srgbClr val="222544"/>
                </a:solidFill>
                <a:latin typeface="Montserrat School Semi-Bold"/>
                <a:ea typeface="Montserrat School Semi-Bold"/>
                <a:cs typeface="Montserrat School Semi-Bold"/>
                <a:sym typeface="Montserrat School Semi-Bold"/>
              </a:rPr>
              <a:t>Looking Ahead to 2027...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71746" y="2304762"/>
            <a:ext cx="16944508" cy="6706201"/>
            <a:chOff x="0" y="0"/>
            <a:chExt cx="4462751" cy="1766242"/>
          </a:xfrm>
        </p:grpSpPr>
        <p:sp>
          <p:nvSpPr>
            <p:cNvPr id="3" name="Freeform 3"/>
            <p:cNvSpPr/>
            <p:nvPr/>
          </p:nvSpPr>
          <p:spPr>
            <a:xfrm>
              <a:off x="0" y="0"/>
              <a:ext cx="4462751" cy="1766242"/>
            </a:xfrm>
            <a:custGeom>
              <a:avLst/>
              <a:gdLst/>
              <a:ahLst/>
              <a:cxnLst/>
              <a:rect l="l" t="t" r="r" b="b"/>
              <a:pathLst>
                <a:path w="4462751" h="1766242">
                  <a:moveTo>
                    <a:pt x="0" y="0"/>
                  </a:moveTo>
                  <a:lnTo>
                    <a:pt x="4462751" y="0"/>
                  </a:lnTo>
                  <a:lnTo>
                    <a:pt x="4462751" y="1766242"/>
                  </a:lnTo>
                  <a:lnTo>
                    <a:pt x="0" y="1766242"/>
                  </a:lnTo>
                  <a:close/>
                </a:path>
              </a:pathLst>
            </a:custGeom>
            <a:solidFill>
              <a:srgbClr val="7666AD"/>
            </a:solidFill>
          </p:spPr>
          <p:txBody>
            <a:bodyPr/>
            <a:lstStyle/>
            <a:p>
              <a:endParaRPr lang="en-GB"/>
            </a:p>
          </p:txBody>
        </p:sp>
        <p:sp>
          <p:nvSpPr>
            <p:cNvPr id="4" name="TextBox 4"/>
            <p:cNvSpPr txBox="1"/>
            <p:nvPr/>
          </p:nvSpPr>
          <p:spPr>
            <a:xfrm>
              <a:off x="0" y="-38100"/>
              <a:ext cx="4462751" cy="1804342"/>
            </a:xfrm>
            <a:prstGeom prst="rect">
              <a:avLst/>
            </a:prstGeom>
          </p:spPr>
          <p:txBody>
            <a:bodyPr lIns="50800" tIns="50800" rIns="50800" bIns="50800" rtlCol="0" anchor="ctr"/>
            <a:lstStyle/>
            <a:p>
              <a:pPr algn="ctr">
                <a:lnSpc>
                  <a:spcPts val="2660"/>
                </a:lnSpc>
              </a:pPr>
              <a:endParaRPr/>
            </a:p>
          </p:txBody>
        </p:sp>
      </p:grpSp>
      <p:sp>
        <p:nvSpPr>
          <p:cNvPr id="5" name="TextBox 5"/>
          <p:cNvSpPr txBox="1"/>
          <p:nvPr/>
        </p:nvSpPr>
        <p:spPr>
          <a:xfrm>
            <a:off x="1028700" y="3913851"/>
            <a:ext cx="8419379" cy="4776594"/>
          </a:xfrm>
          <a:prstGeom prst="rect">
            <a:avLst/>
          </a:prstGeom>
        </p:spPr>
        <p:txBody>
          <a:bodyPr lIns="0" tIns="0" rIns="0" bIns="0" rtlCol="0" anchor="t">
            <a:spAutoFit/>
          </a:bodyPr>
          <a:lstStyle/>
          <a:p>
            <a:pPr marL="662838" lvl="1" indent="-331419" algn="l">
              <a:lnSpc>
                <a:spcPts val="4298"/>
              </a:lnSpc>
              <a:buFont typeface="Arial"/>
              <a:buChar char="•"/>
            </a:pPr>
            <a:r>
              <a:rPr lang="en-US" sz="3070" b="1">
                <a:solidFill>
                  <a:srgbClr val="222544"/>
                </a:solidFill>
                <a:latin typeface="Montserrat School Semi-Bold"/>
                <a:ea typeface="Montserrat School Semi-Bold"/>
                <a:cs typeface="Montserrat School Semi-Bold"/>
                <a:sym typeface="Montserrat School Semi-Bold"/>
              </a:rPr>
              <a:t>Where have you seen signs of hope this year?</a:t>
            </a:r>
          </a:p>
          <a:p>
            <a:pPr algn="l">
              <a:lnSpc>
                <a:spcPts val="4298"/>
              </a:lnSpc>
            </a:pPr>
            <a:endParaRPr lang="en-US" sz="3070" b="1">
              <a:solidFill>
                <a:srgbClr val="222544"/>
              </a:solidFill>
              <a:latin typeface="Montserrat School Semi-Bold"/>
              <a:ea typeface="Montserrat School Semi-Bold"/>
              <a:cs typeface="Montserrat School Semi-Bold"/>
              <a:sym typeface="Montserrat School Semi-Bold"/>
            </a:endParaRPr>
          </a:p>
          <a:p>
            <a:pPr marL="662838" lvl="1" indent="-331419" algn="l">
              <a:lnSpc>
                <a:spcPts val="4298"/>
              </a:lnSpc>
              <a:buFont typeface="Arial"/>
              <a:buChar char="•"/>
            </a:pPr>
            <a:r>
              <a:rPr lang="en-US" sz="3070" b="1">
                <a:solidFill>
                  <a:srgbClr val="222544"/>
                </a:solidFill>
                <a:latin typeface="Montserrat School Semi-Bold"/>
                <a:ea typeface="Montserrat School Semi-Bold"/>
                <a:cs typeface="Montserrat School Semi-Bold"/>
                <a:sym typeface="Montserrat School Semi-Bold"/>
              </a:rPr>
              <a:t>Where do you recognise Christ in the lives of others?</a:t>
            </a:r>
          </a:p>
          <a:p>
            <a:pPr algn="l">
              <a:lnSpc>
                <a:spcPts val="4298"/>
              </a:lnSpc>
            </a:pPr>
            <a:endParaRPr lang="en-US" sz="3070" b="1">
              <a:solidFill>
                <a:srgbClr val="222544"/>
              </a:solidFill>
              <a:latin typeface="Montserrat School Semi-Bold"/>
              <a:ea typeface="Montserrat School Semi-Bold"/>
              <a:cs typeface="Montserrat School Semi-Bold"/>
              <a:sym typeface="Montserrat School Semi-Bold"/>
            </a:endParaRPr>
          </a:p>
          <a:p>
            <a:pPr marL="662838" lvl="1" indent="-331419" algn="l">
              <a:lnSpc>
                <a:spcPts val="4298"/>
              </a:lnSpc>
              <a:buFont typeface="Arial"/>
              <a:buChar char="•"/>
            </a:pPr>
            <a:r>
              <a:rPr lang="en-US" sz="3070" b="1">
                <a:solidFill>
                  <a:srgbClr val="222544"/>
                </a:solidFill>
                <a:latin typeface="Montserrat School Semi-Bold"/>
                <a:ea typeface="Montserrat School Semi-Bold"/>
                <a:cs typeface="Montserrat School Semi-Bold"/>
                <a:sym typeface="Montserrat School Semi-Bold"/>
              </a:rPr>
              <a:t>How can you share Christ's light this Advent?</a:t>
            </a:r>
          </a:p>
          <a:p>
            <a:pPr algn="l">
              <a:lnSpc>
                <a:spcPts val="3598"/>
              </a:lnSpc>
            </a:pPr>
            <a:endParaRPr lang="en-US" sz="3070" b="1">
              <a:solidFill>
                <a:srgbClr val="222544"/>
              </a:solidFill>
              <a:latin typeface="Montserrat School Semi-Bold"/>
              <a:ea typeface="Montserrat School Semi-Bold"/>
              <a:cs typeface="Montserrat School Semi-Bold"/>
              <a:sym typeface="Montserrat School Semi-Bold"/>
            </a:endParaRPr>
          </a:p>
        </p:txBody>
      </p:sp>
      <p:grpSp>
        <p:nvGrpSpPr>
          <p:cNvPr id="6" name="Group 6"/>
          <p:cNvGrpSpPr/>
          <p:nvPr/>
        </p:nvGrpSpPr>
        <p:grpSpPr>
          <a:xfrm>
            <a:off x="-704374" y="-234640"/>
            <a:ext cx="9848374" cy="1385376"/>
            <a:chOff x="0" y="0"/>
            <a:chExt cx="13131165" cy="1847168"/>
          </a:xfrm>
        </p:grpSpPr>
        <p:grpSp>
          <p:nvGrpSpPr>
            <p:cNvPr id="7" name="Group 7"/>
            <p:cNvGrpSpPr/>
            <p:nvPr/>
          </p:nvGrpSpPr>
          <p:grpSpPr>
            <a:xfrm>
              <a:off x="0" y="0"/>
              <a:ext cx="13131165" cy="1746693"/>
              <a:chOff x="0" y="0"/>
              <a:chExt cx="2716851" cy="361392"/>
            </a:xfrm>
          </p:grpSpPr>
          <p:sp>
            <p:nvSpPr>
              <p:cNvPr id="8" name="Freeform 8"/>
              <p:cNvSpPr/>
              <p:nvPr/>
            </p:nvSpPr>
            <p:spPr>
              <a:xfrm>
                <a:off x="0" y="0"/>
                <a:ext cx="2716851" cy="361392"/>
              </a:xfrm>
              <a:custGeom>
                <a:avLst/>
                <a:gdLst/>
                <a:ahLst/>
                <a:cxnLst/>
                <a:rect l="l" t="t" r="r" b="b"/>
                <a:pathLst>
                  <a:path w="2716851" h="361392">
                    <a:moveTo>
                      <a:pt x="2513651" y="0"/>
                    </a:moveTo>
                    <a:cubicBezTo>
                      <a:pt x="2625875" y="0"/>
                      <a:pt x="2716851" y="80900"/>
                      <a:pt x="2716851" y="180696"/>
                    </a:cubicBezTo>
                    <a:cubicBezTo>
                      <a:pt x="2716851" y="280492"/>
                      <a:pt x="2625875" y="361392"/>
                      <a:pt x="2513651" y="361392"/>
                    </a:cubicBezTo>
                    <a:lnTo>
                      <a:pt x="203200" y="361392"/>
                    </a:lnTo>
                    <a:cubicBezTo>
                      <a:pt x="90976" y="361392"/>
                      <a:pt x="0" y="280492"/>
                      <a:pt x="0" y="180696"/>
                    </a:cubicBezTo>
                    <a:cubicBezTo>
                      <a:pt x="0" y="80900"/>
                      <a:pt x="90976" y="0"/>
                      <a:pt x="203200" y="0"/>
                    </a:cubicBezTo>
                    <a:close/>
                  </a:path>
                </a:pathLst>
              </a:custGeom>
              <a:solidFill>
                <a:srgbClr val="222544"/>
              </a:solidFill>
            </p:spPr>
            <p:txBody>
              <a:bodyPr/>
              <a:lstStyle/>
              <a:p>
                <a:endParaRPr lang="en-GB"/>
              </a:p>
            </p:txBody>
          </p:sp>
          <p:sp>
            <p:nvSpPr>
              <p:cNvPr id="9" name="TextBox 9"/>
              <p:cNvSpPr txBox="1"/>
              <p:nvPr/>
            </p:nvSpPr>
            <p:spPr>
              <a:xfrm>
                <a:off x="0" y="-38100"/>
                <a:ext cx="2716851" cy="399492"/>
              </a:xfrm>
              <a:prstGeom prst="rect">
                <a:avLst/>
              </a:prstGeom>
            </p:spPr>
            <p:txBody>
              <a:bodyPr lIns="48499" tIns="48499" rIns="48499" bIns="48499" rtlCol="0" anchor="ctr"/>
              <a:lstStyle/>
              <a:p>
                <a:pPr algn="ctr">
                  <a:lnSpc>
                    <a:spcPts val="2660"/>
                  </a:lnSpc>
                </a:pPr>
                <a:endParaRPr/>
              </a:p>
            </p:txBody>
          </p:sp>
        </p:grpSp>
        <p:sp>
          <p:nvSpPr>
            <p:cNvPr id="10" name="Freeform 10"/>
            <p:cNvSpPr/>
            <p:nvPr/>
          </p:nvSpPr>
          <p:spPr>
            <a:xfrm>
              <a:off x="1264500" y="578335"/>
              <a:ext cx="475031" cy="475031"/>
            </a:xfrm>
            <a:custGeom>
              <a:avLst/>
              <a:gdLst/>
              <a:ahLst/>
              <a:cxnLst/>
              <a:rect l="l" t="t" r="r" b="b"/>
              <a:pathLst>
                <a:path w="475031" h="475031">
                  <a:moveTo>
                    <a:pt x="0" y="0"/>
                  </a:moveTo>
                  <a:lnTo>
                    <a:pt x="475031" y="0"/>
                  </a:lnTo>
                  <a:lnTo>
                    <a:pt x="475031" y="475031"/>
                  </a:lnTo>
                  <a:lnTo>
                    <a:pt x="0" y="47503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1" name="TextBox 11"/>
            <p:cNvSpPr txBox="1"/>
            <p:nvPr/>
          </p:nvSpPr>
          <p:spPr>
            <a:xfrm>
              <a:off x="1739531" y="681083"/>
              <a:ext cx="8904062" cy="685588"/>
            </a:xfrm>
            <a:prstGeom prst="rect">
              <a:avLst/>
            </a:prstGeom>
          </p:spPr>
          <p:txBody>
            <a:bodyPr lIns="0" tIns="0" rIns="0" bIns="0" rtlCol="0" anchor="t">
              <a:spAutoFit/>
            </a:bodyPr>
            <a:lstStyle/>
            <a:p>
              <a:pPr algn="ctr">
                <a:lnSpc>
                  <a:spcPts val="4339"/>
                </a:lnSpc>
              </a:pPr>
              <a:r>
                <a:rPr lang="en-US" sz="3099" b="1">
                  <a:solidFill>
                    <a:srgbClr val="FFFFFF"/>
                  </a:solidFill>
                  <a:latin typeface="Montserrat School Semi-Bold"/>
                  <a:ea typeface="Montserrat School Semi-Bold"/>
                  <a:cs typeface="Montserrat School Semi-Bold"/>
                  <a:sym typeface="Montserrat School Semi-Bold"/>
                </a:rPr>
                <a:t>CAFOD’s Advent Assembly 2026</a:t>
              </a:r>
            </a:p>
          </p:txBody>
        </p:sp>
        <p:grpSp>
          <p:nvGrpSpPr>
            <p:cNvPr id="12" name="Group 12"/>
            <p:cNvGrpSpPr/>
            <p:nvPr/>
          </p:nvGrpSpPr>
          <p:grpSpPr>
            <a:xfrm>
              <a:off x="10950608" y="415620"/>
              <a:ext cx="1014822" cy="1014822"/>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14" name="TextBox 14"/>
              <p:cNvSpPr txBox="1"/>
              <p:nvPr/>
            </p:nvSpPr>
            <p:spPr>
              <a:xfrm>
                <a:off x="76200" y="38100"/>
                <a:ext cx="660400" cy="698500"/>
              </a:xfrm>
              <a:prstGeom prst="rect">
                <a:avLst/>
              </a:prstGeom>
            </p:spPr>
            <p:txBody>
              <a:bodyPr lIns="14895" tIns="14895" rIns="14895" bIns="14895" rtlCol="0" anchor="ctr"/>
              <a:lstStyle/>
              <a:p>
                <a:pPr algn="ctr">
                  <a:lnSpc>
                    <a:spcPts val="2660"/>
                  </a:lnSpc>
                </a:pPr>
                <a:endParaRPr/>
              </a:p>
            </p:txBody>
          </p:sp>
        </p:grpSp>
        <p:sp>
          <p:nvSpPr>
            <p:cNvPr id="15" name="Freeform 15"/>
            <p:cNvSpPr/>
            <p:nvPr/>
          </p:nvSpPr>
          <p:spPr>
            <a:xfrm>
              <a:off x="11017252" y="575742"/>
              <a:ext cx="310349" cy="917013"/>
            </a:xfrm>
            <a:custGeom>
              <a:avLst/>
              <a:gdLst/>
              <a:ahLst/>
              <a:cxnLst/>
              <a:rect l="l" t="t" r="r" b="b"/>
              <a:pathLst>
                <a:path w="310349" h="917013">
                  <a:moveTo>
                    <a:pt x="0" y="0"/>
                  </a:moveTo>
                  <a:lnTo>
                    <a:pt x="310349" y="0"/>
                  </a:lnTo>
                  <a:lnTo>
                    <a:pt x="310349" y="917012"/>
                  </a:lnTo>
                  <a:lnTo>
                    <a:pt x="0" y="917012"/>
                  </a:lnTo>
                  <a:lnTo>
                    <a:pt x="0" y="0"/>
                  </a:lnTo>
                  <a:close/>
                </a:path>
              </a:pathLst>
            </a:custGeom>
            <a:blipFill>
              <a:blip>
                <a:extLst>
                  <a:ext uri="{96DAC541-7B7A-43D3-8B79-37D633B846F1}">
                    <asvg:svgBlip xmlns:asvg="http://schemas.microsoft.com/office/drawing/2016/SVG/main" r:embed="rId4"/>
                  </a:ext>
                </a:extLst>
              </a:blip>
              <a:stretch>
                <a:fillRect b="-45421"/>
              </a:stretch>
            </a:blipFill>
          </p:spPr>
          <p:txBody>
            <a:bodyPr/>
            <a:lstStyle/>
            <a:p>
              <a:endParaRPr lang="en-GB"/>
            </a:p>
          </p:txBody>
        </p:sp>
        <p:sp>
          <p:nvSpPr>
            <p:cNvPr id="16" name="Freeform 16"/>
            <p:cNvSpPr/>
            <p:nvPr/>
          </p:nvSpPr>
          <p:spPr>
            <a:xfrm>
              <a:off x="11205902"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4"/>
                  </a:ext>
                </a:extLst>
              </a:blip>
              <a:stretch>
                <a:fillRect b="-44644"/>
              </a:stretch>
            </a:blipFill>
          </p:spPr>
          <p:txBody>
            <a:bodyPr/>
            <a:lstStyle/>
            <a:p>
              <a:endParaRPr lang="en-GB"/>
            </a:p>
          </p:txBody>
        </p:sp>
        <p:sp>
          <p:nvSpPr>
            <p:cNvPr id="17" name="Freeform 17"/>
            <p:cNvSpPr/>
            <p:nvPr/>
          </p:nvSpPr>
          <p:spPr>
            <a:xfrm>
              <a:off x="11595946" y="575742"/>
              <a:ext cx="310349" cy="931792"/>
            </a:xfrm>
            <a:custGeom>
              <a:avLst/>
              <a:gdLst/>
              <a:ahLst/>
              <a:cxnLst/>
              <a:rect l="l" t="t" r="r" b="b"/>
              <a:pathLst>
                <a:path w="310349" h="931792">
                  <a:moveTo>
                    <a:pt x="0" y="0"/>
                  </a:moveTo>
                  <a:lnTo>
                    <a:pt x="310349" y="0"/>
                  </a:lnTo>
                  <a:lnTo>
                    <a:pt x="310349" y="931792"/>
                  </a:lnTo>
                  <a:lnTo>
                    <a:pt x="0" y="931792"/>
                  </a:lnTo>
                  <a:lnTo>
                    <a:pt x="0" y="0"/>
                  </a:lnTo>
                  <a:close/>
                </a:path>
              </a:pathLst>
            </a:custGeom>
            <a:blipFill>
              <a:blip>
                <a:extLst>
                  <a:ext uri="{96DAC541-7B7A-43D3-8B79-37D633B846F1}">
                    <asvg:svgBlip xmlns:asvg="http://schemas.microsoft.com/office/drawing/2016/SVG/main" r:embed="rId4"/>
                  </a:ext>
                </a:extLst>
              </a:blip>
              <a:stretch>
                <a:fillRect b="-43114"/>
              </a:stretch>
            </a:blipFill>
          </p:spPr>
          <p:txBody>
            <a:bodyPr/>
            <a:lstStyle/>
            <a:p>
              <a:endParaRPr lang="en-GB"/>
            </a:p>
          </p:txBody>
        </p:sp>
        <p:sp>
          <p:nvSpPr>
            <p:cNvPr id="18" name="Freeform 18"/>
            <p:cNvSpPr/>
            <p:nvPr/>
          </p:nvSpPr>
          <p:spPr>
            <a:xfrm>
              <a:off x="11400469"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5"/>
                  </a:ext>
                </a:extLst>
              </a:blip>
              <a:stretch>
                <a:fillRect b="-44644"/>
              </a:stretch>
            </a:blipFill>
          </p:spPr>
          <p:txBody>
            <a:bodyPr/>
            <a:lstStyle/>
            <a:p>
              <a:endParaRPr lang="en-GB"/>
            </a:p>
          </p:txBody>
        </p:sp>
        <p:sp>
          <p:nvSpPr>
            <p:cNvPr id="19" name="Freeform 19"/>
            <p:cNvSpPr/>
            <p:nvPr/>
          </p:nvSpPr>
          <p:spPr>
            <a:xfrm rot="-1289969">
              <a:off x="11070846" y="1290141"/>
              <a:ext cx="749630" cy="434786"/>
            </a:xfrm>
            <a:custGeom>
              <a:avLst/>
              <a:gdLst/>
              <a:ahLst/>
              <a:cxnLst/>
              <a:rect l="l" t="t" r="r" b="b"/>
              <a:pathLst>
                <a:path w="749630" h="434786">
                  <a:moveTo>
                    <a:pt x="0" y="0"/>
                  </a:moveTo>
                  <a:lnTo>
                    <a:pt x="749630" y="0"/>
                  </a:lnTo>
                  <a:lnTo>
                    <a:pt x="749630" y="434786"/>
                  </a:lnTo>
                  <a:lnTo>
                    <a:pt x="0" y="43478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0" name="TextBox 20"/>
            <p:cNvSpPr txBox="1"/>
            <p:nvPr/>
          </p:nvSpPr>
          <p:spPr>
            <a:xfrm rot="-5400000">
              <a:off x="11054070"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Hope</a:t>
              </a:r>
            </a:p>
          </p:txBody>
        </p:sp>
        <p:sp>
          <p:nvSpPr>
            <p:cNvPr id="21" name="TextBox 21"/>
            <p:cNvSpPr txBox="1"/>
            <p:nvPr/>
          </p:nvSpPr>
          <p:spPr>
            <a:xfrm rot="-5400000">
              <a:off x="11246386"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Peace</a:t>
              </a:r>
            </a:p>
          </p:txBody>
        </p:sp>
        <p:sp>
          <p:nvSpPr>
            <p:cNvPr id="22" name="TextBox 22"/>
            <p:cNvSpPr txBox="1"/>
            <p:nvPr/>
          </p:nvSpPr>
          <p:spPr>
            <a:xfrm rot="-5400000">
              <a:off x="11439068" y="832719"/>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Joy</a:t>
              </a:r>
            </a:p>
          </p:txBody>
        </p:sp>
        <p:sp>
          <p:nvSpPr>
            <p:cNvPr id="23" name="TextBox 23"/>
            <p:cNvSpPr txBox="1"/>
            <p:nvPr/>
          </p:nvSpPr>
          <p:spPr>
            <a:xfrm rot="-5400000">
              <a:off x="11631748"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Love</a:t>
              </a:r>
            </a:p>
          </p:txBody>
        </p:sp>
      </p:grpSp>
      <p:sp>
        <p:nvSpPr>
          <p:cNvPr id="24" name="TextBox 24"/>
          <p:cNvSpPr txBox="1"/>
          <p:nvPr/>
        </p:nvSpPr>
        <p:spPr>
          <a:xfrm>
            <a:off x="1857043" y="2952311"/>
            <a:ext cx="7591036" cy="603292"/>
          </a:xfrm>
          <a:prstGeom prst="rect">
            <a:avLst/>
          </a:prstGeom>
        </p:spPr>
        <p:txBody>
          <a:bodyPr lIns="0" tIns="0" rIns="0" bIns="0" rtlCol="0" anchor="t">
            <a:spAutoFit/>
          </a:bodyPr>
          <a:lstStyle/>
          <a:p>
            <a:pPr algn="l">
              <a:lnSpc>
                <a:spcPts val="4968"/>
              </a:lnSpc>
            </a:pPr>
            <a:r>
              <a:rPr lang="en-US" sz="3548" b="1">
                <a:solidFill>
                  <a:srgbClr val="222544"/>
                </a:solidFill>
                <a:latin typeface="Montserrat School Semi-Bold"/>
                <a:ea typeface="Montserrat School Semi-Bold"/>
                <a:cs typeface="Montserrat School Semi-Bold"/>
                <a:sym typeface="Montserrat School Semi-Bold"/>
              </a:rPr>
              <a:t>Pause to reflect</a:t>
            </a:r>
          </a:p>
        </p:txBody>
      </p:sp>
      <p:sp>
        <p:nvSpPr>
          <p:cNvPr id="25" name="Freeform 25"/>
          <p:cNvSpPr/>
          <p:nvPr/>
        </p:nvSpPr>
        <p:spPr>
          <a:xfrm rot="-1559730">
            <a:off x="-513052" y="-44075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7"/>
                </a:ext>
              </a:extLst>
            </a:blip>
            <a:stretch>
              <a:fillRect l="-238232" t="-16109" b="-233656"/>
            </a:stretch>
          </a:blipFill>
        </p:spPr>
        <p:txBody>
          <a:bodyPr/>
          <a:lstStyle/>
          <a:p>
            <a:endParaRPr lang="en-GB"/>
          </a:p>
        </p:txBody>
      </p:sp>
      <p:sp>
        <p:nvSpPr>
          <p:cNvPr id="26" name="Freeform 26"/>
          <p:cNvSpPr/>
          <p:nvPr/>
        </p:nvSpPr>
        <p:spPr>
          <a:xfrm rot="190037">
            <a:off x="-117615" y="7598725"/>
            <a:ext cx="2920788" cy="2824474"/>
          </a:xfrm>
          <a:custGeom>
            <a:avLst/>
            <a:gdLst/>
            <a:ahLst/>
            <a:cxnLst/>
            <a:rect l="l" t="t" r="r" b="b"/>
            <a:pathLst>
              <a:path w="2920788" h="2824474">
                <a:moveTo>
                  <a:pt x="0" y="0"/>
                </a:moveTo>
                <a:lnTo>
                  <a:pt x="2920787" y="0"/>
                </a:lnTo>
                <a:lnTo>
                  <a:pt x="2920787" y="2824475"/>
                </a:lnTo>
                <a:lnTo>
                  <a:pt x="0" y="2824475"/>
                </a:lnTo>
                <a:lnTo>
                  <a:pt x="0" y="0"/>
                </a:lnTo>
                <a:close/>
              </a:path>
            </a:pathLst>
          </a:custGeom>
          <a:blipFill>
            <a:blip>
              <a:extLst>
                <a:ext uri="{96DAC541-7B7A-43D3-8B79-37D633B846F1}">
                  <asvg:svgBlip xmlns:asvg="http://schemas.microsoft.com/office/drawing/2016/SVG/main" r:embed="rId7"/>
                </a:ext>
              </a:extLst>
            </a:blip>
            <a:stretch>
              <a:fillRect l="-238232" t="-16109" b="-233656"/>
            </a:stretch>
          </a:blipFill>
        </p:spPr>
        <p:txBody>
          <a:bodyPr/>
          <a:lstStyle/>
          <a:p>
            <a:endParaRPr lang="en-GB"/>
          </a:p>
        </p:txBody>
      </p:sp>
      <p:sp>
        <p:nvSpPr>
          <p:cNvPr id="27" name="Freeform 27"/>
          <p:cNvSpPr/>
          <p:nvPr/>
        </p:nvSpPr>
        <p:spPr>
          <a:xfrm>
            <a:off x="828212" y="2547687"/>
            <a:ext cx="739607" cy="739607"/>
          </a:xfrm>
          <a:custGeom>
            <a:avLst/>
            <a:gdLst/>
            <a:ahLst/>
            <a:cxnLst/>
            <a:rect l="l" t="t" r="r" b="b"/>
            <a:pathLst>
              <a:path w="739607" h="739607">
                <a:moveTo>
                  <a:pt x="0" y="0"/>
                </a:moveTo>
                <a:lnTo>
                  <a:pt x="739607" y="0"/>
                </a:lnTo>
                <a:lnTo>
                  <a:pt x="739607" y="739607"/>
                </a:lnTo>
                <a:lnTo>
                  <a:pt x="0" y="73960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28" name="Group 28"/>
          <p:cNvGrpSpPr/>
          <p:nvPr/>
        </p:nvGrpSpPr>
        <p:grpSpPr>
          <a:xfrm>
            <a:off x="10305046" y="2731775"/>
            <a:ext cx="6954254" cy="5896878"/>
            <a:chOff x="0" y="0"/>
            <a:chExt cx="1078906" cy="914861"/>
          </a:xfrm>
        </p:grpSpPr>
        <p:sp>
          <p:nvSpPr>
            <p:cNvPr id="29" name="Freeform 29"/>
            <p:cNvSpPr/>
            <p:nvPr/>
          </p:nvSpPr>
          <p:spPr>
            <a:xfrm>
              <a:off x="0" y="0"/>
              <a:ext cx="1078906" cy="914861"/>
            </a:xfrm>
            <a:custGeom>
              <a:avLst/>
              <a:gdLst/>
              <a:ahLst/>
              <a:cxnLst/>
              <a:rect l="l" t="t" r="r" b="b"/>
              <a:pathLst>
                <a:path w="1078906" h="914861">
                  <a:moveTo>
                    <a:pt x="0" y="0"/>
                  </a:moveTo>
                  <a:lnTo>
                    <a:pt x="1078906" y="0"/>
                  </a:lnTo>
                  <a:lnTo>
                    <a:pt x="1078906" y="914861"/>
                  </a:lnTo>
                  <a:lnTo>
                    <a:pt x="0" y="914861"/>
                  </a:lnTo>
                  <a:close/>
                </a:path>
              </a:pathLst>
            </a:custGeom>
            <a:blipFill>
              <a:blip r:embed="rId8"/>
              <a:stretch>
                <a:fillRect l="-27192"/>
              </a:stretch>
            </a:blipFill>
          </p:spPr>
          <p:txBody>
            <a:bodyPr/>
            <a:lstStyle/>
            <a:p>
              <a:endParaRPr lang="en-GB"/>
            </a:p>
          </p:txBody>
        </p:sp>
      </p:grpSp>
      <p:sp>
        <p:nvSpPr>
          <p:cNvPr id="30" name="Freeform 30"/>
          <p:cNvSpPr/>
          <p:nvPr/>
        </p:nvSpPr>
        <p:spPr>
          <a:xfrm rot="-10711950">
            <a:off x="9038242" y="7846063"/>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7"/>
                </a:ext>
              </a:extLst>
            </a:blip>
            <a:stretch>
              <a:fillRect l="-238232" t="-16109" b="-233656"/>
            </a:stretch>
          </a:blipFill>
        </p:spPr>
        <p:txBody>
          <a:bodyPr/>
          <a:lstStyle/>
          <a:p>
            <a:endParaRPr lang="en-GB"/>
          </a:p>
        </p:txBody>
      </p:sp>
      <p:sp>
        <p:nvSpPr>
          <p:cNvPr id="31" name="Freeform 31"/>
          <p:cNvSpPr/>
          <p:nvPr/>
        </p:nvSpPr>
        <p:spPr>
          <a:xfrm>
            <a:off x="15666194" y="257232"/>
            <a:ext cx="2455247" cy="714254"/>
          </a:xfrm>
          <a:custGeom>
            <a:avLst/>
            <a:gdLst/>
            <a:ahLst/>
            <a:cxnLst/>
            <a:rect l="l" t="t" r="r" b="b"/>
            <a:pathLst>
              <a:path w="2455247" h="714254">
                <a:moveTo>
                  <a:pt x="0" y="0"/>
                </a:moveTo>
                <a:lnTo>
                  <a:pt x="2455247" y="0"/>
                </a:lnTo>
                <a:lnTo>
                  <a:pt x="2455247" y="714254"/>
                </a:lnTo>
                <a:lnTo>
                  <a:pt x="0" y="714254"/>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32" name="Freeform 32"/>
          <p:cNvSpPr/>
          <p:nvPr/>
        </p:nvSpPr>
        <p:spPr>
          <a:xfrm rot="-5400000">
            <a:off x="11397836" y="5514049"/>
            <a:ext cx="12146981" cy="1633348"/>
          </a:xfrm>
          <a:custGeom>
            <a:avLst/>
            <a:gdLst/>
            <a:ahLst/>
            <a:cxnLst/>
            <a:rect l="l" t="t" r="r" b="b"/>
            <a:pathLst>
              <a:path w="12146981" h="1633348">
                <a:moveTo>
                  <a:pt x="0" y="0"/>
                </a:moveTo>
                <a:lnTo>
                  <a:pt x="12146980" y="0"/>
                </a:lnTo>
                <a:lnTo>
                  <a:pt x="12146980" y="1633348"/>
                </a:lnTo>
                <a:lnTo>
                  <a:pt x="0" y="1633348"/>
                </a:lnTo>
                <a:lnTo>
                  <a:pt x="0" y="0"/>
                </a:lnTo>
                <a:close/>
              </a:path>
            </a:pathLst>
          </a:custGeom>
          <a:blipFill>
            <a:blip>
              <a:extLst>
                <a:ext uri="{96DAC541-7B7A-43D3-8B79-37D633B846F1}">
                  <asvg:svgBlip xmlns:asvg="http://schemas.microsoft.com/office/drawing/2016/SVG/main" r:embed="rId7"/>
                </a:ext>
              </a:extLst>
            </a:blip>
            <a:stretch>
              <a:fillRect l="-279" t="-171027" r="-1768" b="-487889"/>
            </a:stretch>
          </a:blipFill>
        </p:spPr>
        <p:txBody>
          <a:bodyPr/>
          <a:lstStyle/>
          <a:p>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36318" y="0"/>
            <a:ext cx="8851682" cy="10287000"/>
            <a:chOff x="0" y="0"/>
            <a:chExt cx="2331307" cy="2709333"/>
          </a:xfrm>
        </p:grpSpPr>
        <p:sp>
          <p:nvSpPr>
            <p:cNvPr id="3" name="Freeform 3"/>
            <p:cNvSpPr/>
            <p:nvPr/>
          </p:nvSpPr>
          <p:spPr>
            <a:xfrm>
              <a:off x="0" y="0"/>
              <a:ext cx="2331307" cy="2709333"/>
            </a:xfrm>
            <a:custGeom>
              <a:avLst/>
              <a:gdLst/>
              <a:ahLst/>
              <a:cxnLst/>
              <a:rect l="l" t="t" r="r" b="b"/>
              <a:pathLst>
                <a:path w="2331307" h="2709333">
                  <a:moveTo>
                    <a:pt x="0" y="0"/>
                  </a:moveTo>
                  <a:lnTo>
                    <a:pt x="2331307" y="0"/>
                  </a:lnTo>
                  <a:lnTo>
                    <a:pt x="2331307" y="2709333"/>
                  </a:lnTo>
                  <a:lnTo>
                    <a:pt x="0" y="2709333"/>
                  </a:lnTo>
                  <a:close/>
                </a:path>
              </a:pathLst>
            </a:custGeom>
            <a:solidFill>
              <a:srgbClr val="222544"/>
            </a:solidFill>
          </p:spPr>
          <p:txBody>
            <a:bodyPr/>
            <a:lstStyle/>
            <a:p>
              <a:endParaRPr lang="en-GB"/>
            </a:p>
          </p:txBody>
        </p:sp>
        <p:sp>
          <p:nvSpPr>
            <p:cNvPr id="4" name="TextBox 4"/>
            <p:cNvSpPr txBox="1"/>
            <p:nvPr/>
          </p:nvSpPr>
          <p:spPr>
            <a:xfrm>
              <a:off x="0" y="-38100"/>
              <a:ext cx="2331307"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rot="-3881697">
            <a:off x="8291608" y="821625"/>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4"/>
                </a:ext>
              </a:extLst>
            </a:blip>
            <a:stretch>
              <a:fillRect l="-238232" t="-16109" b="-233656"/>
            </a:stretch>
          </a:blipFill>
        </p:spPr>
        <p:txBody>
          <a:bodyPr/>
          <a:lstStyle/>
          <a:p>
            <a:endParaRPr lang="en-GB"/>
          </a:p>
        </p:txBody>
      </p:sp>
      <p:sp>
        <p:nvSpPr>
          <p:cNvPr id="7" name="Freeform 7"/>
          <p:cNvSpPr/>
          <p:nvPr/>
        </p:nvSpPr>
        <p:spPr>
          <a:xfrm rot="-8100000">
            <a:off x="9479995" y="4676170"/>
            <a:ext cx="2920788" cy="2824474"/>
          </a:xfrm>
          <a:custGeom>
            <a:avLst/>
            <a:gdLst/>
            <a:ahLst/>
            <a:cxnLst/>
            <a:rect l="l" t="t" r="r" b="b"/>
            <a:pathLst>
              <a:path w="2920788" h="2824474">
                <a:moveTo>
                  <a:pt x="0" y="0"/>
                </a:moveTo>
                <a:lnTo>
                  <a:pt x="2920788" y="0"/>
                </a:lnTo>
                <a:lnTo>
                  <a:pt x="2920788" y="2824475"/>
                </a:lnTo>
                <a:lnTo>
                  <a:pt x="0" y="2824475"/>
                </a:lnTo>
                <a:lnTo>
                  <a:pt x="0" y="0"/>
                </a:lnTo>
                <a:close/>
              </a:path>
            </a:pathLst>
          </a:custGeom>
          <a:blipFill>
            <a:blip>
              <a:extLst>
                <a:ext uri="{96DAC541-7B7A-43D3-8B79-37D633B846F1}">
                  <asvg:svgBlip xmlns:asvg="http://schemas.microsoft.com/office/drawing/2016/SVG/main" r:embed="rId4"/>
                </a:ext>
              </a:extLst>
            </a:blip>
            <a:stretch>
              <a:fillRect l="-238232" t="-16109" b="-233656"/>
            </a:stretch>
          </a:blipFill>
        </p:spPr>
        <p:txBody>
          <a:bodyPr/>
          <a:lstStyle/>
          <a:p>
            <a:endParaRPr lang="en-GB"/>
          </a:p>
        </p:txBody>
      </p:sp>
      <p:grpSp>
        <p:nvGrpSpPr>
          <p:cNvPr id="8" name="Group 8"/>
          <p:cNvGrpSpPr/>
          <p:nvPr/>
        </p:nvGrpSpPr>
        <p:grpSpPr>
          <a:xfrm>
            <a:off x="-704374" y="-234640"/>
            <a:ext cx="9848374" cy="1385376"/>
            <a:chOff x="0" y="0"/>
            <a:chExt cx="13131165" cy="1847168"/>
          </a:xfrm>
        </p:grpSpPr>
        <p:grpSp>
          <p:nvGrpSpPr>
            <p:cNvPr id="9" name="Group 9"/>
            <p:cNvGrpSpPr/>
            <p:nvPr/>
          </p:nvGrpSpPr>
          <p:grpSpPr>
            <a:xfrm>
              <a:off x="0" y="0"/>
              <a:ext cx="13131165" cy="1746693"/>
              <a:chOff x="0" y="0"/>
              <a:chExt cx="2716851" cy="361392"/>
            </a:xfrm>
          </p:grpSpPr>
          <p:sp>
            <p:nvSpPr>
              <p:cNvPr id="10" name="Freeform 10"/>
              <p:cNvSpPr/>
              <p:nvPr/>
            </p:nvSpPr>
            <p:spPr>
              <a:xfrm>
                <a:off x="0" y="0"/>
                <a:ext cx="2716851" cy="361392"/>
              </a:xfrm>
              <a:custGeom>
                <a:avLst/>
                <a:gdLst/>
                <a:ahLst/>
                <a:cxnLst/>
                <a:rect l="l" t="t" r="r" b="b"/>
                <a:pathLst>
                  <a:path w="2716851" h="361392">
                    <a:moveTo>
                      <a:pt x="2513651" y="0"/>
                    </a:moveTo>
                    <a:cubicBezTo>
                      <a:pt x="2625875" y="0"/>
                      <a:pt x="2716851" y="80900"/>
                      <a:pt x="2716851" y="180696"/>
                    </a:cubicBezTo>
                    <a:cubicBezTo>
                      <a:pt x="2716851" y="280492"/>
                      <a:pt x="2625875" y="361392"/>
                      <a:pt x="2513651" y="361392"/>
                    </a:cubicBezTo>
                    <a:lnTo>
                      <a:pt x="203200" y="361392"/>
                    </a:lnTo>
                    <a:cubicBezTo>
                      <a:pt x="90976" y="361392"/>
                      <a:pt x="0" y="280492"/>
                      <a:pt x="0" y="180696"/>
                    </a:cubicBezTo>
                    <a:cubicBezTo>
                      <a:pt x="0" y="80900"/>
                      <a:pt x="90976" y="0"/>
                      <a:pt x="203200" y="0"/>
                    </a:cubicBezTo>
                    <a:close/>
                  </a:path>
                </a:pathLst>
              </a:custGeom>
              <a:solidFill>
                <a:srgbClr val="222544"/>
              </a:solidFill>
            </p:spPr>
            <p:txBody>
              <a:bodyPr/>
              <a:lstStyle/>
              <a:p>
                <a:endParaRPr lang="en-GB"/>
              </a:p>
            </p:txBody>
          </p:sp>
          <p:sp>
            <p:nvSpPr>
              <p:cNvPr id="11" name="TextBox 11"/>
              <p:cNvSpPr txBox="1"/>
              <p:nvPr/>
            </p:nvSpPr>
            <p:spPr>
              <a:xfrm>
                <a:off x="0" y="-38100"/>
                <a:ext cx="2716851" cy="399492"/>
              </a:xfrm>
              <a:prstGeom prst="rect">
                <a:avLst/>
              </a:prstGeom>
            </p:spPr>
            <p:txBody>
              <a:bodyPr lIns="48499" tIns="48499" rIns="48499" bIns="48499" rtlCol="0" anchor="ctr"/>
              <a:lstStyle/>
              <a:p>
                <a:pPr algn="ctr">
                  <a:lnSpc>
                    <a:spcPts val="2660"/>
                  </a:lnSpc>
                </a:pPr>
                <a:endParaRPr/>
              </a:p>
            </p:txBody>
          </p:sp>
        </p:grpSp>
        <p:sp>
          <p:nvSpPr>
            <p:cNvPr id="12" name="Freeform 12"/>
            <p:cNvSpPr/>
            <p:nvPr/>
          </p:nvSpPr>
          <p:spPr>
            <a:xfrm>
              <a:off x="1264500" y="578335"/>
              <a:ext cx="475031" cy="475031"/>
            </a:xfrm>
            <a:custGeom>
              <a:avLst/>
              <a:gdLst/>
              <a:ahLst/>
              <a:cxnLst/>
              <a:rect l="l" t="t" r="r" b="b"/>
              <a:pathLst>
                <a:path w="475031" h="475031">
                  <a:moveTo>
                    <a:pt x="0" y="0"/>
                  </a:moveTo>
                  <a:lnTo>
                    <a:pt x="475031" y="0"/>
                  </a:lnTo>
                  <a:lnTo>
                    <a:pt x="475031" y="475031"/>
                  </a:lnTo>
                  <a:lnTo>
                    <a:pt x="0" y="47503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 name="TextBox 13"/>
            <p:cNvSpPr txBox="1"/>
            <p:nvPr/>
          </p:nvSpPr>
          <p:spPr>
            <a:xfrm>
              <a:off x="1739531" y="681083"/>
              <a:ext cx="8904062" cy="685588"/>
            </a:xfrm>
            <a:prstGeom prst="rect">
              <a:avLst/>
            </a:prstGeom>
          </p:spPr>
          <p:txBody>
            <a:bodyPr lIns="0" tIns="0" rIns="0" bIns="0" rtlCol="0" anchor="t">
              <a:spAutoFit/>
            </a:bodyPr>
            <a:lstStyle/>
            <a:p>
              <a:pPr algn="ctr">
                <a:lnSpc>
                  <a:spcPts val="4339"/>
                </a:lnSpc>
              </a:pPr>
              <a:r>
                <a:rPr lang="en-US" sz="3099" b="1">
                  <a:solidFill>
                    <a:srgbClr val="FFFFFF"/>
                  </a:solidFill>
                  <a:latin typeface="Montserrat School Semi-Bold"/>
                  <a:ea typeface="Montserrat School Semi-Bold"/>
                  <a:cs typeface="Montserrat School Semi-Bold"/>
                  <a:sym typeface="Montserrat School Semi-Bold"/>
                </a:rPr>
                <a:t>CAFOD’s Advent Assembly 2026</a:t>
              </a:r>
            </a:p>
          </p:txBody>
        </p:sp>
        <p:grpSp>
          <p:nvGrpSpPr>
            <p:cNvPr id="14" name="Group 14"/>
            <p:cNvGrpSpPr/>
            <p:nvPr/>
          </p:nvGrpSpPr>
          <p:grpSpPr>
            <a:xfrm>
              <a:off x="10950608" y="415620"/>
              <a:ext cx="1014822" cy="1014822"/>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16" name="TextBox 16"/>
              <p:cNvSpPr txBox="1"/>
              <p:nvPr/>
            </p:nvSpPr>
            <p:spPr>
              <a:xfrm>
                <a:off x="76200" y="38100"/>
                <a:ext cx="660400" cy="698500"/>
              </a:xfrm>
              <a:prstGeom prst="rect">
                <a:avLst/>
              </a:prstGeom>
            </p:spPr>
            <p:txBody>
              <a:bodyPr lIns="14895" tIns="14895" rIns="14895" bIns="14895" rtlCol="0" anchor="ctr"/>
              <a:lstStyle/>
              <a:p>
                <a:pPr algn="ctr">
                  <a:lnSpc>
                    <a:spcPts val="2660"/>
                  </a:lnSpc>
                </a:pPr>
                <a:endParaRPr/>
              </a:p>
            </p:txBody>
          </p:sp>
        </p:grpSp>
        <p:sp>
          <p:nvSpPr>
            <p:cNvPr id="17" name="Freeform 17"/>
            <p:cNvSpPr/>
            <p:nvPr/>
          </p:nvSpPr>
          <p:spPr>
            <a:xfrm>
              <a:off x="11017252" y="575742"/>
              <a:ext cx="310349" cy="917013"/>
            </a:xfrm>
            <a:custGeom>
              <a:avLst/>
              <a:gdLst/>
              <a:ahLst/>
              <a:cxnLst/>
              <a:rect l="l" t="t" r="r" b="b"/>
              <a:pathLst>
                <a:path w="310349" h="917013">
                  <a:moveTo>
                    <a:pt x="0" y="0"/>
                  </a:moveTo>
                  <a:lnTo>
                    <a:pt x="310349" y="0"/>
                  </a:lnTo>
                  <a:lnTo>
                    <a:pt x="310349" y="917012"/>
                  </a:lnTo>
                  <a:lnTo>
                    <a:pt x="0" y="917012"/>
                  </a:lnTo>
                  <a:lnTo>
                    <a:pt x="0" y="0"/>
                  </a:lnTo>
                  <a:close/>
                </a:path>
              </a:pathLst>
            </a:custGeom>
            <a:blipFill>
              <a:blip>
                <a:extLst>
                  <a:ext uri="{96DAC541-7B7A-43D3-8B79-37D633B846F1}">
                    <asvg:svgBlip xmlns:asvg="http://schemas.microsoft.com/office/drawing/2016/SVG/main" r:embed="rId6"/>
                  </a:ext>
                </a:extLst>
              </a:blip>
              <a:stretch>
                <a:fillRect b="-45421"/>
              </a:stretch>
            </a:blipFill>
          </p:spPr>
          <p:txBody>
            <a:bodyPr/>
            <a:lstStyle/>
            <a:p>
              <a:endParaRPr lang="en-GB"/>
            </a:p>
          </p:txBody>
        </p:sp>
        <p:sp>
          <p:nvSpPr>
            <p:cNvPr id="18" name="Freeform 18"/>
            <p:cNvSpPr/>
            <p:nvPr/>
          </p:nvSpPr>
          <p:spPr>
            <a:xfrm>
              <a:off x="11205902"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6"/>
                  </a:ext>
                </a:extLst>
              </a:blip>
              <a:stretch>
                <a:fillRect b="-44644"/>
              </a:stretch>
            </a:blipFill>
          </p:spPr>
          <p:txBody>
            <a:bodyPr/>
            <a:lstStyle/>
            <a:p>
              <a:endParaRPr lang="en-GB"/>
            </a:p>
          </p:txBody>
        </p:sp>
        <p:sp>
          <p:nvSpPr>
            <p:cNvPr id="19" name="Freeform 19"/>
            <p:cNvSpPr/>
            <p:nvPr/>
          </p:nvSpPr>
          <p:spPr>
            <a:xfrm>
              <a:off x="11595946" y="575742"/>
              <a:ext cx="310349" cy="931792"/>
            </a:xfrm>
            <a:custGeom>
              <a:avLst/>
              <a:gdLst/>
              <a:ahLst/>
              <a:cxnLst/>
              <a:rect l="l" t="t" r="r" b="b"/>
              <a:pathLst>
                <a:path w="310349" h="931792">
                  <a:moveTo>
                    <a:pt x="0" y="0"/>
                  </a:moveTo>
                  <a:lnTo>
                    <a:pt x="310349" y="0"/>
                  </a:lnTo>
                  <a:lnTo>
                    <a:pt x="310349" y="931792"/>
                  </a:lnTo>
                  <a:lnTo>
                    <a:pt x="0" y="931792"/>
                  </a:lnTo>
                  <a:lnTo>
                    <a:pt x="0" y="0"/>
                  </a:lnTo>
                  <a:close/>
                </a:path>
              </a:pathLst>
            </a:custGeom>
            <a:blipFill>
              <a:blip>
                <a:extLst>
                  <a:ext uri="{96DAC541-7B7A-43D3-8B79-37D633B846F1}">
                    <asvg:svgBlip xmlns:asvg="http://schemas.microsoft.com/office/drawing/2016/SVG/main" r:embed="rId6"/>
                  </a:ext>
                </a:extLst>
              </a:blip>
              <a:stretch>
                <a:fillRect b="-43114"/>
              </a:stretch>
            </a:blipFill>
          </p:spPr>
          <p:txBody>
            <a:bodyPr/>
            <a:lstStyle/>
            <a:p>
              <a:endParaRPr lang="en-GB"/>
            </a:p>
          </p:txBody>
        </p:sp>
        <p:sp>
          <p:nvSpPr>
            <p:cNvPr id="20" name="Freeform 20"/>
            <p:cNvSpPr/>
            <p:nvPr/>
          </p:nvSpPr>
          <p:spPr>
            <a:xfrm>
              <a:off x="11400469"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7"/>
                  </a:ext>
                </a:extLst>
              </a:blip>
              <a:stretch>
                <a:fillRect b="-44644"/>
              </a:stretch>
            </a:blipFill>
          </p:spPr>
          <p:txBody>
            <a:bodyPr/>
            <a:lstStyle/>
            <a:p>
              <a:endParaRPr lang="en-GB"/>
            </a:p>
          </p:txBody>
        </p:sp>
        <p:sp>
          <p:nvSpPr>
            <p:cNvPr id="21" name="Freeform 21"/>
            <p:cNvSpPr/>
            <p:nvPr/>
          </p:nvSpPr>
          <p:spPr>
            <a:xfrm rot="-1289969">
              <a:off x="11070846" y="1290141"/>
              <a:ext cx="749630" cy="434786"/>
            </a:xfrm>
            <a:custGeom>
              <a:avLst/>
              <a:gdLst/>
              <a:ahLst/>
              <a:cxnLst/>
              <a:rect l="l" t="t" r="r" b="b"/>
              <a:pathLst>
                <a:path w="749630" h="434786">
                  <a:moveTo>
                    <a:pt x="0" y="0"/>
                  </a:moveTo>
                  <a:lnTo>
                    <a:pt x="749630" y="0"/>
                  </a:lnTo>
                  <a:lnTo>
                    <a:pt x="749630" y="434786"/>
                  </a:lnTo>
                  <a:lnTo>
                    <a:pt x="0" y="43478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2" name="TextBox 22"/>
            <p:cNvSpPr txBox="1"/>
            <p:nvPr/>
          </p:nvSpPr>
          <p:spPr>
            <a:xfrm rot="-5400000">
              <a:off x="11054070"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Hope</a:t>
              </a:r>
            </a:p>
          </p:txBody>
        </p:sp>
        <p:sp>
          <p:nvSpPr>
            <p:cNvPr id="23" name="TextBox 23"/>
            <p:cNvSpPr txBox="1"/>
            <p:nvPr/>
          </p:nvSpPr>
          <p:spPr>
            <a:xfrm rot="-5400000">
              <a:off x="11246386"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Peace</a:t>
              </a:r>
            </a:p>
          </p:txBody>
        </p:sp>
        <p:sp>
          <p:nvSpPr>
            <p:cNvPr id="24" name="TextBox 24"/>
            <p:cNvSpPr txBox="1"/>
            <p:nvPr/>
          </p:nvSpPr>
          <p:spPr>
            <a:xfrm rot="-5400000">
              <a:off x="11439068" y="832719"/>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Joy</a:t>
              </a:r>
            </a:p>
          </p:txBody>
        </p:sp>
        <p:sp>
          <p:nvSpPr>
            <p:cNvPr id="25" name="TextBox 25"/>
            <p:cNvSpPr txBox="1"/>
            <p:nvPr/>
          </p:nvSpPr>
          <p:spPr>
            <a:xfrm rot="-5400000">
              <a:off x="11631748"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Love</a:t>
              </a:r>
            </a:p>
          </p:txBody>
        </p:sp>
      </p:grpSp>
      <p:sp>
        <p:nvSpPr>
          <p:cNvPr id="26" name="Freeform 26"/>
          <p:cNvSpPr/>
          <p:nvPr/>
        </p:nvSpPr>
        <p:spPr>
          <a:xfrm>
            <a:off x="11265306" y="1513177"/>
            <a:ext cx="5079291" cy="7260646"/>
          </a:xfrm>
          <a:custGeom>
            <a:avLst/>
            <a:gdLst/>
            <a:ahLst/>
            <a:cxnLst/>
            <a:rect l="l" t="t" r="r" b="b"/>
            <a:pathLst>
              <a:path w="5079291" h="7260646">
                <a:moveTo>
                  <a:pt x="0" y="0"/>
                </a:moveTo>
                <a:lnTo>
                  <a:pt x="5079291" y="0"/>
                </a:lnTo>
                <a:lnTo>
                  <a:pt x="5079291" y="7260646"/>
                </a:lnTo>
                <a:lnTo>
                  <a:pt x="0" y="7260646"/>
                </a:lnTo>
                <a:lnTo>
                  <a:pt x="0" y="0"/>
                </a:lnTo>
                <a:close/>
              </a:path>
            </a:pathLst>
          </a:custGeom>
          <a:blipFill>
            <a:blip r:embed="rId9"/>
            <a:stretch>
              <a:fillRect r="-7" b="-3"/>
            </a:stretch>
          </a:blipFill>
        </p:spPr>
        <p:txBody>
          <a:bodyPr/>
          <a:lstStyle/>
          <a:p>
            <a:endParaRPr lang="en-GB"/>
          </a:p>
        </p:txBody>
      </p:sp>
      <p:sp>
        <p:nvSpPr>
          <p:cNvPr id="27" name="Freeform 27"/>
          <p:cNvSpPr/>
          <p:nvPr/>
        </p:nvSpPr>
        <p:spPr>
          <a:xfrm>
            <a:off x="9946491" y="7117256"/>
            <a:ext cx="2212796" cy="2212796"/>
          </a:xfrm>
          <a:custGeom>
            <a:avLst/>
            <a:gdLst/>
            <a:ahLst/>
            <a:cxnLst/>
            <a:rect l="l" t="t" r="r" b="b"/>
            <a:pathLst>
              <a:path w="2212796" h="2212796">
                <a:moveTo>
                  <a:pt x="0" y="0"/>
                </a:moveTo>
                <a:lnTo>
                  <a:pt x="2212796" y="0"/>
                </a:lnTo>
                <a:lnTo>
                  <a:pt x="2212796" y="2212796"/>
                </a:lnTo>
                <a:lnTo>
                  <a:pt x="0" y="2212796"/>
                </a:lnTo>
                <a:lnTo>
                  <a:pt x="0" y="0"/>
                </a:lnTo>
                <a:close/>
              </a:path>
            </a:pathLst>
          </a:custGeom>
          <a:blipFill>
            <a:blip r:embed="rId10"/>
            <a:stretch>
              <a:fillRect/>
            </a:stretch>
          </a:blipFill>
        </p:spPr>
        <p:txBody>
          <a:bodyPr/>
          <a:lstStyle/>
          <a:p>
            <a:endParaRPr lang="en-GB"/>
          </a:p>
        </p:txBody>
      </p:sp>
      <p:sp>
        <p:nvSpPr>
          <p:cNvPr id="28" name="Freeform 28"/>
          <p:cNvSpPr/>
          <p:nvPr/>
        </p:nvSpPr>
        <p:spPr>
          <a:xfrm>
            <a:off x="15642679" y="4582558"/>
            <a:ext cx="2263876" cy="2263876"/>
          </a:xfrm>
          <a:custGeom>
            <a:avLst/>
            <a:gdLst/>
            <a:ahLst/>
            <a:cxnLst/>
            <a:rect l="l" t="t" r="r" b="b"/>
            <a:pathLst>
              <a:path w="2263876" h="2263876">
                <a:moveTo>
                  <a:pt x="0" y="0"/>
                </a:moveTo>
                <a:lnTo>
                  <a:pt x="2263875" y="0"/>
                </a:lnTo>
                <a:lnTo>
                  <a:pt x="2263875" y="2263876"/>
                </a:lnTo>
                <a:lnTo>
                  <a:pt x="0" y="2263876"/>
                </a:lnTo>
                <a:lnTo>
                  <a:pt x="0" y="0"/>
                </a:lnTo>
                <a:close/>
              </a:path>
            </a:pathLst>
          </a:custGeom>
          <a:blipFill>
            <a:blip r:embed="rId11"/>
            <a:stretch>
              <a:fillRect/>
            </a:stretch>
          </a:blipFill>
        </p:spPr>
        <p:txBody>
          <a:bodyPr/>
          <a:lstStyle/>
          <a:p>
            <a:endParaRPr lang="en-GB"/>
          </a:p>
        </p:txBody>
      </p:sp>
      <p:sp>
        <p:nvSpPr>
          <p:cNvPr id="29" name="Freeform 29"/>
          <p:cNvSpPr/>
          <p:nvPr/>
        </p:nvSpPr>
        <p:spPr>
          <a:xfrm>
            <a:off x="15642679" y="7721595"/>
            <a:ext cx="2070851" cy="2104455"/>
          </a:xfrm>
          <a:custGeom>
            <a:avLst/>
            <a:gdLst/>
            <a:ahLst/>
            <a:cxnLst/>
            <a:rect l="l" t="t" r="r" b="b"/>
            <a:pathLst>
              <a:path w="2070851" h="2104455">
                <a:moveTo>
                  <a:pt x="0" y="0"/>
                </a:moveTo>
                <a:lnTo>
                  <a:pt x="2070851" y="0"/>
                </a:lnTo>
                <a:lnTo>
                  <a:pt x="2070851" y="2104456"/>
                </a:lnTo>
                <a:lnTo>
                  <a:pt x="0" y="2104456"/>
                </a:lnTo>
                <a:lnTo>
                  <a:pt x="0" y="0"/>
                </a:lnTo>
                <a:close/>
              </a:path>
            </a:pathLst>
          </a:custGeom>
          <a:blipFill>
            <a:blip r:embed="rId12"/>
            <a:stretch>
              <a:fillRect/>
            </a:stretch>
          </a:blipFill>
        </p:spPr>
        <p:txBody>
          <a:bodyPr/>
          <a:lstStyle/>
          <a:p>
            <a:endParaRPr lang="en-GB"/>
          </a:p>
        </p:txBody>
      </p:sp>
      <p:sp>
        <p:nvSpPr>
          <p:cNvPr id="30" name="Freeform 30"/>
          <p:cNvSpPr/>
          <p:nvPr/>
        </p:nvSpPr>
        <p:spPr>
          <a:xfrm>
            <a:off x="9782512" y="3394171"/>
            <a:ext cx="2376775" cy="2376775"/>
          </a:xfrm>
          <a:custGeom>
            <a:avLst/>
            <a:gdLst/>
            <a:ahLst/>
            <a:cxnLst/>
            <a:rect l="l" t="t" r="r" b="b"/>
            <a:pathLst>
              <a:path w="2376775" h="2376775">
                <a:moveTo>
                  <a:pt x="0" y="0"/>
                </a:moveTo>
                <a:lnTo>
                  <a:pt x="2376775" y="0"/>
                </a:lnTo>
                <a:lnTo>
                  <a:pt x="2376775" y="2376775"/>
                </a:lnTo>
                <a:lnTo>
                  <a:pt x="0" y="2376775"/>
                </a:lnTo>
                <a:lnTo>
                  <a:pt x="0" y="0"/>
                </a:lnTo>
                <a:close/>
              </a:path>
            </a:pathLst>
          </a:custGeom>
          <a:blipFill>
            <a:blip r:embed="rId13"/>
            <a:stretch>
              <a:fillRect/>
            </a:stretch>
          </a:blipFill>
        </p:spPr>
        <p:txBody>
          <a:bodyPr/>
          <a:lstStyle/>
          <a:p>
            <a:endParaRPr lang="en-GB"/>
          </a:p>
        </p:txBody>
      </p:sp>
      <p:sp>
        <p:nvSpPr>
          <p:cNvPr id="31" name="Freeform 31"/>
          <p:cNvSpPr/>
          <p:nvPr/>
        </p:nvSpPr>
        <p:spPr>
          <a:xfrm>
            <a:off x="15247487" y="1513177"/>
            <a:ext cx="2194220" cy="2194220"/>
          </a:xfrm>
          <a:custGeom>
            <a:avLst/>
            <a:gdLst/>
            <a:ahLst/>
            <a:cxnLst/>
            <a:rect l="l" t="t" r="r" b="b"/>
            <a:pathLst>
              <a:path w="2194220" h="2194220">
                <a:moveTo>
                  <a:pt x="0" y="0"/>
                </a:moveTo>
                <a:lnTo>
                  <a:pt x="2194220" y="0"/>
                </a:lnTo>
                <a:lnTo>
                  <a:pt x="2194220" y="2194220"/>
                </a:lnTo>
                <a:lnTo>
                  <a:pt x="0" y="2194220"/>
                </a:lnTo>
                <a:lnTo>
                  <a:pt x="0" y="0"/>
                </a:lnTo>
                <a:close/>
              </a:path>
            </a:pathLst>
          </a:custGeom>
          <a:blipFill>
            <a:blip r:embed="rId14"/>
            <a:stretch>
              <a:fillRect/>
            </a:stretch>
          </a:blipFill>
        </p:spPr>
        <p:txBody>
          <a:bodyPr/>
          <a:lstStyle/>
          <a:p>
            <a:endParaRPr lang="en-GB"/>
          </a:p>
        </p:txBody>
      </p:sp>
      <p:sp>
        <p:nvSpPr>
          <p:cNvPr id="32" name="Freeform 32"/>
          <p:cNvSpPr/>
          <p:nvPr/>
        </p:nvSpPr>
        <p:spPr>
          <a:xfrm rot="-5400000">
            <a:off x="11783675" y="5448990"/>
            <a:ext cx="11532621" cy="1550738"/>
          </a:xfrm>
          <a:custGeom>
            <a:avLst/>
            <a:gdLst/>
            <a:ahLst/>
            <a:cxnLst/>
            <a:rect l="l" t="t" r="r" b="b"/>
            <a:pathLst>
              <a:path w="11532621" h="1550738">
                <a:moveTo>
                  <a:pt x="0" y="0"/>
                </a:moveTo>
                <a:lnTo>
                  <a:pt x="11532621" y="0"/>
                </a:lnTo>
                <a:lnTo>
                  <a:pt x="11532621" y="1550738"/>
                </a:lnTo>
                <a:lnTo>
                  <a:pt x="0" y="1550738"/>
                </a:lnTo>
                <a:lnTo>
                  <a:pt x="0" y="0"/>
                </a:lnTo>
                <a:close/>
              </a:path>
            </a:pathLst>
          </a:custGeom>
          <a:blipFill>
            <a:blip>
              <a:extLst>
                <a:ext uri="{96DAC541-7B7A-43D3-8B79-37D633B846F1}">
                  <asvg:svgBlip xmlns:asvg="http://schemas.microsoft.com/office/drawing/2016/SVG/main" r:embed="rId4"/>
                </a:ext>
              </a:extLst>
            </a:blip>
            <a:stretch>
              <a:fillRect l="-279" t="-171027" r="-1768" b="-487889"/>
            </a:stretch>
          </a:blipFill>
        </p:spPr>
        <p:txBody>
          <a:bodyPr/>
          <a:lstStyle/>
          <a:p>
            <a:endParaRPr lang="en-GB"/>
          </a:p>
        </p:txBody>
      </p:sp>
      <p:sp>
        <p:nvSpPr>
          <p:cNvPr id="33" name="TextBox 33"/>
          <p:cNvSpPr txBox="1"/>
          <p:nvPr/>
        </p:nvSpPr>
        <p:spPr>
          <a:xfrm>
            <a:off x="390317" y="1495428"/>
            <a:ext cx="8213333" cy="1153189"/>
          </a:xfrm>
          <a:prstGeom prst="rect">
            <a:avLst/>
          </a:prstGeom>
        </p:spPr>
        <p:txBody>
          <a:bodyPr lIns="0" tIns="0" rIns="0" bIns="0" rtlCol="0" anchor="t">
            <a:spAutoFit/>
          </a:bodyPr>
          <a:lstStyle/>
          <a:p>
            <a:pPr algn="l">
              <a:lnSpc>
                <a:spcPts val="4688"/>
              </a:lnSpc>
            </a:pPr>
            <a:r>
              <a:rPr lang="en-US" sz="3348" b="1">
                <a:solidFill>
                  <a:srgbClr val="222544"/>
                </a:solidFill>
                <a:latin typeface="Montserrat School Semi-Bold"/>
                <a:ea typeface="Montserrat School Semi-Bold"/>
                <a:cs typeface="Montserrat School Semi-Bold"/>
                <a:sym typeface="Montserrat School Semi-Bold"/>
              </a:rPr>
              <a:t>Be a beacon of light this Advent with CAFOD’s World Gifts!</a:t>
            </a:r>
          </a:p>
        </p:txBody>
      </p:sp>
      <p:sp>
        <p:nvSpPr>
          <p:cNvPr id="34" name="TextBox 34"/>
          <p:cNvSpPr txBox="1"/>
          <p:nvPr/>
        </p:nvSpPr>
        <p:spPr>
          <a:xfrm>
            <a:off x="390317" y="3270346"/>
            <a:ext cx="8419379" cy="6491333"/>
          </a:xfrm>
          <a:prstGeom prst="rect">
            <a:avLst/>
          </a:prstGeom>
        </p:spPr>
        <p:txBody>
          <a:bodyPr lIns="0" tIns="0" rIns="0" bIns="0" rtlCol="0" anchor="t">
            <a:spAutoFit/>
          </a:bodyPr>
          <a:lstStyle/>
          <a:p>
            <a:pPr algn="l">
              <a:lnSpc>
                <a:spcPts val="4764"/>
              </a:lnSpc>
            </a:pPr>
            <a:r>
              <a:rPr lang="en-US" sz="2870">
                <a:solidFill>
                  <a:srgbClr val="222544"/>
                </a:solidFill>
                <a:latin typeface="Montserrat School"/>
                <a:ea typeface="Montserrat School"/>
                <a:cs typeface="Montserrat School"/>
                <a:sym typeface="Montserrat School"/>
              </a:rPr>
              <a:t>Through safe water, education, food, livelihoods and opportunities, these gifts help Christ's light shine where it is needed most.</a:t>
            </a:r>
          </a:p>
          <a:p>
            <a:pPr algn="l">
              <a:lnSpc>
                <a:spcPts val="4764"/>
              </a:lnSpc>
            </a:pPr>
            <a:endParaRPr lang="en-US" sz="2870">
              <a:solidFill>
                <a:srgbClr val="222544"/>
              </a:solidFill>
              <a:latin typeface="Montserrat School"/>
              <a:ea typeface="Montserrat School"/>
              <a:cs typeface="Montserrat School"/>
              <a:sym typeface="Montserrat School"/>
            </a:endParaRPr>
          </a:p>
          <a:p>
            <a:pPr algn="l">
              <a:lnSpc>
                <a:spcPts val="4764"/>
              </a:lnSpc>
            </a:pPr>
            <a:r>
              <a:rPr lang="en-US" sz="2870" b="1">
                <a:solidFill>
                  <a:srgbClr val="222544"/>
                </a:solidFill>
                <a:latin typeface="Montserrat School Semi-Bold"/>
                <a:ea typeface="Montserrat School Semi-Bold"/>
                <a:cs typeface="Montserrat School Semi-Bold"/>
                <a:sym typeface="Montserrat School Semi-Bold"/>
              </a:rPr>
              <a:t>Could your school work together to fund one or more CAFOD Christmas Stockings this Advent?</a:t>
            </a:r>
          </a:p>
          <a:p>
            <a:pPr algn="l">
              <a:lnSpc>
                <a:spcPts val="4764"/>
              </a:lnSpc>
            </a:pPr>
            <a:endParaRPr lang="en-US" sz="2870" b="1">
              <a:solidFill>
                <a:srgbClr val="222544"/>
              </a:solidFill>
              <a:latin typeface="Montserrat School Semi-Bold"/>
              <a:ea typeface="Montserrat School Semi-Bold"/>
              <a:cs typeface="Montserrat School Semi-Bold"/>
              <a:sym typeface="Montserrat School Semi-Bold"/>
            </a:endParaRPr>
          </a:p>
          <a:p>
            <a:pPr algn="l">
              <a:lnSpc>
                <a:spcPts val="4764"/>
              </a:lnSpc>
            </a:pPr>
            <a:r>
              <a:rPr lang="en-US" sz="2870">
                <a:solidFill>
                  <a:srgbClr val="222544"/>
                </a:solidFill>
                <a:latin typeface="Montserrat School"/>
                <a:ea typeface="Montserrat School"/>
                <a:cs typeface="Montserrat School"/>
                <a:sym typeface="Montserrat School"/>
              </a:rPr>
              <a:t>Every gift helps bring hope to communities around the world.</a:t>
            </a:r>
          </a:p>
          <a:p>
            <a:pPr algn="l">
              <a:lnSpc>
                <a:spcPts val="3878"/>
              </a:lnSpc>
            </a:pPr>
            <a:endParaRPr lang="en-US" sz="2870">
              <a:solidFill>
                <a:srgbClr val="222544"/>
              </a:solidFill>
              <a:latin typeface="Montserrat School"/>
              <a:ea typeface="Montserrat School"/>
              <a:cs typeface="Montserrat School"/>
              <a:sym typeface="Montserrat School"/>
            </a:endParaRPr>
          </a:p>
        </p:txBody>
      </p:sp>
      <p:sp>
        <p:nvSpPr>
          <p:cNvPr id="35" name="Freeform 35"/>
          <p:cNvSpPr/>
          <p:nvPr/>
        </p:nvSpPr>
        <p:spPr>
          <a:xfrm rot="10483869">
            <a:off x="8933210" y="9038056"/>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4"/>
                </a:ext>
              </a:extLst>
            </a:blip>
            <a:stretch>
              <a:fillRect l="-238232" t="-16109" b="-233656"/>
            </a:stretch>
          </a:blipFill>
        </p:spPr>
        <p:txBody>
          <a:bodyPr/>
          <a:lstStyle/>
          <a:p>
            <a:endParaRPr lang="en-GB"/>
          </a:p>
        </p:txBody>
      </p:sp>
      <p:sp>
        <p:nvSpPr>
          <p:cNvPr id="36" name="TextBox 36"/>
          <p:cNvSpPr txBox="1"/>
          <p:nvPr/>
        </p:nvSpPr>
        <p:spPr>
          <a:xfrm>
            <a:off x="9752002" y="650092"/>
            <a:ext cx="3804552" cy="605185"/>
          </a:xfrm>
          <a:prstGeom prst="rect">
            <a:avLst/>
          </a:prstGeom>
        </p:spPr>
        <p:txBody>
          <a:bodyPr lIns="0" tIns="0" rIns="0" bIns="0" rtlCol="0" anchor="t">
            <a:spAutoFit/>
          </a:bodyPr>
          <a:lstStyle/>
          <a:p>
            <a:pPr algn="l">
              <a:lnSpc>
                <a:spcPts val="4968"/>
              </a:lnSpc>
            </a:pPr>
            <a:r>
              <a:rPr lang="en-US" sz="3548" b="1">
                <a:solidFill>
                  <a:srgbClr val="FFFFFF"/>
                </a:solidFill>
                <a:latin typeface="Montserrat School Semi-Bold"/>
                <a:ea typeface="Montserrat School Semi-Bold"/>
                <a:cs typeface="Montserrat School Semi-Bold"/>
                <a:sym typeface="Montserrat School Semi-Bold"/>
              </a:rPr>
              <a:t>£100 Stocking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436318" y="0"/>
            <a:ext cx="8851682" cy="10287000"/>
            <a:chOff x="0" y="0"/>
            <a:chExt cx="2331307" cy="2709333"/>
          </a:xfrm>
        </p:grpSpPr>
        <p:sp>
          <p:nvSpPr>
            <p:cNvPr id="3" name="Freeform 3"/>
            <p:cNvSpPr/>
            <p:nvPr/>
          </p:nvSpPr>
          <p:spPr>
            <a:xfrm>
              <a:off x="0" y="0"/>
              <a:ext cx="2331307" cy="2709333"/>
            </a:xfrm>
            <a:custGeom>
              <a:avLst/>
              <a:gdLst/>
              <a:ahLst/>
              <a:cxnLst/>
              <a:rect l="l" t="t" r="r" b="b"/>
              <a:pathLst>
                <a:path w="2331307" h="2709333">
                  <a:moveTo>
                    <a:pt x="0" y="0"/>
                  </a:moveTo>
                  <a:lnTo>
                    <a:pt x="2331307" y="0"/>
                  </a:lnTo>
                  <a:lnTo>
                    <a:pt x="2331307" y="2709333"/>
                  </a:lnTo>
                  <a:lnTo>
                    <a:pt x="0" y="2709333"/>
                  </a:lnTo>
                  <a:close/>
                </a:path>
              </a:pathLst>
            </a:custGeom>
            <a:solidFill>
              <a:srgbClr val="222544"/>
            </a:solidFill>
          </p:spPr>
          <p:txBody>
            <a:bodyPr/>
            <a:lstStyle/>
            <a:p>
              <a:endParaRPr lang="en-GB"/>
            </a:p>
          </p:txBody>
        </p:sp>
        <p:sp>
          <p:nvSpPr>
            <p:cNvPr id="4" name="TextBox 4"/>
            <p:cNvSpPr txBox="1"/>
            <p:nvPr/>
          </p:nvSpPr>
          <p:spPr>
            <a:xfrm>
              <a:off x="0" y="-38100"/>
              <a:ext cx="2331307"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rot="-5400000">
            <a:off x="11560653" y="573330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4"/>
                </a:ext>
              </a:extLst>
            </a:blip>
            <a:stretch>
              <a:fillRect l="-279" t="-171027" r="-1768" b="-487889"/>
            </a:stretch>
          </a:blipFill>
        </p:spPr>
        <p:txBody>
          <a:bodyPr/>
          <a:lstStyle/>
          <a:p>
            <a:endParaRPr lang="en-GB"/>
          </a:p>
        </p:txBody>
      </p:sp>
      <p:sp>
        <p:nvSpPr>
          <p:cNvPr id="7" name="Freeform 7"/>
          <p:cNvSpPr/>
          <p:nvPr/>
        </p:nvSpPr>
        <p:spPr>
          <a:xfrm rot="-3881697">
            <a:off x="8552216" y="-33592"/>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4"/>
                </a:ext>
              </a:extLst>
            </a:blip>
            <a:stretch>
              <a:fillRect l="-238232" t="-16109" b="-233656"/>
            </a:stretch>
          </a:blipFill>
        </p:spPr>
        <p:txBody>
          <a:bodyPr/>
          <a:lstStyle/>
          <a:p>
            <a:endParaRPr lang="en-GB"/>
          </a:p>
        </p:txBody>
      </p:sp>
      <p:sp>
        <p:nvSpPr>
          <p:cNvPr id="8" name="Freeform 8"/>
          <p:cNvSpPr/>
          <p:nvPr/>
        </p:nvSpPr>
        <p:spPr>
          <a:xfrm rot="-8100000">
            <a:off x="8552216" y="6665595"/>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4"/>
                </a:ext>
              </a:extLst>
            </a:blip>
            <a:stretch>
              <a:fillRect l="-238232" t="-16109" b="-233656"/>
            </a:stretch>
          </a:blipFill>
        </p:spPr>
        <p:txBody>
          <a:bodyPr/>
          <a:lstStyle/>
          <a:p>
            <a:endParaRPr lang="en-GB"/>
          </a:p>
        </p:txBody>
      </p:sp>
      <p:grpSp>
        <p:nvGrpSpPr>
          <p:cNvPr id="9" name="Group 9"/>
          <p:cNvGrpSpPr/>
          <p:nvPr/>
        </p:nvGrpSpPr>
        <p:grpSpPr>
          <a:xfrm>
            <a:off x="-704374" y="-234640"/>
            <a:ext cx="9848374" cy="1385376"/>
            <a:chOff x="0" y="0"/>
            <a:chExt cx="13131165" cy="1847168"/>
          </a:xfrm>
        </p:grpSpPr>
        <p:grpSp>
          <p:nvGrpSpPr>
            <p:cNvPr id="10" name="Group 10"/>
            <p:cNvGrpSpPr/>
            <p:nvPr/>
          </p:nvGrpSpPr>
          <p:grpSpPr>
            <a:xfrm>
              <a:off x="0" y="0"/>
              <a:ext cx="13131165" cy="1746693"/>
              <a:chOff x="0" y="0"/>
              <a:chExt cx="2716851" cy="361392"/>
            </a:xfrm>
          </p:grpSpPr>
          <p:sp>
            <p:nvSpPr>
              <p:cNvPr id="11" name="Freeform 11"/>
              <p:cNvSpPr/>
              <p:nvPr/>
            </p:nvSpPr>
            <p:spPr>
              <a:xfrm>
                <a:off x="0" y="0"/>
                <a:ext cx="2716851" cy="361392"/>
              </a:xfrm>
              <a:custGeom>
                <a:avLst/>
                <a:gdLst/>
                <a:ahLst/>
                <a:cxnLst/>
                <a:rect l="l" t="t" r="r" b="b"/>
                <a:pathLst>
                  <a:path w="2716851" h="361392">
                    <a:moveTo>
                      <a:pt x="2513651" y="0"/>
                    </a:moveTo>
                    <a:cubicBezTo>
                      <a:pt x="2625875" y="0"/>
                      <a:pt x="2716851" y="80900"/>
                      <a:pt x="2716851" y="180696"/>
                    </a:cubicBezTo>
                    <a:cubicBezTo>
                      <a:pt x="2716851" y="280492"/>
                      <a:pt x="2625875" y="361392"/>
                      <a:pt x="2513651" y="361392"/>
                    </a:cubicBezTo>
                    <a:lnTo>
                      <a:pt x="203200" y="361392"/>
                    </a:lnTo>
                    <a:cubicBezTo>
                      <a:pt x="90976" y="361392"/>
                      <a:pt x="0" y="280492"/>
                      <a:pt x="0" y="180696"/>
                    </a:cubicBezTo>
                    <a:cubicBezTo>
                      <a:pt x="0" y="80900"/>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2716851" cy="399492"/>
              </a:xfrm>
              <a:prstGeom prst="rect">
                <a:avLst/>
              </a:prstGeom>
            </p:spPr>
            <p:txBody>
              <a:bodyPr lIns="48499" tIns="48499" rIns="48499" bIns="48499" rtlCol="0" anchor="ctr"/>
              <a:lstStyle/>
              <a:p>
                <a:pPr algn="ctr">
                  <a:lnSpc>
                    <a:spcPts val="2660"/>
                  </a:lnSpc>
                </a:pPr>
                <a:endParaRPr/>
              </a:p>
            </p:txBody>
          </p:sp>
        </p:grpSp>
        <p:sp>
          <p:nvSpPr>
            <p:cNvPr id="13" name="Freeform 13"/>
            <p:cNvSpPr/>
            <p:nvPr/>
          </p:nvSpPr>
          <p:spPr>
            <a:xfrm>
              <a:off x="1264500" y="578335"/>
              <a:ext cx="475031" cy="475031"/>
            </a:xfrm>
            <a:custGeom>
              <a:avLst/>
              <a:gdLst/>
              <a:ahLst/>
              <a:cxnLst/>
              <a:rect l="l" t="t" r="r" b="b"/>
              <a:pathLst>
                <a:path w="475031" h="475031">
                  <a:moveTo>
                    <a:pt x="0" y="0"/>
                  </a:moveTo>
                  <a:lnTo>
                    <a:pt x="475031" y="0"/>
                  </a:lnTo>
                  <a:lnTo>
                    <a:pt x="475031" y="475031"/>
                  </a:lnTo>
                  <a:lnTo>
                    <a:pt x="0" y="47503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4" name="TextBox 14"/>
            <p:cNvSpPr txBox="1"/>
            <p:nvPr/>
          </p:nvSpPr>
          <p:spPr>
            <a:xfrm>
              <a:off x="1739531" y="681083"/>
              <a:ext cx="8904062" cy="685588"/>
            </a:xfrm>
            <a:prstGeom prst="rect">
              <a:avLst/>
            </a:prstGeom>
          </p:spPr>
          <p:txBody>
            <a:bodyPr lIns="0" tIns="0" rIns="0" bIns="0" rtlCol="0" anchor="t">
              <a:spAutoFit/>
            </a:bodyPr>
            <a:lstStyle/>
            <a:p>
              <a:pPr algn="ctr">
                <a:lnSpc>
                  <a:spcPts val="4339"/>
                </a:lnSpc>
              </a:pPr>
              <a:r>
                <a:rPr lang="en-US" sz="3099" b="1">
                  <a:solidFill>
                    <a:srgbClr val="FFFFFF"/>
                  </a:solidFill>
                  <a:latin typeface="Montserrat School Semi-Bold"/>
                  <a:ea typeface="Montserrat School Semi-Bold"/>
                  <a:cs typeface="Montserrat School Semi-Bold"/>
                  <a:sym typeface="Montserrat School Semi-Bold"/>
                </a:rPr>
                <a:t>CAFOD’s Advent Assembly 2026</a:t>
              </a:r>
            </a:p>
          </p:txBody>
        </p:sp>
        <p:grpSp>
          <p:nvGrpSpPr>
            <p:cNvPr id="15" name="Group 15"/>
            <p:cNvGrpSpPr/>
            <p:nvPr/>
          </p:nvGrpSpPr>
          <p:grpSpPr>
            <a:xfrm>
              <a:off x="10950608" y="415620"/>
              <a:ext cx="1014822" cy="1014822"/>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17" name="TextBox 17"/>
              <p:cNvSpPr txBox="1"/>
              <p:nvPr/>
            </p:nvSpPr>
            <p:spPr>
              <a:xfrm>
                <a:off x="76200" y="38100"/>
                <a:ext cx="660400" cy="698500"/>
              </a:xfrm>
              <a:prstGeom prst="rect">
                <a:avLst/>
              </a:prstGeom>
            </p:spPr>
            <p:txBody>
              <a:bodyPr lIns="14895" tIns="14895" rIns="14895" bIns="14895" rtlCol="0" anchor="ctr"/>
              <a:lstStyle/>
              <a:p>
                <a:pPr algn="ctr">
                  <a:lnSpc>
                    <a:spcPts val="2660"/>
                  </a:lnSpc>
                </a:pPr>
                <a:endParaRPr/>
              </a:p>
            </p:txBody>
          </p:sp>
        </p:grpSp>
        <p:sp>
          <p:nvSpPr>
            <p:cNvPr id="18" name="Freeform 18"/>
            <p:cNvSpPr/>
            <p:nvPr/>
          </p:nvSpPr>
          <p:spPr>
            <a:xfrm>
              <a:off x="11017252" y="575742"/>
              <a:ext cx="310349" cy="917013"/>
            </a:xfrm>
            <a:custGeom>
              <a:avLst/>
              <a:gdLst/>
              <a:ahLst/>
              <a:cxnLst/>
              <a:rect l="l" t="t" r="r" b="b"/>
              <a:pathLst>
                <a:path w="310349" h="917013">
                  <a:moveTo>
                    <a:pt x="0" y="0"/>
                  </a:moveTo>
                  <a:lnTo>
                    <a:pt x="310349" y="0"/>
                  </a:lnTo>
                  <a:lnTo>
                    <a:pt x="310349" y="917012"/>
                  </a:lnTo>
                  <a:lnTo>
                    <a:pt x="0" y="917012"/>
                  </a:lnTo>
                  <a:lnTo>
                    <a:pt x="0" y="0"/>
                  </a:lnTo>
                  <a:close/>
                </a:path>
              </a:pathLst>
            </a:custGeom>
            <a:blipFill>
              <a:blip>
                <a:extLst>
                  <a:ext uri="{96DAC541-7B7A-43D3-8B79-37D633B846F1}">
                    <asvg:svgBlip xmlns:asvg="http://schemas.microsoft.com/office/drawing/2016/SVG/main" r:embed="rId6"/>
                  </a:ext>
                </a:extLst>
              </a:blip>
              <a:stretch>
                <a:fillRect b="-45421"/>
              </a:stretch>
            </a:blipFill>
          </p:spPr>
          <p:txBody>
            <a:bodyPr/>
            <a:lstStyle/>
            <a:p>
              <a:endParaRPr lang="en-GB"/>
            </a:p>
          </p:txBody>
        </p:sp>
        <p:sp>
          <p:nvSpPr>
            <p:cNvPr id="19" name="Freeform 19"/>
            <p:cNvSpPr/>
            <p:nvPr/>
          </p:nvSpPr>
          <p:spPr>
            <a:xfrm>
              <a:off x="11205902"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6"/>
                  </a:ext>
                </a:extLst>
              </a:blip>
              <a:stretch>
                <a:fillRect b="-44644"/>
              </a:stretch>
            </a:blipFill>
          </p:spPr>
          <p:txBody>
            <a:bodyPr/>
            <a:lstStyle/>
            <a:p>
              <a:endParaRPr lang="en-GB"/>
            </a:p>
          </p:txBody>
        </p:sp>
        <p:sp>
          <p:nvSpPr>
            <p:cNvPr id="20" name="Freeform 20"/>
            <p:cNvSpPr/>
            <p:nvPr/>
          </p:nvSpPr>
          <p:spPr>
            <a:xfrm>
              <a:off x="11595946" y="575742"/>
              <a:ext cx="310349" cy="931792"/>
            </a:xfrm>
            <a:custGeom>
              <a:avLst/>
              <a:gdLst/>
              <a:ahLst/>
              <a:cxnLst/>
              <a:rect l="l" t="t" r="r" b="b"/>
              <a:pathLst>
                <a:path w="310349" h="931792">
                  <a:moveTo>
                    <a:pt x="0" y="0"/>
                  </a:moveTo>
                  <a:lnTo>
                    <a:pt x="310349" y="0"/>
                  </a:lnTo>
                  <a:lnTo>
                    <a:pt x="310349" y="931792"/>
                  </a:lnTo>
                  <a:lnTo>
                    <a:pt x="0" y="931792"/>
                  </a:lnTo>
                  <a:lnTo>
                    <a:pt x="0" y="0"/>
                  </a:lnTo>
                  <a:close/>
                </a:path>
              </a:pathLst>
            </a:custGeom>
            <a:blipFill>
              <a:blip>
                <a:extLst>
                  <a:ext uri="{96DAC541-7B7A-43D3-8B79-37D633B846F1}">
                    <asvg:svgBlip xmlns:asvg="http://schemas.microsoft.com/office/drawing/2016/SVG/main" r:embed="rId6"/>
                  </a:ext>
                </a:extLst>
              </a:blip>
              <a:stretch>
                <a:fillRect b="-43114"/>
              </a:stretch>
            </a:blipFill>
          </p:spPr>
          <p:txBody>
            <a:bodyPr/>
            <a:lstStyle/>
            <a:p>
              <a:endParaRPr lang="en-GB"/>
            </a:p>
          </p:txBody>
        </p:sp>
        <p:sp>
          <p:nvSpPr>
            <p:cNvPr id="21" name="Freeform 21"/>
            <p:cNvSpPr/>
            <p:nvPr/>
          </p:nvSpPr>
          <p:spPr>
            <a:xfrm>
              <a:off x="11400469"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7"/>
                  </a:ext>
                </a:extLst>
              </a:blip>
              <a:stretch>
                <a:fillRect b="-44644"/>
              </a:stretch>
            </a:blipFill>
          </p:spPr>
          <p:txBody>
            <a:bodyPr/>
            <a:lstStyle/>
            <a:p>
              <a:endParaRPr lang="en-GB"/>
            </a:p>
          </p:txBody>
        </p:sp>
        <p:sp>
          <p:nvSpPr>
            <p:cNvPr id="22" name="Freeform 22"/>
            <p:cNvSpPr/>
            <p:nvPr/>
          </p:nvSpPr>
          <p:spPr>
            <a:xfrm rot="-1289969">
              <a:off x="11070846" y="1290141"/>
              <a:ext cx="749630" cy="434786"/>
            </a:xfrm>
            <a:custGeom>
              <a:avLst/>
              <a:gdLst/>
              <a:ahLst/>
              <a:cxnLst/>
              <a:rect l="l" t="t" r="r" b="b"/>
              <a:pathLst>
                <a:path w="749630" h="434786">
                  <a:moveTo>
                    <a:pt x="0" y="0"/>
                  </a:moveTo>
                  <a:lnTo>
                    <a:pt x="749630" y="0"/>
                  </a:lnTo>
                  <a:lnTo>
                    <a:pt x="749630" y="434786"/>
                  </a:lnTo>
                  <a:lnTo>
                    <a:pt x="0" y="43478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3" name="TextBox 23"/>
            <p:cNvSpPr txBox="1"/>
            <p:nvPr/>
          </p:nvSpPr>
          <p:spPr>
            <a:xfrm rot="-5400000">
              <a:off x="11054070"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Hope</a:t>
              </a:r>
            </a:p>
          </p:txBody>
        </p:sp>
        <p:sp>
          <p:nvSpPr>
            <p:cNvPr id="24" name="TextBox 24"/>
            <p:cNvSpPr txBox="1"/>
            <p:nvPr/>
          </p:nvSpPr>
          <p:spPr>
            <a:xfrm rot="-5400000">
              <a:off x="11246386"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Peace</a:t>
              </a:r>
            </a:p>
          </p:txBody>
        </p:sp>
        <p:sp>
          <p:nvSpPr>
            <p:cNvPr id="25" name="TextBox 25"/>
            <p:cNvSpPr txBox="1"/>
            <p:nvPr/>
          </p:nvSpPr>
          <p:spPr>
            <a:xfrm rot="-5400000">
              <a:off x="11439068" y="832719"/>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Joy</a:t>
              </a:r>
            </a:p>
          </p:txBody>
        </p:sp>
        <p:sp>
          <p:nvSpPr>
            <p:cNvPr id="26" name="TextBox 26"/>
            <p:cNvSpPr txBox="1"/>
            <p:nvPr/>
          </p:nvSpPr>
          <p:spPr>
            <a:xfrm rot="-5400000">
              <a:off x="11631748"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Love</a:t>
              </a:r>
            </a:p>
          </p:txBody>
        </p:sp>
      </p:grpSp>
      <p:sp>
        <p:nvSpPr>
          <p:cNvPr id="27" name="Freeform 27"/>
          <p:cNvSpPr/>
          <p:nvPr/>
        </p:nvSpPr>
        <p:spPr>
          <a:xfrm>
            <a:off x="11408099" y="1631369"/>
            <a:ext cx="4908120" cy="7359879"/>
          </a:xfrm>
          <a:custGeom>
            <a:avLst/>
            <a:gdLst/>
            <a:ahLst/>
            <a:cxnLst/>
            <a:rect l="l" t="t" r="r" b="b"/>
            <a:pathLst>
              <a:path w="4908120" h="7359879">
                <a:moveTo>
                  <a:pt x="0" y="0"/>
                </a:moveTo>
                <a:lnTo>
                  <a:pt x="4908120" y="0"/>
                </a:lnTo>
                <a:lnTo>
                  <a:pt x="4908120" y="7359879"/>
                </a:lnTo>
                <a:lnTo>
                  <a:pt x="0" y="7359879"/>
                </a:lnTo>
                <a:lnTo>
                  <a:pt x="0" y="0"/>
                </a:lnTo>
                <a:close/>
              </a:path>
            </a:pathLst>
          </a:custGeom>
          <a:blipFill>
            <a:blip r:embed="rId9"/>
            <a:stretch>
              <a:fillRect/>
            </a:stretch>
          </a:blipFill>
        </p:spPr>
        <p:txBody>
          <a:bodyPr/>
          <a:lstStyle/>
          <a:p>
            <a:endParaRPr lang="en-GB"/>
          </a:p>
        </p:txBody>
      </p:sp>
      <p:sp>
        <p:nvSpPr>
          <p:cNvPr id="28" name="TextBox 28"/>
          <p:cNvSpPr txBox="1"/>
          <p:nvPr/>
        </p:nvSpPr>
        <p:spPr>
          <a:xfrm>
            <a:off x="228829" y="1574219"/>
            <a:ext cx="8781395" cy="7981718"/>
          </a:xfrm>
          <a:prstGeom prst="rect">
            <a:avLst/>
          </a:prstGeom>
        </p:spPr>
        <p:txBody>
          <a:bodyPr lIns="0" tIns="0" rIns="0" bIns="0" rtlCol="0" anchor="t">
            <a:spAutoFit/>
          </a:bodyPr>
          <a:lstStyle/>
          <a:p>
            <a:pPr algn="ctr">
              <a:lnSpc>
                <a:spcPts val="4212"/>
              </a:lnSpc>
            </a:pPr>
            <a:r>
              <a:rPr lang="en-US" sz="3009">
                <a:solidFill>
                  <a:srgbClr val="222544"/>
                </a:solidFill>
                <a:latin typeface="Montserrat"/>
                <a:ea typeface="Montserrat"/>
                <a:cs typeface="Montserrat"/>
                <a:sym typeface="Montserrat"/>
              </a:rPr>
              <a:t>God of light,</a:t>
            </a:r>
          </a:p>
          <a:p>
            <a:pPr algn="ctr">
              <a:lnSpc>
                <a:spcPts val="4212"/>
              </a:lnSpc>
            </a:pPr>
            <a:endParaRPr lang="en-US" sz="3009">
              <a:solidFill>
                <a:srgbClr val="222544"/>
              </a:solidFill>
              <a:latin typeface="Montserrat"/>
              <a:ea typeface="Montserrat"/>
              <a:cs typeface="Montserrat"/>
              <a:sym typeface="Montserrat"/>
            </a:endParaRPr>
          </a:p>
          <a:p>
            <a:pPr algn="ctr">
              <a:lnSpc>
                <a:spcPts val="4212"/>
              </a:lnSpc>
            </a:pPr>
            <a:r>
              <a:rPr lang="en-US" sz="3009">
                <a:solidFill>
                  <a:srgbClr val="222544"/>
                </a:solidFill>
                <a:latin typeface="Montserrat"/>
                <a:ea typeface="Montserrat"/>
                <a:cs typeface="Montserrat"/>
                <a:sym typeface="Montserrat"/>
              </a:rPr>
              <a:t>As we begin our Advent journey, help us to recognise Your presence in our world.</a:t>
            </a:r>
          </a:p>
          <a:p>
            <a:pPr algn="ctr">
              <a:lnSpc>
                <a:spcPts val="4212"/>
              </a:lnSpc>
            </a:pPr>
            <a:endParaRPr lang="en-US" sz="3009">
              <a:solidFill>
                <a:srgbClr val="222544"/>
              </a:solidFill>
              <a:latin typeface="Montserrat"/>
              <a:ea typeface="Montserrat"/>
              <a:cs typeface="Montserrat"/>
              <a:sym typeface="Montserrat"/>
            </a:endParaRPr>
          </a:p>
          <a:p>
            <a:pPr algn="ctr">
              <a:lnSpc>
                <a:spcPts val="4212"/>
              </a:lnSpc>
            </a:pPr>
            <a:r>
              <a:rPr lang="en-US" sz="3009">
                <a:solidFill>
                  <a:srgbClr val="222544"/>
                </a:solidFill>
                <a:latin typeface="Montserrat"/>
                <a:ea typeface="Montserrat"/>
                <a:cs typeface="Montserrat"/>
                <a:sym typeface="Montserrat"/>
              </a:rPr>
              <a:t>Open our eyes to see Christ in our sisters and brothers, especially those who are struggling and facing darkness.</a:t>
            </a:r>
          </a:p>
          <a:p>
            <a:pPr algn="ctr">
              <a:lnSpc>
                <a:spcPts val="4212"/>
              </a:lnSpc>
            </a:pPr>
            <a:endParaRPr lang="en-US" sz="3009">
              <a:solidFill>
                <a:srgbClr val="222544"/>
              </a:solidFill>
              <a:latin typeface="Montserrat"/>
              <a:ea typeface="Montserrat"/>
              <a:cs typeface="Montserrat"/>
              <a:sym typeface="Montserrat"/>
            </a:endParaRPr>
          </a:p>
          <a:p>
            <a:pPr algn="ctr">
              <a:lnSpc>
                <a:spcPts val="4212"/>
              </a:lnSpc>
            </a:pPr>
            <a:r>
              <a:rPr lang="en-US" sz="3009">
                <a:solidFill>
                  <a:srgbClr val="222544"/>
                </a:solidFill>
                <a:latin typeface="Montserrat"/>
                <a:ea typeface="Montserrat"/>
                <a:cs typeface="Montserrat"/>
                <a:sym typeface="Montserrat"/>
              </a:rPr>
              <a:t>Inspire us to share hope, work for justice and shine Your light wherever we go.</a:t>
            </a:r>
          </a:p>
          <a:p>
            <a:pPr algn="ctr">
              <a:lnSpc>
                <a:spcPts val="4212"/>
              </a:lnSpc>
            </a:pPr>
            <a:endParaRPr lang="en-US" sz="3009">
              <a:solidFill>
                <a:srgbClr val="222544"/>
              </a:solidFill>
              <a:latin typeface="Montserrat"/>
              <a:ea typeface="Montserrat"/>
              <a:cs typeface="Montserrat"/>
              <a:sym typeface="Montserrat"/>
            </a:endParaRPr>
          </a:p>
          <a:p>
            <a:pPr algn="ctr">
              <a:lnSpc>
                <a:spcPts val="4212"/>
              </a:lnSpc>
            </a:pPr>
            <a:r>
              <a:rPr lang="en-US" sz="3009">
                <a:solidFill>
                  <a:srgbClr val="222544"/>
                </a:solidFill>
                <a:latin typeface="Montserrat"/>
                <a:ea typeface="Montserrat"/>
                <a:cs typeface="Montserrat"/>
                <a:sym typeface="Montserrat"/>
              </a:rPr>
              <a:t>We ask this prayer through Christ our Lord.</a:t>
            </a:r>
          </a:p>
          <a:p>
            <a:pPr algn="ctr">
              <a:lnSpc>
                <a:spcPts val="4212"/>
              </a:lnSpc>
            </a:pPr>
            <a:endParaRPr lang="en-US" sz="3009">
              <a:solidFill>
                <a:srgbClr val="222544"/>
              </a:solidFill>
              <a:latin typeface="Montserrat"/>
              <a:ea typeface="Montserrat"/>
              <a:cs typeface="Montserrat"/>
              <a:sym typeface="Montserrat"/>
            </a:endParaRPr>
          </a:p>
          <a:p>
            <a:pPr algn="ctr">
              <a:lnSpc>
                <a:spcPts val="4212"/>
              </a:lnSpc>
            </a:pPr>
            <a:r>
              <a:rPr lang="en-US" sz="3009" b="1">
                <a:solidFill>
                  <a:srgbClr val="222544"/>
                </a:solidFill>
                <a:latin typeface="Montserrat Bold"/>
                <a:ea typeface="Montserrat Bold"/>
                <a:cs typeface="Montserrat Bold"/>
                <a:sym typeface="Montserrat Bold"/>
              </a:rPr>
              <a:t>Amen.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9960429"/>
            <a:ext cx="18288000" cy="326571"/>
            <a:chOff x="0" y="0"/>
            <a:chExt cx="4816593" cy="86011"/>
          </a:xfrm>
        </p:grpSpPr>
        <p:sp>
          <p:nvSpPr>
            <p:cNvPr id="3" name="Freeform 3"/>
            <p:cNvSpPr/>
            <p:nvPr/>
          </p:nvSpPr>
          <p:spPr>
            <a:xfrm>
              <a:off x="0" y="0"/>
              <a:ext cx="4816592" cy="86011"/>
            </a:xfrm>
            <a:custGeom>
              <a:avLst/>
              <a:gdLst/>
              <a:ahLst/>
              <a:cxnLst/>
              <a:rect l="l" t="t" r="r" b="b"/>
              <a:pathLst>
                <a:path w="4816592" h="86011">
                  <a:moveTo>
                    <a:pt x="0" y="0"/>
                  </a:moveTo>
                  <a:lnTo>
                    <a:pt x="4816592" y="0"/>
                  </a:lnTo>
                  <a:lnTo>
                    <a:pt x="4816592" y="86011"/>
                  </a:lnTo>
                  <a:lnTo>
                    <a:pt x="0" y="86011"/>
                  </a:lnTo>
                  <a:close/>
                </a:path>
              </a:pathLst>
            </a:custGeom>
            <a:solidFill>
              <a:srgbClr val="7666AD"/>
            </a:solidFill>
          </p:spPr>
          <p:txBody>
            <a:bodyPr/>
            <a:lstStyle/>
            <a:p>
              <a:endParaRPr lang="en-GB"/>
            </a:p>
          </p:txBody>
        </p:sp>
        <p:sp>
          <p:nvSpPr>
            <p:cNvPr id="4" name="TextBox 4"/>
            <p:cNvSpPr txBox="1"/>
            <p:nvPr/>
          </p:nvSpPr>
          <p:spPr>
            <a:xfrm>
              <a:off x="0" y="-38100"/>
              <a:ext cx="4816593" cy="124111"/>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1054877" y="0"/>
            <a:ext cx="7267712" cy="5297735"/>
            <a:chOff x="0" y="0"/>
            <a:chExt cx="1125959" cy="820758"/>
          </a:xfrm>
        </p:grpSpPr>
        <p:sp>
          <p:nvSpPr>
            <p:cNvPr id="6" name="Freeform 6"/>
            <p:cNvSpPr/>
            <p:nvPr/>
          </p:nvSpPr>
          <p:spPr>
            <a:xfrm>
              <a:off x="0" y="0"/>
              <a:ext cx="1125959" cy="820758"/>
            </a:xfrm>
            <a:custGeom>
              <a:avLst/>
              <a:gdLst/>
              <a:ahLst/>
              <a:cxnLst/>
              <a:rect l="l" t="t" r="r" b="b"/>
              <a:pathLst>
                <a:path w="1125959" h="820758">
                  <a:moveTo>
                    <a:pt x="0" y="0"/>
                  </a:moveTo>
                  <a:lnTo>
                    <a:pt x="1125959" y="0"/>
                  </a:lnTo>
                  <a:lnTo>
                    <a:pt x="1125959" y="820758"/>
                  </a:lnTo>
                  <a:lnTo>
                    <a:pt x="0" y="820758"/>
                  </a:lnTo>
                  <a:close/>
                </a:path>
              </a:pathLst>
            </a:custGeom>
            <a:blipFill>
              <a:blip r:embed="rId3"/>
              <a:stretch>
                <a:fillRect l="-7810" t="-3613" r="-12433"/>
              </a:stretch>
            </a:blipFill>
          </p:spPr>
          <p:txBody>
            <a:bodyPr/>
            <a:lstStyle/>
            <a:p>
              <a:endParaRPr lang="en-GB"/>
            </a:p>
          </p:txBody>
        </p:sp>
      </p:grpSp>
      <p:grpSp>
        <p:nvGrpSpPr>
          <p:cNvPr id="7" name="Group 7"/>
          <p:cNvGrpSpPr/>
          <p:nvPr/>
        </p:nvGrpSpPr>
        <p:grpSpPr>
          <a:xfrm>
            <a:off x="11054877" y="5297735"/>
            <a:ext cx="7233123" cy="4662694"/>
            <a:chOff x="0" y="0"/>
            <a:chExt cx="1233096" cy="794892"/>
          </a:xfrm>
        </p:grpSpPr>
        <p:sp>
          <p:nvSpPr>
            <p:cNvPr id="8" name="Freeform 8"/>
            <p:cNvSpPr/>
            <p:nvPr/>
          </p:nvSpPr>
          <p:spPr>
            <a:xfrm>
              <a:off x="0" y="0"/>
              <a:ext cx="1233096" cy="794892"/>
            </a:xfrm>
            <a:custGeom>
              <a:avLst/>
              <a:gdLst/>
              <a:ahLst/>
              <a:cxnLst/>
              <a:rect l="l" t="t" r="r" b="b"/>
              <a:pathLst>
                <a:path w="1233096" h="794892">
                  <a:moveTo>
                    <a:pt x="0" y="0"/>
                  </a:moveTo>
                  <a:lnTo>
                    <a:pt x="1233096" y="0"/>
                  </a:lnTo>
                  <a:lnTo>
                    <a:pt x="1233096" y="794892"/>
                  </a:lnTo>
                  <a:lnTo>
                    <a:pt x="0" y="794892"/>
                  </a:lnTo>
                  <a:close/>
                </a:path>
              </a:pathLst>
            </a:custGeom>
            <a:blipFill>
              <a:blip r:embed="rId4"/>
              <a:stretch>
                <a:fillRect l="-2137" t="-2753" b="-2753"/>
              </a:stretch>
            </a:blipFill>
          </p:spPr>
          <p:txBody>
            <a:bodyPr/>
            <a:lstStyle/>
            <a:p>
              <a:endParaRPr lang="en-GB"/>
            </a:p>
          </p:txBody>
        </p:sp>
      </p:grpSp>
      <p:sp>
        <p:nvSpPr>
          <p:cNvPr id="9" name="Freeform 9"/>
          <p:cNvSpPr/>
          <p:nvPr/>
        </p:nvSpPr>
        <p:spPr>
          <a:xfrm>
            <a:off x="4839401" y="7697594"/>
            <a:ext cx="1200671" cy="2088124"/>
          </a:xfrm>
          <a:custGeom>
            <a:avLst/>
            <a:gdLst/>
            <a:ahLst/>
            <a:cxnLst/>
            <a:rect l="l" t="t" r="r" b="b"/>
            <a:pathLst>
              <a:path w="1200671" h="2088124">
                <a:moveTo>
                  <a:pt x="0" y="0"/>
                </a:moveTo>
                <a:lnTo>
                  <a:pt x="1200671" y="0"/>
                </a:lnTo>
                <a:lnTo>
                  <a:pt x="1200671" y="2088123"/>
                </a:lnTo>
                <a:lnTo>
                  <a:pt x="0" y="208812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0" name="Freeform 10"/>
          <p:cNvSpPr/>
          <p:nvPr/>
        </p:nvSpPr>
        <p:spPr>
          <a:xfrm>
            <a:off x="456174" y="3156197"/>
            <a:ext cx="760925" cy="760925"/>
          </a:xfrm>
          <a:custGeom>
            <a:avLst/>
            <a:gdLst/>
            <a:ahLst/>
            <a:cxnLst/>
            <a:rect l="l" t="t" r="r" b="b"/>
            <a:pathLst>
              <a:path w="760925" h="760925">
                <a:moveTo>
                  <a:pt x="0" y="0"/>
                </a:moveTo>
                <a:lnTo>
                  <a:pt x="760925" y="0"/>
                </a:lnTo>
                <a:lnTo>
                  <a:pt x="760925" y="760925"/>
                </a:lnTo>
                <a:lnTo>
                  <a:pt x="0" y="76092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1" name="TextBox 11"/>
          <p:cNvSpPr txBox="1"/>
          <p:nvPr/>
        </p:nvSpPr>
        <p:spPr>
          <a:xfrm>
            <a:off x="1125567" y="3287375"/>
            <a:ext cx="9281475" cy="1345666"/>
          </a:xfrm>
          <a:prstGeom prst="rect">
            <a:avLst/>
          </a:prstGeom>
        </p:spPr>
        <p:txBody>
          <a:bodyPr lIns="0" tIns="0" rIns="0" bIns="0" rtlCol="0" anchor="t">
            <a:spAutoFit/>
          </a:bodyPr>
          <a:lstStyle/>
          <a:p>
            <a:pPr algn="ctr">
              <a:lnSpc>
                <a:spcPts val="10983"/>
              </a:lnSpc>
            </a:pPr>
            <a:r>
              <a:rPr lang="en-US" sz="7845" b="1">
                <a:solidFill>
                  <a:srgbClr val="222544"/>
                </a:solidFill>
                <a:latin typeface="Montserrat School Semi-Bold"/>
                <a:ea typeface="Montserrat School Semi-Bold"/>
                <a:cs typeface="Montserrat School Semi-Bold"/>
                <a:sym typeface="Montserrat School Semi-Bold"/>
              </a:rPr>
              <a:t>Happy Christmas</a:t>
            </a:r>
          </a:p>
        </p:txBody>
      </p:sp>
      <p:sp>
        <p:nvSpPr>
          <p:cNvPr id="12" name="Freeform 12"/>
          <p:cNvSpPr/>
          <p:nvPr/>
        </p:nvSpPr>
        <p:spPr>
          <a:xfrm rot="-5400000">
            <a:off x="4333128" y="5448990"/>
            <a:ext cx="11532621" cy="1550738"/>
          </a:xfrm>
          <a:custGeom>
            <a:avLst/>
            <a:gdLst/>
            <a:ahLst/>
            <a:cxnLst/>
            <a:rect l="l" t="t" r="r" b="b"/>
            <a:pathLst>
              <a:path w="11532621" h="1550738">
                <a:moveTo>
                  <a:pt x="0" y="0"/>
                </a:moveTo>
                <a:lnTo>
                  <a:pt x="11532621" y="0"/>
                </a:lnTo>
                <a:lnTo>
                  <a:pt x="11532621" y="1550738"/>
                </a:lnTo>
                <a:lnTo>
                  <a:pt x="0" y="1550738"/>
                </a:lnTo>
                <a:lnTo>
                  <a:pt x="0" y="0"/>
                </a:lnTo>
                <a:close/>
              </a:path>
            </a:pathLst>
          </a:custGeom>
          <a:blipFill>
            <a:blip>
              <a:extLst>
                <a:ext uri="{96DAC541-7B7A-43D3-8B79-37D633B846F1}">
                  <asvg:svgBlip xmlns:asvg="http://schemas.microsoft.com/office/drawing/2016/SVG/main" r:embed="rId7"/>
                </a:ext>
              </a:extLst>
            </a:blip>
            <a:stretch>
              <a:fillRect l="-279" t="-171027" r="-1768" b="-487889"/>
            </a:stretch>
          </a:blipFill>
        </p:spPr>
        <p:txBody>
          <a:bodyPr/>
          <a:lstStyle/>
          <a:p>
            <a:endParaRPr lang="en-GB"/>
          </a:p>
        </p:txBody>
      </p:sp>
      <p:sp>
        <p:nvSpPr>
          <p:cNvPr id="13" name="Freeform 13"/>
          <p:cNvSpPr/>
          <p:nvPr/>
        </p:nvSpPr>
        <p:spPr>
          <a:xfrm rot="-8100000">
            <a:off x="-519920" y="754110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7"/>
                </a:ext>
              </a:extLst>
            </a:blip>
            <a:stretch>
              <a:fillRect l="-238232" t="-16109" b="-233656"/>
            </a:stretch>
          </a:blipFill>
        </p:spPr>
        <p:txBody>
          <a:bodyPr/>
          <a:lstStyle/>
          <a:p>
            <a:endParaRPr lang="en-GB"/>
          </a:p>
        </p:txBody>
      </p:sp>
      <p:sp>
        <p:nvSpPr>
          <p:cNvPr id="14" name="Freeform 14"/>
          <p:cNvSpPr/>
          <p:nvPr/>
        </p:nvSpPr>
        <p:spPr>
          <a:xfrm rot="-10800000">
            <a:off x="-431694" y="1530758"/>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7"/>
                </a:ext>
              </a:extLst>
            </a:blip>
            <a:stretch>
              <a:fillRect l="-238232" t="-16109" b="-233656"/>
            </a:stretch>
          </a:blipFill>
        </p:spPr>
        <p:txBody>
          <a:bodyPr/>
          <a:lstStyle/>
          <a:p>
            <a:endParaRPr lang="en-GB"/>
          </a:p>
        </p:txBody>
      </p:sp>
      <p:sp>
        <p:nvSpPr>
          <p:cNvPr id="15" name="Freeform 1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nvGrpSpPr>
          <p:cNvPr id="16" name="Group 16"/>
          <p:cNvGrpSpPr/>
          <p:nvPr/>
        </p:nvGrpSpPr>
        <p:grpSpPr>
          <a:xfrm>
            <a:off x="-704374" y="-234640"/>
            <a:ext cx="9848374" cy="1385376"/>
            <a:chOff x="0" y="0"/>
            <a:chExt cx="13131165" cy="1847168"/>
          </a:xfrm>
        </p:grpSpPr>
        <p:grpSp>
          <p:nvGrpSpPr>
            <p:cNvPr id="17" name="Group 17"/>
            <p:cNvGrpSpPr/>
            <p:nvPr/>
          </p:nvGrpSpPr>
          <p:grpSpPr>
            <a:xfrm>
              <a:off x="0" y="0"/>
              <a:ext cx="13131165" cy="1746693"/>
              <a:chOff x="0" y="0"/>
              <a:chExt cx="2716851" cy="361392"/>
            </a:xfrm>
          </p:grpSpPr>
          <p:sp>
            <p:nvSpPr>
              <p:cNvPr id="18" name="Freeform 18"/>
              <p:cNvSpPr/>
              <p:nvPr/>
            </p:nvSpPr>
            <p:spPr>
              <a:xfrm>
                <a:off x="0" y="0"/>
                <a:ext cx="2716851" cy="361392"/>
              </a:xfrm>
              <a:custGeom>
                <a:avLst/>
                <a:gdLst/>
                <a:ahLst/>
                <a:cxnLst/>
                <a:rect l="l" t="t" r="r" b="b"/>
                <a:pathLst>
                  <a:path w="2716851" h="361392">
                    <a:moveTo>
                      <a:pt x="2513651" y="0"/>
                    </a:moveTo>
                    <a:cubicBezTo>
                      <a:pt x="2625875" y="0"/>
                      <a:pt x="2716851" y="80900"/>
                      <a:pt x="2716851" y="180696"/>
                    </a:cubicBezTo>
                    <a:cubicBezTo>
                      <a:pt x="2716851" y="280492"/>
                      <a:pt x="2625875" y="361392"/>
                      <a:pt x="2513651" y="361392"/>
                    </a:cubicBezTo>
                    <a:lnTo>
                      <a:pt x="203200" y="361392"/>
                    </a:lnTo>
                    <a:cubicBezTo>
                      <a:pt x="90976" y="361392"/>
                      <a:pt x="0" y="280492"/>
                      <a:pt x="0" y="180696"/>
                    </a:cubicBezTo>
                    <a:cubicBezTo>
                      <a:pt x="0" y="80900"/>
                      <a:pt x="90976" y="0"/>
                      <a:pt x="203200" y="0"/>
                    </a:cubicBezTo>
                    <a:close/>
                  </a:path>
                </a:pathLst>
              </a:custGeom>
              <a:solidFill>
                <a:srgbClr val="222544"/>
              </a:solidFill>
            </p:spPr>
            <p:txBody>
              <a:bodyPr/>
              <a:lstStyle/>
              <a:p>
                <a:endParaRPr lang="en-GB"/>
              </a:p>
            </p:txBody>
          </p:sp>
          <p:sp>
            <p:nvSpPr>
              <p:cNvPr id="19" name="TextBox 19"/>
              <p:cNvSpPr txBox="1"/>
              <p:nvPr/>
            </p:nvSpPr>
            <p:spPr>
              <a:xfrm>
                <a:off x="0" y="-38100"/>
                <a:ext cx="2716851" cy="399492"/>
              </a:xfrm>
              <a:prstGeom prst="rect">
                <a:avLst/>
              </a:prstGeom>
            </p:spPr>
            <p:txBody>
              <a:bodyPr lIns="48499" tIns="48499" rIns="48499" bIns="48499" rtlCol="0" anchor="ctr"/>
              <a:lstStyle/>
              <a:p>
                <a:pPr algn="ctr">
                  <a:lnSpc>
                    <a:spcPts val="2660"/>
                  </a:lnSpc>
                </a:pPr>
                <a:endParaRPr/>
              </a:p>
            </p:txBody>
          </p:sp>
        </p:grpSp>
        <p:sp>
          <p:nvSpPr>
            <p:cNvPr id="20" name="Freeform 20"/>
            <p:cNvSpPr/>
            <p:nvPr/>
          </p:nvSpPr>
          <p:spPr>
            <a:xfrm>
              <a:off x="1264500" y="578335"/>
              <a:ext cx="475031" cy="475031"/>
            </a:xfrm>
            <a:custGeom>
              <a:avLst/>
              <a:gdLst/>
              <a:ahLst/>
              <a:cxnLst/>
              <a:rect l="l" t="t" r="r" b="b"/>
              <a:pathLst>
                <a:path w="475031" h="475031">
                  <a:moveTo>
                    <a:pt x="0" y="0"/>
                  </a:moveTo>
                  <a:lnTo>
                    <a:pt x="475031" y="0"/>
                  </a:lnTo>
                  <a:lnTo>
                    <a:pt x="475031" y="475031"/>
                  </a:lnTo>
                  <a:lnTo>
                    <a:pt x="0" y="47503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1" name="TextBox 21"/>
            <p:cNvSpPr txBox="1"/>
            <p:nvPr/>
          </p:nvSpPr>
          <p:spPr>
            <a:xfrm>
              <a:off x="1739531" y="681083"/>
              <a:ext cx="8904062" cy="685588"/>
            </a:xfrm>
            <a:prstGeom prst="rect">
              <a:avLst/>
            </a:prstGeom>
          </p:spPr>
          <p:txBody>
            <a:bodyPr lIns="0" tIns="0" rIns="0" bIns="0" rtlCol="0" anchor="t">
              <a:spAutoFit/>
            </a:bodyPr>
            <a:lstStyle/>
            <a:p>
              <a:pPr algn="ctr">
                <a:lnSpc>
                  <a:spcPts val="4339"/>
                </a:lnSpc>
              </a:pPr>
              <a:r>
                <a:rPr lang="en-US" sz="3099" b="1">
                  <a:solidFill>
                    <a:srgbClr val="FFFFFF"/>
                  </a:solidFill>
                  <a:latin typeface="Montserrat School Semi-Bold"/>
                  <a:ea typeface="Montserrat School Semi-Bold"/>
                  <a:cs typeface="Montserrat School Semi-Bold"/>
                  <a:sym typeface="Montserrat School Semi-Bold"/>
                </a:rPr>
                <a:t>CAFOD’s Advent Assembly 2026</a:t>
              </a:r>
            </a:p>
          </p:txBody>
        </p:sp>
        <p:grpSp>
          <p:nvGrpSpPr>
            <p:cNvPr id="22" name="Group 22"/>
            <p:cNvGrpSpPr/>
            <p:nvPr/>
          </p:nvGrpSpPr>
          <p:grpSpPr>
            <a:xfrm>
              <a:off x="10950608" y="415620"/>
              <a:ext cx="1014822" cy="1014822"/>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24" name="TextBox 24"/>
              <p:cNvSpPr txBox="1"/>
              <p:nvPr/>
            </p:nvSpPr>
            <p:spPr>
              <a:xfrm>
                <a:off x="76200" y="38100"/>
                <a:ext cx="660400" cy="698500"/>
              </a:xfrm>
              <a:prstGeom prst="rect">
                <a:avLst/>
              </a:prstGeom>
            </p:spPr>
            <p:txBody>
              <a:bodyPr lIns="14895" tIns="14895" rIns="14895" bIns="14895" rtlCol="0" anchor="ctr"/>
              <a:lstStyle/>
              <a:p>
                <a:pPr algn="ctr">
                  <a:lnSpc>
                    <a:spcPts val="2660"/>
                  </a:lnSpc>
                </a:pPr>
                <a:endParaRPr/>
              </a:p>
            </p:txBody>
          </p:sp>
        </p:grpSp>
        <p:sp>
          <p:nvSpPr>
            <p:cNvPr id="25" name="Freeform 25"/>
            <p:cNvSpPr/>
            <p:nvPr/>
          </p:nvSpPr>
          <p:spPr>
            <a:xfrm>
              <a:off x="11017252" y="575742"/>
              <a:ext cx="310349" cy="917013"/>
            </a:xfrm>
            <a:custGeom>
              <a:avLst/>
              <a:gdLst/>
              <a:ahLst/>
              <a:cxnLst/>
              <a:rect l="l" t="t" r="r" b="b"/>
              <a:pathLst>
                <a:path w="310349" h="917013">
                  <a:moveTo>
                    <a:pt x="0" y="0"/>
                  </a:moveTo>
                  <a:lnTo>
                    <a:pt x="310349" y="0"/>
                  </a:lnTo>
                  <a:lnTo>
                    <a:pt x="310349" y="917012"/>
                  </a:lnTo>
                  <a:lnTo>
                    <a:pt x="0" y="917012"/>
                  </a:lnTo>
                  <a:lnTo>
                    <a:pt x="0" y="0"/>
                  </a:lnTo>
                  <a:close/>
                </a:path>
              </a:pathLst>
            </a:custGeom>
            <a:blipFill>
              <a:blip>
                <a:extLst>
                  <a:ext uri="{96DAC541-7B7A-43D3-8B79-37D633B846F1}">
                    <asvg:svgBlip xmlns:asvg="http://schemas.microsoft.com/office/drawing/2016/SVG/main" r:embed="rId10"/>
                  </a:ext>
                </a:extLst>
              </a:blip>
              <a:stretch>
                <a:fillRect b="-45421"/>
              </a:stretch>
            </a:blipFill>
          </p:spPr>
          <p:txBody>
            <a:bodyPr/>
            <a:lstStyle/>
            <a:p>
              <a:endParaRPr lang="en-GB"/>
            </a:p>
          </p:txBody>
        </p:sp>
        <p:sp>
          <p:nvSpPr>
            <p:cNvPr id="26" name="Freeform 26"/>
            <p:cNvSpPr/>
            <p:nvPr/>
          </p:nvSpPr>
          <p:spPr>
            <a:xfrm>
              <a:off x="11205902"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10"/>
                  </a:ext>
                </a:extLst>
              </a:blip>
              <a:stretch>
                <a:fillRect b="-44644"/>
              </a:stretch>
            </a:blipFill>
          </p:spPr>
          <p:txBody>
            <a:bodyPr/>
            <a:lstStyle/>
            <a:p>
              <a:endParaRPr lang="en-GB"/>
            </a:p>
          </p:txBody>
        </p:sp>
        <p:sp>
          <p:nvSpPr>
            <p:cNvPr id="27" name="Freeform 27"/>
            <p:cNvSpPr/>
            <p:nvPr/>
          </p:nvSpPr>
          <p:spPr>
            <a:xfrm>
              <a:off x="11595946" y="575742"/>
              <a:ext cx="310349" cy="931792"/>
            </a:xfrm>
            <a:custGeom>
              <a:avLst/>
              <a:gdLst/>
              <a:ahLst/>
              <a:cxnLst/>
              <a:rect l="l" t="t" r="r" b="b"/>
              <a:pathLst>
                <a:path w="310349" h="931792">
                  <a:moveTo>
                    <a:pt x="0" y="0"/>
                  </a:moveTo>
                  <a:lnTo>
                    <a:pt x="310349" y="0"/>
                  </a:lnTo>
                  <a:lnTo>
                    <a:pt x="310349" y="931792"/>
                  </a:lnTo>
                  <a:lnTo>
                    <a:pt x="0" y="931792"/>
                  </a:lnTo>
                  <a:lnTo>
                    <a:pt x="0" y="0"/>
                  </a:lnTo>
                  <a:close/>
                </a:path>
              </a:pathLst>
            </a:custGeom>
            <a:blipFill>
              <a:blip>
                <a:extLst>
                  <a:ext uri="{96DAC541-7B7A-43D3-8B79-37D633B846F1}">
                    <asvg:svgBlip xmlns:asvg="http://schemas.microsoft.com/office/drawing/2016/SVG/main" r:embed="rId10"/>
                  </a:ext>
                </a:extLst>
              </a:blip>
              <a:stretch>
                <a:fillRect b="-43114"/>
              </a:stretch>
            </a:blipFill>
          </p:spPr>
          <p:txBody>
            <a:bodyPr/>
            <a:lstStyle/>
            <a:p>
              <a:endParaRPr lang="en-GB"/>
            </a:p>
          </p:txBody>
        </p:sp>
        <p:sp>
          <p:nvSpPr>
            <p:cNvPr id="28" name="Freeform 28"/>
            <p:cNvSpPr/>
            <p:nvPr/>
          </p:nvSpPr>
          <p:spPr>
            <a:xfrm>
              <a:off x="11400469" y="575742"/>
              <a:ext cx="310349" cy="921939"/>
            </a:xfrm>
            <a:custGeom>
              <a:avLst/>
              <a:gdLst/>
              <a:ahLst/>
              <a:cxnLst/>
              <a:rect l="l" t="t" r="r" b="b"/>
              <a:pathLst>
                <a:path w="310349" h="921939">
                  <a:moveTo>
                    <a:pt x="0" y="0"/>
                  </a:moveTo>
                  <a:lnTo>
                    <a:pt x="310348" y="0"/>
                  </a:lnTo>
                  <a:lnTo>
                    <a:pt x="310348" y="921939"/>
                  </a:lnTo>
                  <a:lnTo>
                    <a:pt x="0" y="921939"/>
                  </a:lnTo>
                  <a:lnTo>
                    <a:pt x="0" y="0"/>
                  </a:lnTo>
                  <a:close/>
                </a:path>
              </a:pathLst>
            </a:custGeom>
            <a:blipFill>
              <a:blip>
                <a:extLst>
                  <a:ext uri="{96DAC541-7B7A-43D3-8B79-37D633B846F1}">
                    <asvg:svgBlip xmlns:asvg="http://schemas.microsoft.com/office/drawing/2016/SVG/main" r:embed="rId11"/>
                  </a:ext>
                </a:extLst>
              </a:blip>
              <a:stretch>
                <a:fillRect b="-44644"/>
              </a:stretch>
            </a:blipFill>
          </p:spPr>
          <p:txBody>
            <a:bodyPr/>
            <a:lstStyle/>
            <a:p>
              <a:endParaRPr lang="en-GB"/>
            </a:p>
          </p:txBody>
        </p:sp>
        <p:sp>
          <p:nvSpPr>
            <p:cNvPr id="29" name="Freeform 29"/>
            <p:cNvSpPr/>
            <p:nvPr/>
          </p:nvSpPr>
          <p:spPr>
            <a:xfrm rot="-1289969">
              <a:off x="11070846" y="1290141"/>
              <a:ext cx="749630" cy="434786"/>
            </a:xfrm>
            <a:custGeom>
              <a:avLst/>
              <a:gdLst/>
              <a:ahLst/>
              <a:cxnLst/>
              <a:rect l="l" t="t" r="r" b="b"/>
              <a:pathLst>
                <a:path w="749630" h="434786">
                  <a:moveTo>
                    <a:pt x="0" y="0"/>
                  </a:moveTo>
                  <a:lnTo>
                    <a:pt x="749630" y="0"/>
                  </a:lnTo>
                  <a:lnTo>
                    <a:pt x="749630" y="434786"/>
                  </a:lnTo>
                  <a:lnTo>
                    <a:pt x="0" y="43478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30" name="TextBox 30"/>
            <p:cNvSpPr txBox="1"/>
            <p:nvPr/>
          </p:nvSpPr>
          <p:spPr>
            <a:xfrm rot="-5400000">
              <a:off x="11054070"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Hope</a:t>
              </a:r>
            </a:p>
          </p:txBody>
        </p:sp>
        <p:sp>
          <p:nvSpPr>
            <p:cNvPr id="31" name="TextBox 31"/>
            <p:cNvSpPr txBox="1"/>
            <p:nvPr/>
          </p:nvSpPr>
          <p:spPr>
            <a:xfrm rot="-5400000">
              <a:off x="11246386"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Peace</a:t>
              </a:r>
            </a:p>
          </p:txBody>
        </p:sp>
        <p:sp>
          <p:nvSpPr>
            <p:cNvPr id="32" name="TextBox 32"/>
            <p:cNvSpPr txBox="1"/>
            <p:nvPr/>
          </p:nvSpPr>
          <p:spPr>
            <a:xfrm rot="-5400000">
              <a:off x="11439068" y="832719"/>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Joy</a:t>
              </a:r>
            </a:p>
          </p:txBody>
        </p:sp>
        <p:sp>
          <p:nvSpPr>
            <p:cNvPr id="33" name="TextBox 33"/>
            <p:cNvSpPr txBox="1"/>
            <p:nvPr/>
          </p:nvSpPr>
          <p:spPr>
            <a:xfrm rot="-5400000">
              <a:off x="11631748" y="873730"/>
              <a:ext cx="216078" cy="120674"/>
            </a:xfrm>
            <a:prstGeom prst="rect">
              <a:avLst/>
            </a:prstGeom>
          </p:spPr>
          <p:txBody>
            <a:bodyPr lIns="0" tIns="0" rIns="0" bIns="0" rtlCol="0" anchor="t">
              <a:spAutoFit/>
            </a:bodyPr>
            <a:lstStyle/>
            <a:p>
              <a:pPr algn="l">
                <a:lnSpc>
                  <a:spcPts val="773"/>
                </a:lnSpc>
              </a:pPr>
              <a:r>
                <a:rPr lang="en-US" sz="552" b="1">
                  <a:solidFill>
                    <a:srgbClr val="FFFFFF"/>
                  </a:solidFill>
                  <a:latin typeface="Caveat Bold"/>
                  <a:ea typeface="Caveat Bold"/>
                  <a:cs typeface="Caveat Bold"/>
                  <a:sym typeface="Caveat Bold"/>
                </a:rPr>
                <a:t>Love</a:t>
              </a:r>
            </a:p>
          </p:txBody>
        </p:sp>
      </p:grpSp>
      <p:sp>
        <p:nvSpPr>
          <p:cNvPr id="34" name="TextBox 34"/>
          <p:cNvSpPr txBox="1"/>
          <p:nvPr/>
        </p:nvSpPr>
        <p:spPr>
          <a:xfrm>
            <a:off x="896859" y="4881667"/>
            <a:ext cx="8607280" cy="746411"/>
          </a:xfrm>
          <a:prstGeom prst="rect">
            <a:avLst/>
          </a:prstGeom>
        </p:spPr>
        <p:txBody>
          <a:bodyPr lIns="0" tIns="0" rIns="0" bIns="0" rtlCol="0" anchor="t">
            <a:spAutoFit/>
          </a:bodyPr>
          <a:lstStyle/>
          <a:p>
            <a:pPr algn="r">
              <a:lnSpc>
                <a:spcPts val="6109"/>
              </a:lnSpc>
            </a:pPr>
            <a:r>
              <a:rPr lang="en-US" sz="4363" b="1">
                <a:solidFill>
                  <a:srgbClr val="222544"/>
                </a:solidFill>
                <a:latin typeface="Montserrat School Semi-Bold"/>
                <a:ea typeface="Montserrat School Semi-Bold"/>
                <a:cs typeface="Montserrat School Semi-Bold"/>
                <a:sym typeface="Montserrat School Semi-Bold"/>
              </a:rPr>
              <a:t>from everyone at CAFOD!</a:t>
            </a:r>
          </a:p>
        </p:txBody>
      </p:sp>
      <p:sp>
        <p:nvSpPr>
          <p:cNvPr id="35" name="TextBox 35"/>
          <p:cNvSpPr txBox="1"/>
          <p:nvPr/>
        </p:nvSpPr>
        <p:spPr>
          <a:xfrm>
            <a:off x="264627" y="6002784"/>
            <a:ext cx="10350219" cy="1520099"/>
          </a:xfrm>
          <a:prstGeom prst="rect">
            <a:avLst/>
          </a:prstGeom>
        </p:spPr>
        <p:txBody>
          <a:bodyPr lIns="0" tIns="0" rIns="0" bIns="0" rtlCol="0" anchor="t">
            <a:spAutoFit/>
          </a:bodyPr>
          <a:lstStyle/>
          <a:p>
            <a:pPr algn="ctr">
              <a:lnSpc>
                <a:spcPts val="3780"/>
              </a:lnSpc>
            </a:pPr>
            <a:r>
              <a:rPr lang="en-US" sz="2700">
                <a:solidFill>
                  <a:srgbClr val="222544"/>
                </a:solidFill>
                <a:latin typeface="Montserrat School"/>
                <a:ea typeface="Montserrat School"/>
                <a:cs typeface="Montserrat School"/>
                <a:sym typeface="Montserrat School"/>
              </a:rPr>
              <a:t>“The light shines in the darkness, </a:t>
            </a:r>
          </a:p>
          <a:p>
            <a:pPr algn="ctr">
              <a:lnSpc>
                <a:spcPts val="3780"/>
              </a:lnSpc>
            </a:pPr>
            <a:r>
              <a:rPr lang="en-US" sz="2700">
                <a:solidFill>
                  <a:srgbClr val="222544"/>
                </a:solidFill>
                <a:latin typeface="Montserrat School"/>
                <a:ea typeface="Montserrat School"/>
                <a:cs typeface="Montserrat School"/>
                <a:sym typeface="Montserrat School"/>
              </a:rPr>
              <a:t>and the darkness has not overcome it.”</a:t>
            </a:r>
          </a:p>
          <a:p>
            <a:pPr algn="ctr">
              <a:lnSpc>
                <a:spcPts val="980"/>
              </a:lnSpc>
            </a:pPr>
            <a:endParaRPr lang="en-US" sz="2700">
              <a:solidFill>
                <a:srgbClr val="222544"/>
              </a:solidFill>
              <a:latin typeface="Montserrat School"/>
              <a:ea typeface="Montserrat School"/>
              <a:cs typeface="Montserrat School"/>
              <a:sym typeface="Montserrat School"/>
            </a:endParaRPr>
          </a:p>
          <a:p>
            <a:pPr algn="ctr">
              <a:lnSpc>
                <a:spcPts val="3780"/>
              </a:lnSpc>
            </a:pPr>
            <a:r>
              <a:rPr lang="en-US" sz="2700">
                <a:solidFill>
                  <a:srgbClr val="222544"/>
                </a:solidFill>
                <a:latin typeface="Montserrat School"/>
                <a:ea typeface="Montserrat School"/>
                <a:cs typeface="Montserrat School"/>
                <a:sym typeface="Montserrat School"/>
              </a:rPr>
              <a:t> John 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3045</Words>
  <Application>Microsoft Office PowerPoint</Application>
  <PresentationFormat>Custom</PresentationFormat>
  <Paragraphs>446</Paragraphs>
  <Slides>13</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Montserrat School</vt:lpstr>
      <vt:lpstr>Montserrat</vt:lpstr>
      <vt:lpstr>Montserrat School Italics</vt:lpstr>
      <vt:lpstr>Caveat Bold</vt:lpstr>
      <vt:lpstr>Arial</vt:lpstr>
      <vt:lpstr>Calibri</vt:lpstr>
      <vt:lpstr>Montserrat Bold</vt:lpstr>
      <vt:lpstr>Montserrat School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 Advent Secondary Assembly 2026</dc:title>
  <dc:creator>Ruth Martin</dc:creator>
  <cp:lastModifiedBy>Ruth Martin</cp:lastModifiedBy>
  <cp:revision>2</cp:revision>
  <dcterms:created xsi:type="dcterms:W3CDTF">2006-08-16T00:00:00Z</dcterms:created>
  <dcterms:modified xsi:type="dcterms:W3CDTF">2026-10-27T12:03:14Z</dcterms:modified>
  <dc:identifier>DAHYjcGuRpg</dc:identifier>
</cp:coreProperties>
</file>