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6"/>
  </p:notesMasterIdLst>
  <p:sldIdLst>
    <p:sldId id="288" r:id="rId6"/>
    <p:sldId id="273" r:id="rId7"/>
    <p:sldId id="275" r:id="rId8"/>
    <p:sldId id="391" r:id="rId9"/>
    <p:sldId id="269" r:id="rId10"/>
    <p:sldId id="386" r:id="rId11"/>
    <p:sldId id="368" r:id="rId12"/>
    <p:sldId id="381" r:id="rId13"/>
    <p:sldId id="382" r:id="rId14"/>
    <p:sldId id="389" r:id="rId15"/>
    <p:sldId id="390" r:id="rId16"/>
    <p:sldId id="392" r:id="rId17"/>
    <p:sldId id="263" r:id="rId18"/>
    <p:sldId id="262" r:id="rId19"/>
    <p:sldId id="261" r:id="rId20"/>
    <p:sldId id="260" r:id="rId21"/>
    <p:sldId id="361" r:id="rId22"/>
    <p:sldId id="258" r:id="rId23"/>
    <p:sldId id="363" r:id="rId24"/>
    <p:sldId id="25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5D67C5-66B2-BE64-C450-707F9B4129EC}" v="141" dt="2025-07-08T10:14:08.273"/>
    <p1510:client id="{34A45613-A801-1FBC-CA01-B72E7F1271A1}" v="1110" dt="2025-07-09T18:08:09.3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971" autoAdjust="0"/>
    <p:restoredTop sz="86410" autoAdjust="0"/>
  </p:normalViewPr>
  <p:slideViewPr>
    <p:cSldViewPr snapToGrid="0">
      <p:cViewPr varScale="1">
        <p:scale>
          <a:sx n="71" d="100"/>
          <a:sy n="71" d="100"/>
        </p:scale>
        <p:origin x="264" y="43"/>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3" d="100"/>
          <a:sy n="53" d="100"/>
        </p:scale>
        <p:origin x="292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DD27C5-9730-4522-97F0-BF11BC6ABD84}" type="datetimeFigureOut">
              <a:rPr lang="en-US"/>
              <a:t>7/10/2025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5366C-5F8C-42CA-9C4D-03125D9DB2B7}" type="slidenum">
              <a:rPr lang="en-US"/>
              <a:t>‹#›</a:t>
            </a:fld>
            <a:endParaRPr lang="en-US"/>
          </a:p>
        </p:txBody>
      </p:sp>
    </p:spTree>
    <p:extLst>
      <p:ext uri="{BB962C8B-B14F-4D97-AF65-F5344CB8AC3E}">
        <p14:creationId xmlns:p14="http://schemas.microsoft.com/office/powerpoint/2010/main" val="827607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Children’s liturgy: Fifteenth Sunday in Ordinary Time (Year C)</a:t>
            </a:r>
          </a:p>
          <a:p>
            <a:endParaRPr lang="en-US" b="1" dirty="0"/>
          </a:p>
          <a:p>
            <a:r>
              <a:rPr lang="en-US" b="1" dirty="0">
                <a:effectLst/>
              </a:rPr>
              <a:t>Preparation of the worship space</a:t>
            </a:r>
            <a:endParaRPr lang="en-US" b="1" dirty="0">
              <a:ea typeface="Calibri"/>
              <a:cs typeface="Calibri"/>
            </a:endParaRPr>
          </a:p>
          <a:p>
            <a:r>
              <a:rPr lang="en-US" b="1" dirty="0" err="1">
                <a:effectLst/>
              </a:rPr>
              <a:t>Colour</a:t>
            </a:r>
            <a:r>
              <a:rPr lang="en-US" b="1" dirty="0">
                <a:effectLst/>
              </a:rPr>
              <a:t>:</a:t>
            </a:r>
            <a:r>
              <a:rPr lang="en-US" dirty="0">
                <a:effectLst/>
              </a:rPr>
              <a:t> </a:t>
            </a:r>
            <a:r>
              <a:rPr lang="en-US" dirty="0"/>
              <a:t>green </a:t>
            </a:r>
            <a:endParaRPr lang="en-US" dirty="0">
              <a:ea typeface="Calibri"/>
              <a:cs typeface="Calibri"/>
            </a:endParaRPr>
          </a:p>
          <a:p>
            <a:r>
              <a:rPr lang="en-US" b="1" dirty="0"/>
              <a:t>Props:</a:t>
            </a:r>
            <a:r>
              <a:rPr lang="en-US" dirty="0"/>
              <a:t> </a:t>
            </a:r>
            <a:r>
              <a:rPr lang="en-US" dirty="0" err="1"/>
              <a:t>coloured</a:t>
            </a:r>
            <a:r>
              <a:rPr lang="en-US" dirty="0"/>
              <a:t> pens and pencils</a:t>
            </a:r>
            <a:endParaRPr lang="en-US" dirty="0">
              <a:ea typeface="Calibri"/>
              <a:cs typeface="Calibri"/>
            </a:endParaRPr>
          </a:p>
          <a:p>
            <a:endParaRPr lang="en-US" b="1" dirty="0"/>
          </a:p>
          <a:p>
            <a:r>
              <a:rPr lang="en-US" b="1" dirty="0">
                <a:effectLst/>
              </a:rPr>
              <a:t>Song suggestions</a:t>
            </a:r>
            <a:endParaRPr lang="en-US" b="1" dirty="0">
              <a:ea typeface="Calibri"/>
              <a:cs typeface="Calibri"/>
            </a:endParaRPr>
          </a:p>
          <a:p>
            <a:r>
              <a:rPr lang="en-US" dirty="0"/>
              <a:t>When I needed a </a:t>
            </a:r>
            <a:r>
              <a:rPr lang="en-US" dirty="0" err="1"/>
              <a:t>neighbour</a:t>
            </a:r>
            <a:r>
              <a:rPr lang="en-US" dirty="0"/>
              <a:t> </a:t>
            </a:r>
            <a:r>
              <a:rPr lang="en-US" dirty="0">
                <a:effectLst/>
              </a:rPr>
              <a:t>(</a:t>
            </a:r>
            <a:r>
              <a:rPr lang="en-US" dirty="0"/>
              <a:t>888</a:t>
            </a:r>
            <a:r>
              <a:rPr lang="en-US" dirty="0">
                <a:effectLst/>
              </a:rPr>
              <a:t>, Laudate)</a:t>
            </a:r>
            <a:endParaRPr lang="en-US" dirty="0">
              <a:ea typeface="Calibri"/>
              <a:cs typeface="Calibri"/>
            </a:endParaRPr>
          </a:p>
          <a:p>
            <a:pPr>
              <a:defRPr/>
            </a:pPr>
            <a:endParaRPr lang="en-US" b="1" dirty="0"/>
          </a:p>
          <a:p>
            <a:pPr>
              <a:defRPr/>
            </a:pPr>
            <a:r>
              <a:rPr lang="en-US" b="1" dirty="0">
                <a:effectLst/>
              </a:rPr>
              <a:t>Welcome</a:t>
            </a:r>
            <a:endParaRPr lang="en-US" b="1" dirty="0">
              <a:ea typeface="Calibri"/>
              <a:cs typeface="Calibri"/>
            </a:endParaRPr>
          </a:p>
          <a:p>
            <a:pPr>
              <a:defRPr/>
            </a:pPr>
            <a:r>
              <a:rPr lang="en-US" dirty="0"/>
              <a:t>Today we hear how a Good Samaritan helped a man who was hurt when a Priest and a Levite had both ignored him. Let’s think about who our </a:t>
            </a:r>
            <a:r>
              <a:rPr lang="en-US" dirty="0" err="1">
                <a:solidFill>
                  <a:srgbClr val="000000"/>
                </a:solidFill>
              </a:rPr>
              <a:t>neighbour</a:t>
            </a:r>
            <a:r>
              <a:rPr lang="en-US" dirty="0">
                <a:solidFill>
                  <a:srgbClr val="000000"/>
                </a:solidFill>
              </a:rPr>
              <a:t> is</a:t>
            </a:r>
            <a:r>
              <a:rPr lang="en-US" dirty="0"/>
              <a:t> and how </a:t>
            </a:r>
            <a:r>
              <a:rPr lang="en-US" dirty="0">
                <a:solidFill>
                  <a:srgbClr val="000000"/>
                </a:solidFill>
              </a:rPr>
              <a:t>Jesus shows us that we should help anyone in need</a:t>
            </a:r>
            <a:r>
              <a:rPr lang="en-US" dirty="0"/>
              <a:t>.</a:t>
            </a:r>
            <a:endParaRPr lang="en-US" dirty="0">
              <a:ea typeface="Calibri"/>
              <a:cs typeface="Calibri"/>
            </a:endParaRPr>
          </a:p>
          <a:p>
            <a:pPr>
              <a:defRPr/>
            </a:pPr>
            <a:endParaRPr lang="en-US" dirty="0">
              <a:ea typeface="Calibri"/>
              <a:cs typeface="Calibri"/>
            </a:endParaRPr>
          </a:p>
          <a:p>
            <a:pPr>
              <a:defRPr/>
            </a:pPr>
            <a:r>
              <a:rPr lang="en-US" dirty="0">
                <a:ea typeface="Calibri"/>
                <a:cs typeface="Calibri"/>
              </a:rPr>
              <a:t>Tume and her family, Marsabit, Kenya</a:t>
            </a:r>
          </a:p>
          <a:p>
            <a:pPr>
              <a:defRPr/>
            </a:pPr>
            <a:r>
              <a:rPr lang="en-US" dirty="0">
                <a:ea typeface="Calibri"/>
                <a:cs typeface="Calibri"/>
              </a:rPr>
              <a:t>Photo credit: Louise Norton</a:t>
            </a:r>
          </a:p>
          <a:p>
            <a:pPr>
              <a:defRPr/>
            </a:pPr>
            <a:endParaRPr lang="en-US" dirty="0">
              <a:ea typeface="Calibri"/>
              <a:cs typeface="Calibri"/>
            </a:endParaRPr>
          </a:p>
          <a:p>
            <a:pPr>
              <a:defRPr/>
            </a:pPr>
            <a:endParaRPr lang="en-US" b="1" dirty="0">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1</a:t>
            </a:fld>
            <a:endParaRPr lang="en-US" dirty="0"/>
          </a:p>
        </p:txBody>
      </p:sp>
    </p:spTree>
    <p:extLst>
      <p:ext uri="{BB962C8B-B14F-4D97-AF65-F5344CB8AC3E}">
        <p14:creationId xmlns:p14="http://schemas.microsoft.com/office/powerpoint/2010/main" val="616571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8383C"/>
                </a:solidFill>
              </a:rPr>
              <a:t>Meera and her baby, Pakistan</a:t>
            </a:r>
            <a:endParaRPr lang="en-US" dirty="0">
              <a:solidFill>
                <a:srgbClr val="444444"/>
              </a:solidFill>
            </a:endParaRPr>
          </a:p>
          <a:p>
            <a:r>
              <a:rPr lang="en-US" dirty="0">
                <a:solidFill>
                  <a:srgbClr val="38383C"/>
                </a:solidFill>
              </a:rPr>
              <a:t>Photo credit: Community World Service Asia (CWSA)</a:t>
            </a:r>
            <a:endParaRPr lang="en-US" dirty="0"/>
          </a:p>
        </p:txBody>
      </p:sp>
      <p:sp>
        <p:nvSpPr>
          <p:cNvPr id="4" name="Slide Number Placeholder 3"/>
          <p:cNvSpPr>
            <a:spLocks noGrp="1"/>
          </p:cNvSpPr>
          <p:nvPr>
            <p:ph type="sldNum" sz="quarter" idx="5"/>
          </p:nvPr>
        </p:nvSpPr>
        <p:spPr/>
        <p:txBody>
          <a:bodyPr/>
          <a:lstStyle/>
          <a:p>
            <a:fld id="{9B55366C-5F8C-42CA-9C4D-03125D9DB2B7}" type="slidenum">
              <a:rPr lang="en-US"/>
              <a:t>11</a:t>
            </a:fld>
            <a:endParaRPr lang="en-US"/>
          </a:p>
        </p:txBody>
      </p:sp>
    </p:spTree>
    <p:extLst>
      <p:ext uri="{BB962C8B-B14F-4D97-AF65-F5344CB8AC3E}">
        <p14:creationId xmlns:p14="http://schemas.microsoft.com/office/powerpoint/2010/main" val="1018107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Daniel in the workshop, DRC</a:t>
            </a:r>
          </a:p>
          <a:p>
            <a:r>
              <a:rPr lang="en-US" dirty="0">
                <a:ea typeface="Calibri"/>
                <a:cs typeface="Calibri"/>
              </a:rPr>
              <a:t>Photo credit: Thom Flint</a:t>
            </a:r>
          </a:p>
        </p:txBody>
      </p:sp>
      <p:sp>
        <p:nvSpPr>
          <p:cNvPr id="4" name="Slide Number Placeholder 3"/>
          <p:cNvSpPr>
            <a:spLocks noGrp="1"/>
          </p:cNvSpPr>
          <p:nvPr>
            <p:ph type="sldNum" sz="quarter" idx="5"/>
          </p:nvPr>
        </p:nvSpPr>
        <p:spPr/>
        <p:txBody>
          <a:bodyPr/>
          <a:lstStyle/>
          <a:p>
            <a:fld id="{9B55366C-5F8C-42CA-9C4D-03125D9DB2B7}" type="slidenum">
              <a:rPr lang="en-US"/>
              <a:t>12</a:t>
            </a:fld>
            <a:endParaRPr lang="en-US"/>
          </a:p>
        </p:txBody>
      </p:sp>
    </p:spTree>
    <p:extLst>
      <p:ext uri="{BB962C8B-B14F-4D97-AF65-F5344CB8AC3E}">
        <p14:creationId xmlns:p14="http://schemas.microsoft.com/office/powerpoint/2010/main" val="611488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13</a:t>
            </a:fld>
            <a:endParaRPr lang="en-GB"/>
          </a:p>
        </p:txBody>
      </p:sp>
    </p:spTree>
    <p:extLst>
      <p:ext uri="{BB962C8B-B14F-4D97-AF65-F5344CB8AC3E}">
        <p14:creationId xmlns:p14="http://schemas.microsoft.com/office/powerpoint/2010/main" val="1186176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B55366C-5F8C-42CA-9C4D-03125D9DB2B7}" type="slidenum">
              <a:rPr lang="en-US" smtClean="0"/>
              <a:t>15</a:t>
            </a:fld>
            <a:endParaRPr lang="en-US"/>
          </a:p>
        </p:txBody>
      </p:sp>
    </p:spTree>
    <p:extLst>
      <p:ext uri="{BB962C8B-B14F-4D97-AF65-F5344CB8AC3E}">
        <p14:creationId xmlns:p14="http://schemas.microsoft.com/office/powerpoint/2010/main" val="2825538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8383C"/>
                </a:solidFill>
              </a:rPr>
              <a:t>St Mary's RC High School, Herefordshire</a:t>
            </a:r>
            <a:endParaRPr lang="en-US" dirty="0"/>
          </a:p>
          <a:p>
            <a:r>
              <a:rPr lang="en-US" dirty="0">
                <a:ea typeface="Calibri"/>
                <a:cs typeface="Calibri"/>
              </a:rPr>
              <a:t>Photo credit: Vicky Ahmed</a:t>
            </a:r>
          </a:p>
        </p:txBody>
      </p:sp>
      <p:sp>
        <p:nvSpPr>
          <p:cNvPr id="4" name="Slide Number Placeholder 3"/>
          <p:cNvSpPr>
            <a:spLocks noGrp="1"/>
          </p:cNvSpPr>
          <p:nvPr>
            <p:ph type="sldNum" sz="quarter" idx="5"/>
          </p:nvPr>
        </p:nvSpPr>
        <p:spPr/>
        <p:txBody>
          <a:bodyPr/>
          <a:lstStyle/>
          <a:p>
            <a:fld id="{467C0A84-E356-4051-98B9-B29298D6E6F5}" type="slidenum">
              <a:rPr lang="en-GB" smtClean="0"/>
              <a:t>16</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Illustration: Jane Smith</a:t>
            </a:r>
            <a:endParaRPr lang="en-GB" dirty="0"/>
          </a:p>
        </p:txBody>
      </p:sp>
      <p:sp>
        <p:nvSpPr>
          <p:cNvPr id="4" name="Slide Number Placeholder 3"/>
          <p:cNvSpPr>
            <a:spLocks noGrp="1"/>
          </p:cNvSpPr>
          <p:nvPr>
            <p:ph type="sldNum" sz="quarter" idx="5"/>
          </p:nvPr>
        </p:nvSpPr>
        <p:spPr/>
        <p:txBody>
          <a:bodyPr/>
          <a:lstStyle/>
          <a:p>
            <a:fld id="{9B55366C-5F8C-42CA-9C4D-03125D9DB2B7}" type="slidenum">
              <a:rPr lang="en-US" smtClean="0"/>
              <a:t>17</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Illustration: Jane Smith</a:t>
            </a:r>
          </a:p>
          <a:p>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18</a:t>
            </a:fld>
            <a:endParaRPr lang="en-GB"/>
          </a:p>
        </p:txBody>
      </p:sp>
    </p:spTree>
    <p:extLst>
      <p:ext uri="{BB962C8B-B14F-4D97-AF65-F5344CB8AC3E}">
        <p14:creationId xmlns:p14="http://schemas.microsoft.com/office/powerpoint/2010/main" val="1640135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C0A84-E356-4051-98B9-B29298D6E6F5}" type="slidenum">
              <a:rPr lang="en-GB" smtClean="0"/>
              <a:t>20</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at Our Lady Queen of Heaven Primary School</a:t>
            </a:r>
            <a:endParaRPr lang="en-US" dirty="0"/>
          </a:p>
          <a:p>
            <a:r>
              <a:rPr lang="en-GB" dirty="0"/>
              <a:t>Photo credit: Thom Flint</a:t>
            </a:r>
            <a:endParaRPr lang="en-GB"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2</a:t>
            </a:fld>
            <a:endParaRPr lang="en-GB"/>
          </a:p>
        </p:txBody>
      </p:sp>
    </p:spTree>
    <p:extLst>
      <p:ext uri="{BB962C8B-B14F-4D97-AF65-F5344CB8AC3E}">
        <p14:creationId xmlns:p14="http://schemas.microsoft.com/office/powerpoint/2010/main" val="1971714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ea typeface="Calibri"/>
                <a:cs typeface="Calibri"/>
              </a:rPr>
              <a:t>Winding road</a:t>
            </a:r>
          </a:p>
          <a:p>
            <a:r>
              <a:rPr lang="en-GB" dirty="0">
                <a:ea typeface="Calibri"/>
                <a:cs typeface="Calibri"/>
              </a:rPr>
              <a:t>Photo credit: Stock image</a:t>
            </a: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5</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Going to help</a:t>
            </a:r>
          </a:p>
          <a:p>
            <a:r>
              <a:rPr lang="en-US" dirty="0">
                <a:ea typeface="Calibri"/>
                <a:cs typeface="Calibri"/>
              </a:rPr>
              <a:t>Photo credit: Mohamed </a:t>
            </a:r>
            <a:r>
              <a:rPr lang="en-US" dirty="0" err="1">
                <a:ea typeface="Calibri"/>
                <a:cs typeface="Calibri"/>
              </a:rPr>
              <a:t>Youssry</a:t>
            </a:r>
            <a:r>
              <a:rPr lang="en-US" dirty="0">
                <a:ea typeface="Calibri"/>
                <a:cs typeface="Calibri"/>
              </a:rPr>
              <a:t> on </a:t>
            </a:r>
            <a:r>
              <a:rPr lang="en-US" dirty="0" err="1">
                <a:ea typeface="Calibri"/>
                <a:cs typeface="Calibri"/>
              </a:rPr>
              <a:t>Unsplash</a:t>
            </a:r>
            <a:endParaRPr lang="en-US">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247904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Thinking</a:t>
            </a:r>
          </a:p>
          <a:p>
            <a:r>
              <a:rPr lang="en-GB" dirty="0"/>
              <a:t>Photo credit: Joseph Gonzalez on </a:t>
            </a:r>
            <a:r>
              <a:rPr lang="en-GB" dirty="0" err="1"/>
              <a:t>Unsplash</a:t>
            </a:r>
            <a:endParaRPr lang="en-GB" dirty="0" err="1">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2870121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 helping hand</a:t>
            </a:r>
          </a:p>
          <a:p>
            <a:r>
              <a:rPr lang="en-US" dirty="0"/>
              <a:t>Photo credit: Annie Spratt on </a:t>
            </a:r>
            <a:r>
              <a:rPr lang="en-US" dirty="0" err="1"/>
              <a:t>Unsplash</a:t>
            </a:r>
            <a:endParaRPr lang="en-US" dirty="0" err="1">
              <a:solidFill>
                <a:srgbClr val="38383C"/>
              </a:solidFill>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8</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Ishmael and Lucia Sesay and their family, Sierra Leone</a:t>
            </a:r>
            <a:endParaRPr lang="en-US">
              <a:ea typeface="Calibri"/>
              <a:cs typeface="Calibri"/>
            </a:endParaRPr>
          </a:p>
          <a:p>
            <a:r>
              <a:rPr lang="en-US" dirty="0">
                <a:ea typeface="Calibri"/>
                <a:cs typeface="Calibri"/>
              </a:rPr>
              <a:t>Photo credit: Thom Flint</a:t>
            </a:r>
          </a:p>
        </p:txBody>
      </p:sp>
      <p:sp>
        <p:nvSpPr>
          <p:cNvPr id="4" name="Slide Number Placeholder 3"/>
          <p:cNvSpPr>
            <a:spLocks noGrp="1"/>
          </p:cNvSpPr>
          <p:nvPr>
            <p:ph type="sldNum" sz="quarter" idx="5"/>
          </p:nvPr>
        </p:nvSpPr>
        <p:spPr/>
        <p:txBody>
          <a:bodyPr/>
          <a:lstStyle/>
          <a:p>
            <a:fld id="{9B55366C-5F8C-42CA-9C4D-03125D9DB2B7}" type="slidenum">
              <a:rPr lang="en-US"/>
              <a:t>9</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8383C"/>
                </a:solidFill>
              </a:rPr>
              <a:t>CAFOD in northern Kenya</a:t>
            </a:r>
            <a:endParaRPr lang="en-US" dirty="0">
              <a:solidFill>
                <a:srgbClr val="38383C"/>
              </a:solidFill>
              <a:ea typeface="Calibri"/>
              <a:cs typeface="Calibri"/>
            </a:endParaRPr>
          </a:p>
          <a:p>
            <a:r>
              <a:rPr lang="en-US" dirty="0">
                <a:solidFill>
                  <a:srgbClr val="38383C"/>
                </a:solidFill>
              </a:rPr>
              <a:t>Photo credit: Louise Norton</a:t>
            </a:r>
            <a:endParaRPr lang="en-US" dirty="0">
              <a:solidFill>
                <a:srgbClr val="38383C"/>
              </a:solidFill>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10</a:t>
            </a:fld>
            <a:endParaRPr lang="en-US"/>
          </a:p>
        </p:txBody>
      </p:sp>
    </p:spTree>
    <p:extLst>
      <p:ext uri="{BB962C8B-B14F-4D97-AF65-F5344CB8AC3E}">
        <p14:creationId xmlns:p14="http://schemas.microsoft.com/office/powerpoint/2010/main" val="22342194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03249"/>
            <a:ext cx="12188829" cy="5954751"/>
          </a:xfrm>
          <a:prstGeom prst="rect">
            <a:avLst/>
          </a:prstGeom>
        </p:spPr>
      </p:pic>
      <p:sp>
        <p:nvSpPr>
          <p:cNvPr id="8" name="Title 1"/>
          <p:cNvSpPr>
            <a:spLocks noGrp="1"/>
          </p:cNvSpPr>
          <p:nvPr>
            <p:ph type="ctrTitle"/>
          </p:nvPr>
        </p:nvSpPr>
        <p:spPr>
          <a:xfrm>
            <a:off x="485999" y="2116800"/>
            <a:ext cx="5884983" cy="1323439"/>
          </a:xfrm>
        </p:spPr>
        <p:txBody>
          <a:bodyPr wrap="square"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9" name="Subtitle 2"/>
          <p:cNvSpPr>
            <a:spLocks noGrp="1"/>
          </p:cNvSpPr>
          <p:nvPr>
            <p:ph type="subTitle" idx="1"/>
          </p:nvPr>
        </p:nvSpPr>
        <p:spPr>
          <a:xfrm>
            <a:off x="486000" y="4935600"/>
            <a:ext cx="56088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511835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on right">
    <p:spTree>
      <p:nvGrpSpPr>
        <p:cNvPr id="1" name=""/>
        <p:cNvGrpSpPr/>
        <p:nvPr/>
      </p:nvGrpSpPr>
      <p:grpSpPr>
        <a:xfrm>
          <a:off x="0" y="0"/>
          <a:ext cx="0" cy="0"/>
          <a:chOff x="0" y="0"/>
          <a:chExt cx="0" cy="0"/>
        </a:xfrm>
      </p:grpSpPr>
      <p:sp>
        <p:nvSpPr>
          <p:cNvPr id="3" name="Title 1"/>
          <p:cNvSpPr>
            <a:spLocks noGrp="1"/>
          </p:cNvSpPr>
          <p:nvPr>
            <p:ph type="title"/>
          </p:nvPr>
        </p:nvSpPr>
        <p:spPr>
          <a:xfrm>
            <a:off x="637200" y="1299600"/>
            <a:ext cx="10890000" cy="810000"/>
          </a:xfrm>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7971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on righ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226374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563528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on left grey">
    <p:spTree>
      <p:nvGrpSpPr>
        <p:cNvPr id="1" name=""/>
        <p:cNvGrpSpPr/>
        <p:nvPr/>
      </p:nvGrpSpPr>
      <p:grpSpPr>
        <a:xfrm>
          <a:off x="0" y="0"/>
          <a:ext cx="0" cy="0"/>
          <a:chOff x="0" y="0"/>
          <a:chExt cx="0" cy="0"/>
        </a:xfrm>
      </p:grpSpPr>
      <p:sp>
        <p:nvSpPr>
          <p:cNvPr id="5" name="Rectangle 4"/>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2962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image or video gra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687445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image or video grab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508978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image or video grab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979981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3" name="TextBox 2"/>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455087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slide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424642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solidFill>
                  <a:schemeClr val="bg1"/>
                </a:solidFill>
              </a:defRPr>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chemeClr val="bg1"/>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chemeClr val="bg1"/>
                </a:solidFill>
                <a:latin typeface="+mn-lt"/>
                <a:ea typeface="+mn-ea"/>
                <a:cs typeface="+mn-cs"/>
              </a:rPr>
            </a:br>
            <a:r>
              <a:rPr lang="en-GB" sz="1300" b="0" i="0" u="none" strike="noStrike" kern="1200" baseline="30000">
                <a:solidFill>
                  <a:schemeClr val="bg1"/>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57671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03249"/>
            <a:ext cx="12188829" cy="5954751"/>
          </a:xfrm>
          <a:prstGeom prst="rect">
            <a:avLst/>
          </a:prstGeom>
        </p:spPr>
      </p:pic>
      <p:sp>
        <p:nvSpPr>
          <p:cNvPr id="4" name="Title 1"/>
          <p:cNvSpPr>
            <a:spLocks noGrp="1"/>
          </p:cNvSpPr>
          <p:nvPr>
            <p:ph type="title"/>
          </p:nvPr>
        </p:nvSpPr>
        <p:spPr>
          <a:xfrm>
            <a:off x="6094800" y="2116800"/>
            <a:ext cx="5608800" cy="1323439"/>
          </a:xfrm>
        </p:spPr>
        <p:txBody>
          <a:bodyPr/>
          <a:lstStyle>
            <a:lvl1pPr>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6094800" y="4935600"/>
            <a:ext cx="5608800" cy="400110"/>
          </a:xfrm>
        </p:spPr>
        <p:txBody>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331097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AF46-C57D-4982-BFAE-3CE62740AED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04608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557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7CB01-360B-DB94-9627-DA028545DA2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48FAFDD-C265-2B59-1973-0576EF6D6F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E2E6AFE-AB14-A526-B34A-B03463EF8CDF}"/>
              </a:ext>
            </a:extLst>
          </p:cNvPr>
          <p:cNvSpPr>
            <a:spLocks noGrp="1"/>
          </p:cNvSpPr>
          <p:nvPr>
            <p:ph type="dt" sz="half" idx="10"/>
          </p:nvPr>
        </p:nvSpPr>
        <p:spPr/>
        <p:txBody>
          <a:bodyPr/>
          <a:lstStyle/>
          <a:p>
            <a:fld id="{7DC16939-B828-D64A-8466-58793CA777A2}" type="datetimeFigureOut">
              <a:rPr lang="en-US" smtClean="0"/>
              <a:t>7/10/2025</a:t>
            </a:fld>
            <a:endParaRPr lang="en-US"/>
          </a:p>
        </p:txBody>
      </p:sp>
      <p:sp>
        <p:nvSpPr>
          <p:cNvPr id="5" name="Footer Placeholder 4">
            <a:extLst>
              <a:ext uri="{FF2B5EF4-FFF2-40B4-BE49-F238E27FC236}">
                <a16:creationId xmlns:a16="http://schemas.microsoft.com/office/drawing/2014/main" id="{E2D426F2-55D2-3329-0DE1-10BF9EEE9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AAAD33-5598-7454-1A3F-F19C919CE9E9}"/>
              </a:ext>
            </a:extLst>
          </p:cNvPr>
          <p:cNvSpPr>
            <a:spLocks noGrp="1"/>
          </p:cNvSpPr>
          <p:nvPr>
            <p:ph type="sldNum" sz="quarter" idx="12"/>
          </p:nvPr>
        </p:nvSpPr>
        <p:spPr/>
        <p:txBody>
          <a:bodyPr/>
          <a:lstStyle/>
          <a:p>
            <a:fld id="{6DA69B81-BAC7-694D-9A74-9A7742181D44}" type="slidenum">
              <a:rPr lang="en-US" smtClean="0"/>
              <a:t>‹#›</a:t>
            </a:fld>
            <a:endParaRPr lang="en-US"/>
          </a:p>
        </p:txBody>
      </p:sp>
      <p:sp>
        <p:nvSpPr>
          <p:cNvPr id="7" name="Rectangle 6">
            <a:extLst>
              <a:ext uri="{FF2B5EF4-FFF2-40B4-BE49-F238E27FC236}">
                <a16:creationId xmlns:a16="http://schemas.microsoft.com/office/drawing/2014/main" id="{AFFB7C9F-9F27-A9EB-2C00-2B534FE09D40}"/>
              </a:ext>
            </a:extLst>
          </p:cNvPr>
          <p:cNvSpPr/>
          <p:nvPr userDrawn="1"/>
        </p:nvSpPr>
        <p:spPr>
          <a:xfrm>
            <a:off x="0" y="6274942"/>
            <a:ext cx="12192000" cy="583058"/>
          </a:xfrm>
          <a:prstGeom prst="rect">
            <a:avLst/>
          </a:prstGeom>
          <a:solidFill>
            <a:srgbClr val="152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een and white text&#10;&#10;Description automatically generated">
            <a:extLst>
              <a:ext uri="{FF2B5EF4-FFF2-40B4-BE49-F238E27FC236}">
                <a16:creationId xmlns:a16="http://schemas.microsoft.com/office/drawing/2014/main" id="{D4444EE8-0A64-D6B6-DC26-654A036F7CEC}"/>
              </a:ext>
            </a:extLst>
          </p:cNvPr>
          <p:cNvPicPr>
            <a:picLocks noChangeAspect="1"/>
          </p:cNvPicPr>
          <p:nvPr userDrawn="1"/>
        </p:nvPicPr>
        <p:blipFill>
          <a:blip r:embed="rId2"/>
          <a:stretch>
            <a:fillRect/>
          </a:stretch>
        </p:blipFill>
        <p:spPr>
          <a:xfrm>
            <a:off x="277369" y="6302501"/>
            <a:ext cx="4187518" cy="527939"/>
          </a:xfrm>
          <a:prstGeom prst="rect">
            <a:avLst/>
          </a:prstGeom>
        </p:spPr>
      </p:pic>
      <p:pic>
        <p:nvPicPr>
          <p:cNvPr id="10" name="Picture 9" descr="A white circle with a black background&#10;&#10;Description automatically generated">
            <a:extLst>
              <a:ext uri="{FF2B5EF4-FFF2-40B4-BE49-F238E27FC236}">
                <a16:creationId xmlns:a16="http://schemas.microsoft.com/office/drawing/2014/main" id="{9F24D9DE-30D0-4747-7DE9-14D6C27DA692}"/>
              </a:ext>
            </a:extLst>
          </p:cNvPr>
          <p:cNvPicPr>
            <a:picLocks noChangeAspect="1"/>
          </p:cNvPicPr>
          <p:nvPr userDrawn="1"/>
        </p:nvPicPr>
        <p:blipFill>
          <a:blip r:embed="rId3"/>
          <a:stretch>
            <a:fillRect/>
          </a:stretch>
        </p:blipFill>
        <p:spPr>
          <a:xfrm>
            <a:off x="8985504" y="6333765"/>
            <a:ext cx="3038855" cy="465410"/>
          </a:xfrm>
          <a:prstGeom prst="rect">
            <a:avLst/>
          </a:prstGeom>
        </p:spPr>
      </p:pic>
    </p:spTree>
    <p:extLst>
      <p:ext uri="{BB962C8B-B14F-4D97-AF65-F5344CB8AC3E}">
        <p14:creationId xmlns:p14="http://schemas.microsoft.com/office/powerpoint/2010/main" val="1108685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r section slide plain">
    <p:spTree>
      <p:nvGrpSpPr>
        <p:cNvPr id="1" name=""/>
        <p:cNvGrpSpPr/>
        <p:nvPr/>
      </p:nvGrpSpPr>
      <p:grpSpPr>
        <a:xfrm>
          <a:off x="0" y="0"/>
          <a:ext cx="0" cy="0"/>
          <a:chOff x="0" y="0"/>
          <a:chExt cx="0" cy="0"/>
        </a:xfrm>
      </p:grpSpPr>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811993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or section slide green">
    <p:spTree>
      <p:nvGrpSpPr>
        <p:cNvPr id="1" name=""/>
        <p:cNvGrpSpPr/>
        <p:nvPr/>
      </p:nvGrpSpPr>
      <p:grpSpPr>
        <a:xfrm>
          <a:off x="0" y="0"/>
          <a:ext cx="0" cy="0"/>
          <a:chOff x="0" y="0"/>
          <a:chExt cx="0" cy="0"/>
        </a:xfrm>
      </p:grpSpPr>
      <p:sp>
        <p:nvSpPr>
          <p:cNvPr id="5" name="Rectangle 4"/>
          <p:cNvSpPr/>
          <p:nvPr userDrawn="1"/>
        </p:nvSpPr>
        <p:spPr>
          <a:xfrm>
            <a:off x="0" y="885825"/>
            <a:ext cx="12192000" cy="5972175"/>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601394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27912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E84E-E248-4528-BBAA-120DF61087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84484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conten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108900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52795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s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81269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s tex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3091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A6B0B3-DE56-41B8-BF63-E55B60D3E6AF}"/>
              </a:ext>
            </a:extLst>
          </p:cNvPr>
          <p:cNvSpPr>
            <a:spLocks noGrp="1"/>
          </p:cNvSpPr>
          <p:nvPr>
            <p:ph type="title"/>
          </p:nvPr>
        </p:nvSpPr>
        <p:spPr>
          <a:xfrm>
            <a:off x="637200" y="1299600"/>
            <a:ext cx="10890000" cy="451406"/>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D7B7D7-9F2A-45E8-B552-FAE2315F9032}"/>
              </a:ext>
            </a:extLst>
          </p:cNvPr>
          <p:cNvSpPr>
            <a:spLocks noGrp="1"/>
          </p:cNvSpPr>
          <p:nvPr>
            <p:ph type="body" idx="1"/>
          </p:nvPr>
        </p:nvSpPr>
        <p:spPr>
          <a:xfrm>
            <a:off x="637200" y="2278800"/>
            <a:ext cx="10890000" cy="2246400"/>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325555" y="329271"/>
            <a:ext cx="2707578" cy="273330"/>
          </a:xfrm>
          <a:prstGeom prst="rect">
            <a:avLst/>
          </a:prstGeom>
        </p:spPr>
      </p:pic>
      <p:sp>
        <p:nvSpPr>
          <p:cNvPr id="10" name="Rectangle 9"/>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340850"/>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6" r:id="rId4"/>
    <p:sldLayoutId id="2147483667" r:id="rId5"/>
    <p:sldLayoutId id="2147483650"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51" r:id="rId17"/>
    <p:sldLayoutId id="2147483678" r:id="rId18"/>
    <p:sldLayoutId id="2147483679" r:id="rId19"/>
    <p:sldLayoutId id="2147483654" r:id="rId20"/>
    <p:sldLayoutId id="2147483655" r:id="rId21"/>
    <p:sldLayoutId id="2147483680" r:id="rId22"/>
  </p:sldLayoutIdLst>
  <p:txStyles>
    <p:titleStyle>
      <a:lvl1pPr algn="l" defTabSz="914400" rtl="0" eaLnBrk="1" latinLnBrk="0" hangingPunct="1">
        <a:lnSpc>
          <a:spcPts val="2800"/>
        </a:lnSpc>
        <a:spcBef>
          <a:spcPct val="0"/>
        </a:spcBef>
        <a:buNone/>
        <a:defRPr sz="2800" b="1" i="0" kern="1200">
          <a:solidFill>
            <a:srgbClr val="112643"/>
          </a:solidFill>
          <a:latin typeface="Arial Black" charset="0"/>
          <a:ea typeface="Arial Black" charset="0"/>
          <a:cs typeface="Arial Black" charset="0"/>
        </a:defRPr>
      </a:lvl1pPr>
    </p:titleStyle>
    <p:body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7.jpe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cafod.org.uk/jubilee-schools" TargetMode="External"/><Relationship Id="rId2" Type="http://schemas.openxmlformats.org/officeDocument/2006/relationships/hyperlink" Target="https://cafod.org.uk/jubilee-schools/jubilee-pledge" TargetMode="Externa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CC719EA-E584-C84C-A030-1119C7870560}"/>
              </a:ext>
            </a:extLst>
          </p:cNvPr>
          <p:cNvGrpSpPr/>
          <p:nvPr/>
        </p:nvGrpSpPr>
        <p:grpSpPr>
          <a:xfrm>
            <a:off x="313436" y="6030646"/>
            <a:ext cx="3374364" cy="831747"/>
            <a:chOff x="595248" y="5423187"/>
            <a:chExt cx="3374364" cy="831747"/>
          </a:xfrm>
        </p:grpSpPr>
        <p:pic>
          <p:nvPicPr>
            <p:cNvPr id="6" name="Graphic 14" descr="Candle">
              <a:extLst>
                <a:ext uri="{FF2B5EF4-FFF2-40B4-BE49-F238E27FC236}">
                  <a16:creationId xmlns:a16="http://schemas.microsoft.com/office/drawing/2014/main" id="{CC9B8632-FA05-1446-BF28-64AF8A7552B9}"/>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248" y="5423187"/>
              <a:ext cx="789914" cy="710769"/>
            </a:xfrm>
            <a:prstGeom prst="rect">
              <a:avLst/>
            </a:prstGeom>
          </p:spPr>
        </p:pic>
        <p:sp>
          <p:nvSpPr>
            <p:cNvPr id="7" name="Subtitle 2">
              <a:extLst>
                <a:ext uri="{FF2B5EF4-FFF2-40B4-BE49-F238E27FC236}">
                  <a16:creationId xmlns:a16="http://schemas.microsoft.com/office/drawing/2014/main" id="{A8957E48-2F34-4A46-984C-D7FECC49445E}"/>
                </a:ext>
              </a:extLst>
            </p:cNvPr>
            <p:cNvSpPr txBox="1">
              <a:spLocks/>
            </p:cNvSpPr>
            <p:nvPr/>
          </p:nvSpPr>
          <p:spPr bwMode="auto">
            <a:xfrm>
              <a:off x="1385162" y="5684658"/>
              <a:ext cx="2584450" cy="5702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lvl="0">
                <a:defRPr/>
              </a:pPr>
              <a:r>
                <a:rPr lang="en-GB" sz="2800" b="1" i="1" dirty="0">
                  <a:solidFill>
                    <a:srgbClr val="FF7F00"/>
                  </a:solidFill>
                  <a:latin typeface="Century Gothic"/>
                  <a:ea typeface="Verdana"/>
                  <a:cs typeface="Arial"/>
                </a:rPr>
                <a:t>Gather</a:t>
              </a:r>
              <a:endParaRPr kumimoji="0" lang="en-GB" altLang="en-US" sz="2800" b="1" i="0" u="none" strike="noStrike" kern="0" cap="none" spc="0" normalizeH="0" baseline="0" noProof="0" dirty="0">
                <a:ln>
                  <a:noFill/>
                </a:ln>
                <a:solidFill>
                  <a:srgbClr val="FF7F00"/>
                </a:solidFill>
                <a:effectLst/>
                <a:uLnTx/>
                <a:uFillTx/>
                <a:latin typeface="Century Gothic" panose="020B0502020202020204" pitchFamily="34" charset="0"/>
                <a:ea typeface="Verdana" panose="020B0604030504040204" pitchFamily="34" charset="0"/>
                <a:cs typeface="Arial" panose="020B0604020202020204" pitchFamily="34" charset="0"/>
              </a:endParaRPr>
            </a:p>
          </p:txBody>
        </p:sp>
      </p:grpSp>
      <p:sp>
        <p:nvSpPr>
          <p:cNvPr id="4" name="Subtitle 2">
            <a:extLst>
              <a:ext uri="{FF2B5EF4-FFF2-40B4-BE49-F238E27FC236}">
                <a16:creationId xmlns:a16="http://schemas.microsoft.com/office/drawing/2014/main" id="{9969988A-DAD8-9A4A-9AC4-2561F3723218}"/>
              </a:ext>
            </a:extLst>
          </p:cNvPr>
          <p:cNvSpPr txBox="1">
            <a:spLocks/>
          </p:cNvSpPr>
          <p:nvPr/>
        </p:nvSpPr>
        <p:spPr>
          <a:xfrm>
            <a:off x="504262" y="2056082"/>
            <a:ext cx="5112573" cy="1849349"/>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dirty="0">
              <a:solidFill>
                <a:schemeClr val="tx1"/>
              </a:solidFill>
              <a:latin typeface="Century Gothic" panose="020B0502020202020204" pitchFamily="34" charset="0"/>
            </a:endParaRPr>
          </a:p>
        </p:txBody>
      </p:sp>
      <p:sp>
        <p:nvSpPr>
          <p:cNvPr id="10" name="Subtitle 2">
            <a:extLst>
              <a:ext uri="{FF2B5EF4-FFF2-40B4-BE49-F238E27FC236}">
                <a16:creationId xmlns:a16="http://schemas.microsoft.com/office/drawing/2014/main" id="{48469EA3-C1FB-46AC-849A-3346F98B592B}"/>
              </a:ext>
            </a:extLst>
          </p:cNvPr>
          <p:cNvSpPr txBox="1">
            <a:spLocks/>
          </p:cNvSpPr>
          <p:nvPr/>
        </p:nvSpPr>
        <p:spPr>
          <a:xfrm>
            <a:off x="508535" y="2383281"/>
            <a:ext cx="3910767" cy="3070919"/>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pPr>
            <a:r>
              <a:rPr lang="en-GB" sz="3200" dirty="0">
                <a:solidFill>
                  <a:schemeClr val="tx1"/>
                </a:solidFill>
                <a:latin typeface="Century Gothic"/>
                <a:cs typeface="Times New Roman"/>
              </a:rPr>
              <a:t>How will you show your love for your neighbours both here and around the world?</a:t>
            </a:r>
            <a:endParaRPr lang="en-US" dirty="0">
              <a:solidFill>
                <a:schemeClr val="tx1"/>
              </a:solidFill>
              <a:latin typeface="Century Gothic"/>
            </a:endParaRPr>
          </a:p>
          <a:p>
            <a:pPr marL="0" indent="0">
              <a:buNone/>
            </a:pPr>
            <a:endParaRPr lang="en-US" sz="4000" dirty="0">
              <a:solidFill>
                <a:schemeClr val="tx1"/>
              </a:solidFill>
              <a:latin typeface="Century Gothic"/>
            </a:endParaRPr>
          </a:p>
        </p:txBody>
      </p:sp>
      <p:pic>
        <p:nvPicPr>
          <p:cNvPr id="2" name="Picture 1" descr="A child holding a baby&#10;&#10;AI-generated content may be incorrect.">
            <a:extLst>
              <a:ext uri="{FF2B5EF4-FFF2-40B4-BE49-F238E27FC236}">
                <a16:creationId xmlns:a16="http://schemas.microsoft.com/office/drawing/2014/main" id="{19F5E30E-4B10-EE8D-D2DF-E7606114E6E8}"/>
              </a:ext>
            </a:extLst>
          </p:cNvPr>
          <p:cNvPicPr>
            <a:picLocks noChangeAspect="1"/>
          </p:cNvPicPr>
          <p:nvPr/>
        </p:nvPicPr>
        <p:blipFill>
          <a:blip r:embed="rId5"/>
          <a:srcRect l="8103" r="-198" b="220"/>
          <a:stretch>
            <a:fillRect/>
          </a:stretch>
        </p:blipFill>
        <p:spPr>
          <a:xfrm>
            <a:off x="4776877" y="1423358"/>
            <a:ext cx="6950896" cy="4978300"/>
          </a:xfrm>
          <a:prstGeom prst="rect">
            <a:avLst/>
          </a:prstGeom>
        </p:spPr>
      </p:pic>
    </p:spTree>
    <p:extLst>
      <p:ext uri="{BB962C8B-B14F-4D97-AF65-F5344CB8AC3E}">
        <p14:creationId xmlns:p14="http://schemas.microsoft.com/office/powerpoint/2010/main" val="3665926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0C08A8F-8B38-5FB7-4868-5ACC24624FF4}"/>
              </a:ext>
            </a:extLst>
          </p:cNvPr>
          <p:cNvSpPr txBox="1"/>
          <p:nvPr/>
        </p:nvSpPr>
        <p:spPr>
          <a:xfrm>
            <a:off x="166349" y="5343961"/>
            <a:ext cx="58430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pic>
        <p:nvPicPr>
          <p:cNvPr id="3" name="Picture 2" descr="A person in a vest with a message on the back&#10;&#10;AI-generated content may be incorrect.">
            <a:extLst>
              <a:ext uri="{FF2B5EF4-FFF2-40B4-BE49-F238E27FC236}">
                <a16:creationId xmlns:a16="http://schemas.microsoft.com/office/drawing/2014/main" id="{CEED3EDF-40F2-42FF-AE67-8973791109D4}"/>
              </a:ext>
            </a:extLst>
          </p:cNvPr>
          <p:cNvPicPr>
            <a:picLocks noChangeAspect="1"/>
          </p:cNvPicPr>
          <p:nvPr/>
        </p:nvPicPr>
        <p:blipFill>
          <a:blip r:embed="rId3"/>
          <a:srcRect l="4260" r="-284" b="-212"/>
          <a:stretch>
            <a:fillRect/>
          </a:stretch>
        </p:blipFill>
        <p:spPr>
          <a:xfrm>
            <a:off x="169955" y="1197375"/>
            <a:ext cx="6111780" cy="3983930"/>
          </a:xfrm>
          <a:prstGeom prst="rect">
            <a:avLst/>
          </a:prstGeom>
        </p:spPr>
      </p:pic>
      <p:sp>
        <p:nvSpPr>
          <p:cNvPr id="2" name="TextBox 1">
            <a:extLst>
              <a:ext uri="{FF2B5EF4-FFF2-40B4-BE49-F238E27FC236}">
                <a16:creationId xmlns:a16="http://schemas.microsoft.com/office/drawing/2014/main" id="{088F83BE-BD2C-6A18-D93D-83B95DE98951}"/>
              </a:ext>
            </a:extLst>
          </p:cNvPr>
          <p:cNvSpPr txBox="1"/>
          <p:nvPr/>
        </p:nvSpPr>
        <p:spPr>
          <a:xfrm>
            <a:off x="168442" y="5344465"/>
            <a:ext cx="1183348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rPr>
              <a:t>It doesn’t matter where they live, what </a:t>
            </a:r>
            <a:r>
              <a:rPr lang="en-US" sz="2400" dirty="0" err="1">
                <a:latin typeface="Century Gothic"/>
              </a:rPr>
              <a:t>colour</a:t>
            </a:r>
            <a:r>
              <a:rPr lang="en-US" sz="2400" dirty="0">
                <a:latin typeface="Century Gothic"/>
              </a:rPr>
              <a:t> they are or what religion they belong to, the gospel today shows us that everyone is our </a:t>
            </a:r>
            <a:r>
              <a:rPr lang="en-US" sz="2400" dirty="0" err="1">
                <a:latin typeface="Century Gothic"/>
              </a:rPr>
              <a:t>neighbour</a:t>
            </a:r>
            <a:r>
              <a:rPr lang="en-US" sz="2400" dirty="0">
                <a:latin typeface="Century Gothic"/>
              </a:rPr>
              <a:t> in Christ. </a:t>
            </a:r>
            <a:endParaRPr lang="en-US">
              <a:cs typeface="Arial"/>
            </a:endParaRPr>
          </a:p>
        </p:txBody>
      </p:sp>
      <p:sp>
        <p:nvSpPr>
          <p:cNvPr id="4" name="TextBox 3">
            <a:extLst>
              <a:ext uri="{FF2B5EF4-FFF2-40B4-BE49-F238E27FC236}">
                <a16:creationId xmlns:a16="http://schemas.microsoft.com/office/drawing/2014/main" id="{ACADAFE2-EEFB-D789-9438-81EAC0EA88E8}"/>
              </a:ext>
            </a:extLst>
          </p:cNvPr>
          <p:cNvSpPr txBox="1"/>
          <p:nvPr/>
        </p:nvSpPr>
        <p:spPr>
          <a:xfrm>
            <a:off x="6556605" y="1218132"/>
            <a:ext cx="5447923"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cs typeface="Arial"/>
              </a:rPr>
              <a:t>CAFOD works with many people around the world who are poor, helping them to build a better, fairer future for themselves and their families. </a:t>
            </a:r>
            <a:endParaRPr lang="en-US"/>
          </a:p>
          <a:p>
            <a:endParaRPr lang="en-US" sz="2400" dirty="0">
              <a:latin typeface="Century Gothic"/>
              <a:cs typeface="Arial"/>
            </a:endParaRPr>
          </a:p>
          <a:p>
            <a:r>
              <a:rPr lang="en-US" sz="2400" dirty="0">
                <a:latin typeface="Century Gothic"/>
                <a:cs typeface="Arial"/>
              </a:rPr>
              <a:t>We are all God's children. We are all </a:t>
            </a:r>
            <a:r>
              <a:rPr lang="en-US" sz="2400" dirty="0" err="1">
                <a:latin typeface="Century Gothic"/>
                <a:cs typeface="Arial"/>
              </a:rPr>
              <a:t>neighbours</a:t>
            </a:r>
            <a:r>
              <a:rPr lang="en-US" sz="2400" dirty="0">
                <a:latin typeface="Century Gothic"/>
                <a:cs typeface="Arial"/>
              </a:rPr>
              <a:t> to each other and no one should be without the support they need in difficult times. </a:t>
            </a:r>
            <a:endParaRPr lang="en-US">
              <a:cs typeface="Arial"/>
            </a:endParaRPr>
          </a:p>
        </p:txBody>
      </p:sp>
    </p:spTree>
    <p:extLst>
      <p:ext uri="{BB962C8B-B14F-4D97-AF65-F5344CB8AC3E}">
        <p14:creationId xmlns:p14="http://schemas.microsoft.com/office/powerpoint/2010/main" val="3226336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307E97-9C4B-73CE-D2D6-AB073B06F0E9}"/>
              </a:ext>
            </a:extLst>
          </p:cNvPr>
          <p:cNvSpPr txBox="1"/>
          <p:nvPr/>
        </p:nvSpPr>
        <p:spPr>
          <a:xfrm>
            <a:off x="370126" y="1149707"/>
            <a:ext cx="4782796"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Century Gothic"/>
                <a:cs typeface="Arial"/>
              </a:rPr>
              <a:t>CAFOD raises money with parishes and schools – like yours! - to help our neighbours in need all around the world. </a:t>
            </a:r>
            <a:endParaRPr lang="en-US" sz="2400" dirty="0">
              <a:latin typeface="Century Gothic"/>
              <a:cs typeface="Arial"/>
            </a:endParaRPr>
          </a:p>
          <a:p>
            <a:endParaRPr lang="en-GB" sz="2400" dirty="0">
              <a:latin typeface="Century Gothic"/>
              <a:cs typeface="Arial"/>
            </a:endParaRPr>
          </a:p>
          <a:p>
            <a:r>
              <a:rPr lang="en-GB" sz="2400" dirty="0">
                <a:latin typeface="Century Gothic"/>
                <a:cs typeface="Arial"/>
              </a:rPr>
              <a:t>Meera gave birth to </a:t>
            </a:r>
            <a:r>
              <a:rPr lang="en-GB" sz="2400" dirty="0" err="1">
                <a:latin typeface="Century Gothic"/>
                <a:cs typeface="Arial"/>
              </a:rPr>
              <a:t>Marwi</a:t>
            </a:r>
            <a:r>
              <a:rPr lang="en-GB" sz="2400" dirty="0">
                <a:latin typeface="Century Gothic"/>
                <a:cs typeface="Arial"/>
              </a:rPr>
              <a:t> during floods in Bangladesh. "Our home was surrounded by water and </a:t>
            </a:r>
            <a:r>
              <a:rPr lang="en-GB" sz="2400" dirty="0" err="1">
                <a:latin typeface="Century Gothic"/>
                <a:cs typeface="Arial"/>
              </a:rPr>
              <a:t>Marwi</a:t>
            </a:r>
            <a:r>
              <a:rPr lang="en-GB" sz="2400" dirty="0">
                <a:latin typeface="Century Gothic"/>
                <a:cs typeface="Arial"/>
              </a:rPr>
              <a:t> was very sick,” says Meera.</a:t>
            </a:r>
            <a:endParaRPr lang="en-US" sz="2400" dirty="0">
              <a:latin typeface="Century Gothic"/>
              <a:cs typeface="Arial"/>
            </a:endParaRPr>
          </a:p>
          <a:p>
            <a:endParaRPr lang="en-GB" sz="2400" dirty="0">
              <a:latin typeface="Century Gothic"/>
              <a:cs typeface="Arial"/>
            </a:endParaRPr>
          </a:p>
          <a:p>
            <a:r>
              <a:rPr lang="en-GB" sz="2400" dirty="0">
                <a:latin typeface="Century Gothic"/>
                <a:cs typeface="Arial"/>
              </a:rPr>
              <a:t>A medical camp funded by CAFOD gave </a:t>
            </a:r>
            <a:r>
              <a:rPr lang="en-GB" sz="2400" dirty="0" err="1">
                <a:latin typeface="Century Gothic"/>
                <a:cs typeface="Arial"/>
              </a:rPr>
              <a:t>Marwi</a:t>
            </a:r>
            <a:r>
              <a:rPr lang="en-GB" sz="2400" dirty="0">
                <a:latin typeface="Century Gothic"/>
                <a:cs typeface="Arial"/>
              </a:rPr>
              <a:t> the medicine to make her better. </a:t>
            </a:r>
            <a:endParaRPr lang="en-US" sz="2400">
              <a:latin typeface="Century Gothic"/>
              <a:cs typeface="Arial"/>
            </a:endParaRPr>
          </a:p>
        </p:txBody>
      </p:sp>
      <p:pic>
        <p:nvPicPr>
          <p:cNvPr id="6" name="Picture 5" descr="A person holding a baby&#10;&#10;AI-generated content may be incorrect.">
            <a:extLst>
              <a:ext uri="{FF2B5EF4-FFF2-40B4-BE49-F238E27FC236}">
                <a16:creationId xmlns:a16="http://schemas.microsoft.com/office/drawing/2014/main" id="{D8E340CB-1213-6412-69E9-7341B60592E7}"/>
              </a:ext>
            </a:extLst>
          </p:cNvPr>
          <p:cNvPicPr>
            <a:picLocks noChangeAspect="1"/>
          </p:cNvPicPr>
          <p:nvPr/>
        </p:nvPicPr>
        <p:blipFill>
          <a:blip r:embed="rId3"/>
          <a:stretch>
            <a:fillRect/>
          </a:stretch>
        </p:blipFill>
        <p:spPr>
          <a:xfrm>
            <a:off x="5149746" y="1309283"/>
            <a:ext cx="6851755" cy="4572000"/>
          </a:xfrm>
          <a:prstGeom prst="rect">
            <a:avLst/>
          </a:prstGeom>
        </p:spPr>
      </p:pic>
    </p:spTree>
    <p:extLst>
      <p:ext uri="{BB962C8B-B14F-4D97-AF65-F5344CB8AC3E}">
        <p14:creationId xmlns:p14="http://schemas.microsoft.com/office/powerpoint/2010/main" val="2568595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CA3951-BAFE-ED27-0B40-25CE4626D6C0}"/>
              </a:ext>
            </a:extLst>
          </p:cNvPr>
          <p:cNvSpPr txBox="1"/>
          <p:nvPr/>
        </p:nvSpPr>
        <p:spPr>
          <a:xfrm>
            <a:off x="328552" y="1249330"/>
            <a:ext cx="4681808"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Century Gothic"/>
              </a:rPr>
              <a:t>In the Democratic Republic of Congo, young people may be forced to fight in the war. </a:t>
            </a:r>
            <a:endParaRPr lang="en-US" dirty="0"/>
          </a:p>
          <a:p>
            <a:endParaRPr lang="en-GB" dirty="0"/>
          </a:p>
          <a:p>
            <a:r>
              <a:rPr lang="en-GB" sz="2400" dirty="0">
                <a:latin typeface="Century Gothic"/>
              </a:rPr>
              <a:t>Many of Daniel's friends became child soldiers, but with CAFOD's help, he learns to make furniture at a carpentry class instead. </a:t>
            </a:r>
            <a:endParaRPr lang="en-GB" dirty="0">
              <a:latin typeface="Arial" panose="020B0604020202020204"/>
              <a:cs typeface="Arial" panose="020B0604020202020204"/>
            </a:endParaRPr>
          </a:p>
          <a:p>
            <a:endParaRPr lang="en-GB" sz="2400" dirty="0">
              <a:latin typeface="Century Gothic"/>
            </a:endParaRPr>
          </a:p>
          <a:p>
            <a:r>
              <a:rPr lang="en-GB" sz="2400" dirty="0">
                <a:latin typeface="Century Gothic"/>
              </a:rPr>
              <a:t>“We make tables, beds and chairs,” he says. “This will help me in the future and I am proud of my work."</a:t>
            </a:r>
            <a:endParaRPr lang="en-GB" dirty="0">
              <a:cs typeface="Arial"/>
            </a:endParaRPr>
          </a:p>
        </p:txBody>
      </p:sp>
      <p:pic>
        <p:nvPicPr>
          <p:cNvPr id="2" name="Picture 1" descr="A person working on a wood surface&#10;&#10;AI-generated content may be incorrect.">
            <a:extLst>
              <a:ext uri="{FF2B5EF4-FFF2-40B4-BE49-F238E27FC236}">
                <a16:creationId xmlns:a16="http://schemas.microsoft.com/office/drawing/2014/main" id="{788AEC6F-0C25-DC07-31F1-DAD2128BD7DD}"/>
              </a:ext>
            </a:extLst>
          </p:cNvPr>
          <p:cNvPicPr>
            <a:picLocks noChangeAspect="1"/>
          </p:cNvPicPr>
          <p:nvPr/>
        </p:nvPicPr>
        <p:blipFill>
          <a:blip r:embed="rId3"/>
          <a:stretch>
            <a:fillRect/>
          </a:stretch>
        </p:blipFill>
        <p:spPr>
          <a:xfrm>
            <a:off x="5184391" y="1630770"/>
            <a:ext cx="6750171" cy="4399474"/>
          </a:xfrm>
          <a:prstGeom prst="rect">
            <a:avLst/>
          </a:prstGeom>
        </p:spPr>
      </p:pic>
    </p:spTree>
    <p:extLst>
      <p:ext uri="{BB962C8B-B14F-4D97-AF65-F5344CB8AC3E}">
        <p14:creationId xmlns:p14="http://schemas.microsoft.com/office/powerpoint/2010/main" val="895605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91F3DC-5F20-4447-BEFB-15F4218D3552}"/>
              </a:ext>
            </a:extLst>
          </p:cNvPr>
          <p:cNvSpPr/>
          <p:nvPr/>
        </p:nvSpPr>
        <p:spPr>
          <a:xfrm>
            <a:off x="0" y="899670"/>
            <a:ext cx="4490935" cy="59583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descr="A birthday cake with lit candles&#10;&#10;Description automatically generated">
            <a:extLst>
              <a:ext uri="{FF2B5EF4-FFF2-40B4-BE49-F238E27FC236}">
                <a16:creationId xmlns:a16="http://schemas.microsoft.com/office/drawing/2014/main" id="{CA0AAEE6-744A-4AE9-8B5A-73FEE32EC0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87841" y="899670"/>
            <a:ext cx="10504159" cy="5958330"/>
          </a:xfrm>
          <a:prstGeom prst="rect">
            <a:avLst/>
          </a:prstGeom>
        </p:spPr>
      </p:pic>
      <p:sp>
        <p:nvSpPr>
          <p:cNvPr id="9" name="Rectangle 8">
            <a:extLst>
              <a:ext uri="{FF2B5EF4-FFF2-40B4-BE49-F238E27FC236}">
                <a16:creationId xmlns:a16="http://schemas.microsoft.com/office/drawing/2014/main" id="{D1CB4E1A-04A6-47BD-813D-C239004CF6E0}"/>
              </a:ext>
            </a:extLst>
          </p:cNvPr>
          <p:cNvSpPr/>
          <p:nvPr/>
        </p:nvSpPr>
        <p:spPr>
          <a:xfrm>
            <a:off x="411804" y="1084694"/>
            <a:ext cx="7691337" cy="1118127"/>
          </a:xfrm>
          <a:prstGeom prst="rect">
            <a:avLst/>
          </a:prstGeom>
        </p:spPr>
        <p:txBody>
          <a:bodyPr wrap="square">
            <a:spAutoFit/>
          </a:bodyPr>
          <a:lstStyle/>
          <a:p>
            <a:pPr marL="0" marR="0" lvl="0" indent="0" algn="l" defTabSz="914400" rtl="0" eaLnBrk="1" fontAlgn="auto" latinLnBrk="0" hangingPunct="1">
              <a:lnSpc>
                <a:spcPct val="160000"/>
              </a:lnSpc>
              <a:spcBef>
                <a:spcPts val="0"/>
              </a:spcBef>
              <a:spcAft>
                <a:spcPts val="0"/>
              </a:spcAft>
              <a:buClrTx/>
              <a:buSzTx/>
              <a:buFontTx/>
              <a:buNone/>
              <a:tabLst/>
              <a:defRPr/>
            </a:pPr>
            <a:r>
              <a:rPr kumimoji="0" lang="en-US" sz="4800" b="0" u="none" strike="noStrike" kern="1200" cap="none" spc="0" normalizeH="0" baseline="0" noProof="0" dirty="0">
                <a:ln>
                  <a:noFill/>
                </a:ln>
                <a:solidFill>
                  <a:prstClr val="white"/>
                </a:solidFill>
                <a:effectLst/>
                <a:uLnTx/>
                <a:uFillTx/>
                <a:latin typeface="Century Gothic" panose="020B0502020202020204" pitchFamily="34" charset="0"/>
                <a:cs typeface="Segoe UI" panose="020B0502040204020203" pitchFamily="34" charset="0"/>
              </a:rPr>
              <a:t>Let us pray…</a:t>
            </a:r>
          </a:p>
        </p:txBody>
      </p:sp>
    </p:spTree>
    <p:extLst>
      <p:ext uri="{BB962C8B-B14F-4D97-AF65-F5344CB8AC3E}">
        <p14:creationId xmlns:p14="http://schemas.microsoft.com/office/powerpoint/2010/main" val="299882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89BDF3-7F6F-4237-BE9C-35EAC1F4CF9E}"/>
              </a:ext>
            </a:extLst>
          </p:cNvPr>
          <p:cNvSpPr txBox="1"/>
          <p:nvPr/>
        </p:nvSpPr>
        <p:spPr>
          <a:xfrm>
            <a:off x="670142" y="1411814"/>
            <a:ext cx="11297276" cy="1292662"/>
          </a:xfrm>
          <a:prstGeom prst="rect">
            <a:avLst/>
          </a:prstGeom>
          <a:noFill/>
        </p:spPr>
        <p:txBody>
          <a:bodyPr wrap="square" lIns="91440" tIns="45720" rIns="91440" bIns="45720" rtlCol="0" anchor="t">
            <a:spAutoFit/>
          </a:bodyPr>
          <a:lstStyle/>
          <a:p>
            <a:r>
              <a:rPr lang="en-GB" sz="2600" dirty="0">
                <a:solidFill>
                  <a:schemeClr val="bg1"/>
                </a:solidFill>
                <a:effectLst/>
                <a:latin typeface="Century Gothic"/>
                <a:ea typeface="Calibri"/>
                <a:cs typeface="Times New Roman"/>
              </a:rPr>
              <a:t>We pray for </a:t>
            </a:r>
            <a:r>
              <a:rPr lang="en-GB" sz="2600" dirty="0">
                <a:solidFill>
                  <a:schemeClr val="bg1"/>
                </a:solidFill>
                <a:latin typeface="Century Gothic"/>
                <a:ea typeface="Calibri"/>
                <a:cs typeface="Times New Roman"/>
              </a:rPr>
              <a:t>the Church: that we may all be Good Samaritans to those in need whether at home, in our local community or around the world</a:t>
            </a:r>
            <a:r>
              <a:rPr lang="en-GB" sz="2600" dirty="0">
                <a:solidFill>
                  <a:schemeClr val="bg1"/>
                </a:solidFill>
                <a:effectLst/>
                <a:latin typeface="Century Gothic"/>
                <a:ea typeface="Calibri"/>
                <a:cs typeface="Times New Roman"/>
              </a:rPr>
              <a:t>. Lord in your mercy…</a:t>
            </a:r>
            <a:endParaRPr lang="en-US" dirty="0">
              <a:solidFill>
                <a:schemeClr val="bg1"/>
              </a:solidFill>
              <a:latin typeface="Century Gothic"/>
            </a:endParaRPr>
          </a:p>
        </p:txBody>
      </p:sp>
      <p:pic>
        <p:nvPicPr>
          <p:cNvPr id="3" name="Picture 2">
            <a:extLst>
              <a:ext uri="{FF2B5EF4-FFF2-40B4-BE49-F238E27FC236}">
                <a16:creationId xmlns:a16="http://schemas.microsoft.com/office/drawing/2014/main" id="{41C9495D-EF41-9A47-86EC-CA8AC1536BE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6377" y="3053895"/>
            <a:ext cx="2374900" cy="2997200"/>
          </a:xfrm>
          <a:prstGeom prst="rect">
            <a:avLst/>
          </a:prstGeom>
        </p:spPr>
      </p:pic>
      <p:sp>
        <p:nvSpPr>
          <p:cNvPr id="4" name="TextBox 3">
            <a:extLst>
              <a:ext uri="{FF2B5EF4-FFF2-40B4-BE49-F238E27FC236}">
                <a16:creationId xmlns:a16="http://schemas.microsoft.com/office/drawing/2014/main" id="{540D993E-6F7F-4AE1-D87B-90523BD82023}"/>
              </a:ext>
            </a:extLst>
          </p:cNvPr>
          <p:cNvSpPr txBox="1"/>
          <p:nvPr/>
        </p:nvSpPr>
        <p:spPr>
          <a:xfrm>
            <a:off x="3461892" y="2926909"/>
            <a:ext cx="8174966"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600" dirty="0">
                <a:solidFill>
                  <a:schemeClr val="bg1"/>
                </a:solidFill>
                <a:latin typeface="Century Gothic"/>
                <a:cs typeface="Times New Roman"/>
              </a:rPr>
              <a:t>We pray for world leaders: that they may make fair decisions so that no one is ignored when they need help. Lord in your mercy…</a:t>
            </a:r>
            <a:endParaRPr lang="en-US" dirty="0">
              <a:solidFill>
                <a:schemeClr val="bg1"/>
              </a:solidFill>
              <a:latin typeface="Century Gothic"/>
            </a:endParaRPr>
          </a:p>
        </p:txBody>
      </p:sp>
      <p:sp>
        <p:nvSpPr>
          <p:cNvPr id="2" name="TextBox 1">
            <a:extLst>
              <a:ext uri="{FF2B5EF4-FFF2-40B4-BE49-F238E27FC236}">
                <a16:creationId xmlns:a16="http://schemas.microsoft.com/office/drawing/2014/main" id="{6AACF361-F06A-EF85-10F4-477002D3A6AC}"/>
              </a:ext>
            </a:extLst>
          </p:cNvPr>
          <p:cNvSpPr txBox="1"/>
          <p:nvPr/>
        </p:nvSpPr>
        <p:spPr>
          <a:xfrm>
            <a:off x="3462111" y="4555844"/>
            <a:ext cx="8129301"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dirty="0">
                <a:solidFill>
                  <a:schemeClr val="bg1"/>
                </a:solidFill>
                <a:latin typeface="Century Gothic"/>
                <a:cs typeface="Times New Roman"/>
              </a:rPr>
              <a:t>We pray for our parish, family and friends: that we may always be ready to help our </a:t>
            </a:r>
            <a:r>
              <a:rPr lang="en-US" sz="2600" err="1">
                <a:solidFill>
                  <a:schemeClr val="bg1"/>
                </a:solidFill>
                <a:latin typeface="Century Gothic"/>
                <a:cs typeface="Times New Roman"/>
              </a:rPr>
              <a:t>neighbours</a:t>
            </a:r>
            <a:r>
              <a:rPr lang="en-US" sz="2600" dirty="0">
                <a:solidFill>
                  <a:schemeClr val="bg1"/>
                </a:solidFill>
                <a:latin typeface="Century Gothic"/>
                <a:cs typeface="Times New Roman"/>
              </a:rPr>
              <a:t>, no matter where in the world they may be. </a:t>
            </a:r>
            <a:endParaRPr lang="en-US" dirty="0">
              <a:solidFill>
                <a:schemeClr val="bg1"/>
              </a:solidFill>
              <a:latin typeface="Century Gothic"/>
              <a:cs typeface="Times New Roman"/>
            </a:endParaRPr>
          </a:p>
          <a:p>
            <a:r>
              <a:rPr lang="en-US" sz="2600" dirty="0">
                <a:solidFill>
                  <a:schemeClr val="bg1"/>
                </a:solidFill>
                <a:latin typeface="Century Gothic"/>
                <a:cs typeface="Times New Roman"/>
              </a:rPr>
              <a:t>Lord in your mercy…</a:t>
            </a:r>
            <a:endParaRPr lang="en-US">
              <a:solidFill>
                <a:schemeClr val="bg1"/>
              </a:solidFill>
              <a:latin typeface="Century Gothic"/>
            </a:endParaRPr>
          </a:p>
        </p:txBody>
      </p:sp>
    </p:spTree>
    <p:extLst>
      <p:ext uri="{BB962C8B-B14F-4D97-AF65-F5344CB8AC3E}">
        <p14:creationId xmlns:p14="http://schemas.microsoft.com/office/powerpoint/2010/main" val="1053679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2F76BF-4D96-493A-90A8-CA78BD8231DE}"/>
              </a:ext>
            </a:extLst>
          </p:cNvPr>
          <p:cNvSpPr txBox="1"/>
          <p:nvPr/>
        </p:nvSpPr>
        <p:spPr>
          <a:xfrm>
            <a:off x="364972" y="1496009"/>
            <a:ext cx="11462056" cy="523220"/>
          </a:xfrm>
          <a:prstGeom prst="rect">
            <a:avLst/>
          </a:prstGeom>
          <a:noFill/>
        </p:spPr>
        <p:txBody>
          <a:bodyPr wrap="square" lIns="91440" tIns="45720" rIns="91440" bIns="45720" anchor="t">
            <a:spAutoFit/>
          </a:bodyPr>
          <a:lstStyle/>
          <a:p>
            <a:pPr fontAlgn="base"/>
            <a:endParaRPr lang="en-GB" sz="28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4B2683F3-DB4E-144A-867C-37EA61BECE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9132" y="3434138"/>
            <a:ext cx="2513795" cy="3172490"/>
          </a:xfrm>
          <a:prstGeom prst="rect">
            <a:avLst/>
          </a:prstGeom>
        </p:spPr>
      </p:pic>
      <p:sp>
        <p:nvSpPr>
          <p:cNvPr id="8" name="TextBox 7">
            <a:extLst>
              <a:ext uri="{FF2B5EF4-FFF2-40B4-BE49-F238E27FC236}">
                <a16:creationId xmlns:a16="http://schemas.microsoft.com/office/drawing/2014/main" id="{15BD7F77-76DA-44B6-9AE2-DD0A91A749FE}"/>
              </a:ext>
            </a:extLst>
          </p:cNvPr>
          <p:cNvSpPr txBox="1"/>
          <p:nvPr/>
        </p:nvSpPr>
        <p:spPr>
          <a:xfrm>
            <a:off x="527497" y="1717786"/>
            <a:ext cx="11306145" cy="1723549"/>
          </a:xfrm>
          <a:prstGeom prst="rect">
            <a:avLst/>
          </a:prstGeom>
          <a:noFill/>
        </p:spPr>
        <p:txBody>
          <a:bodyPr wrap="square" lIns="91440" tIns="45720" rIns="91440" bIns="45720" anchor="t">
            <a:spAutoFit/>
          </a:bodyPr>
          <a:lstStyle/>
          <a:p>
            <a:r>
              <a:rPr lang="en-GB" sz="2600" dirty="0">
                <a:solidFill>
                  <a:schemeClr val="bg1"/>
                </a:solidFill>
                <a:latin typeface="Century Gothic"/>
                <a:cs typeface="Times New Roman"/>
              </a:rPr>
              <a:t>In this Jubilee Year, we pray that we may be signs of hope in our world through all that we do and how we treat one another. </a:t>
            </a:r>
            <a:endParaRPr lang="en-US" sz="2600" dirty="0">
              <a:solidFill>
                <a:schemeClr val="bg1"/>
              </a:solidFill>
              <a:latin typeface="Century Gothic"/>
              <a:cs typeface="Times New Roman"/>
            </a:endParaRPr>
          </a:p>
          <a:p>
            <a:r>
              <a:rPr lang="en-GB" sz="2600" dirty="0">
                <a:solidFill>
                  <a:schemeClr val="bg1"/>
                </a:solidFill>
                <a:latin typeface="Century Gothic"/>
                <a:cs typeface="Times New Roman"/>
              </a:rPr>
              <a:t>Lord, in your mercy…</a:t>
            </a:r>
            <a:endParaRPr lang="en-US" sz="2600">
              <a:solidFill>
                <a:schemeClr val="bg1"/>
              </a:solidFill>
              <a:latin typeface="Century Gothic"/>
            </a:endParaRPr>
          </a:p>
          <a:p>
            <a:endParaRPr lang="en-GB" sz="2800" dirty="0">
              <a:solidFill>
                <a:schemeClr val="bg1"/>
              </a:solidFill>
              <a:latin typeface="Century Gothic"/>
              <a:cs typeface="Times New Roman"/>
            </a:endParaRPr>
          </a:p>
        </p:txBody>
      </p:sp>
      <p:sp>
        <p:nvSpPr>
          <p:cNvPr id="2" name="TextBox 1">
            <a:extLst>
              <a:ext uri="{FF2B5EF4-FFF2-40B4-BE49-F238E27FC236}">
                <a16:creationId xmlns:a16="http://schemas.microsoft.com/office/drawing/2014/main" id="{E7A54B81-EA68-8D37-5D3B-84FD83FFF260}"/>
              </a:ext>
            </a:extLst>
          </p:cNvPr>
          <p:cNvSpPr txBox="1"/>
          <p:nvPr/>
        </p:nvSpPr>
        <p:spPr>
          <a:xfrm>
            <a:off x="3765910" y="3680604"/>
            <a:ext cx="8013452"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dirty="0">
                <a:solidFill>
                  <a:schemeClr val="bg1"/>
                </a:solidFill>
                <a:latin typeface="Century Gothic"/>
                <a:cs typeface="Times New Roman"/>
              </a:rPr>
              <a:t>Healing God, </a:t>
            </a:r>
            <a:endParaRPr lang="en-US" dirty="0">
              <a:solidFill>
                <a:schemeClr val="bg1"/>
              </a:solidFill>
              <a:latin typeface="Century Gothic"/>
              <a:cs typeface="Times New Roman"/>
            </a:endParaRPr>
          </a:p>
          <a:p>
            <a:r>
              <a:rPr lang="en-US" sz="2600" dirty="0">
                <a:solidFill>
                  <a:schemeClr val="bg1"/>
                </a:solidFill>
                <a:latin typeface="Century Gothic"/>
                <a:cs typeface="Times New Roman"/>
              </a:rPr>
              <a:t>Unite us in love for our </a:t>
            </a:r>
            <a:r>
              <a:rPr lang="en-US" sz="2600" dirty="0" err="1">
                <a:solidFill>
                  <a:schemeClr val="bg1"/>
                </a:solidFill>
                <a:latin typeface="Century Gothic"/>
                <a:cs typeface="Times New Roman"/>
              </a:rPr>
              <a:t>neighbours</a:t>
            </a:r>
            <a:r>
              <a:rPr lang="en-US" sz="2600" dirty="0">
                <a:solidFill>
                  <a:schemeClr val="bg1"/>
                </a:solidFill>
                <a:latin typeface="Century Gothic"/>
                <a:cs typeface="Times New Roman"/>
              </a:rPr>
              <a:t>, no matter who they are. Let us be like you and offer compassion and help to everyone in need. Amen.</a:t>
            </a:r>
            <a:endParaRPr lang="en-US">
              <a:solidFill>
                <a:schemeClr val="bg1"/>
              </a:solidFill>
              <a:latin typeface="Century Gothic"/>
            </a:endParaRPr>
          </a:p>
        </p:txBody>
      </p:sp>
    </p:spTree>
    <p:extLst>
      <p:ext uri="{BB962C8B-B14F-4D97-AF65-F5344CB8AC3E}">
        <p14:creationId xmlns:p14="http://schemas.microsoft.com/office/powerpoint/2010/main" val="3015573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870494" y="2023428"/>
            <a:ext cx="3699316" cy="3767460"/>
          </a:xfrm>
        </p:spPr>
        <p:txBody>
          <a:bodyPr vert="horz" lIns="91440" tIns="45720" rIns="91440" bIns="45720" rtlCol="0" anchor="t">
            <a:noAutofit/>
          </a:bodyPr>
          <a:lstStyle/>
          <a:p>
            <a:pPr marL="0" indent="0">
              <a:lnSpc>
                <a:spcPct val="120000"/>
              </a:lnSpc>
              <a:buNone/>
            </a:pPr>
            <a:r>
              <a:rPr lang="en-US" sz="2400" dirty="0">
                <a:solidFill>
                  <a:schemeClr val="tx1"/>
                </a:solidFill>
                <a:latin typeface="Century Gothic" panose="020B0502020202020204" pitchFamily="34" charset="0"/>
                <a:cs typeface="Segoe UI" panose="020B0502040204020203" pitchFamily="34" charset="0"/>
              </a:rPr>
              <a:t> </a:t>
            </a:r>
          </a:p>
          <a:p>
            <a:pPr marL="0" indent="0">
              <a:lnSpc>
                <a:spcPct val="120000"/>
              </a:lnSpc>
              <a:buNone/>
            </a:pPr>
            <a:endParaRPr lang="en-US" sz="2400" dirty="0">
              <a:solidFill>
                <a:schemeClr val="tx1"/>
              </a:solidFill>
              <a:latin typeface="Century Gothic" panose="020B0502020202020204" pitchFamily="34" charset="0"/>
              <a:cs typeface="Segoe UI" panose="020B0502040204020203" pitchFamily="34" charset="0"/>
            </a:endParaRPr>
          </a:p>
          <a:p>
            <a:pPr marL="0" indent="0">
              <a:lnSpc>
                <a:spcPct val="120000"/>
              </a:lnSpc>
              <a:buNone/>
            </a:pPr>
            <a:endParaRPr lang="en-US" dirty="0">
              <a:latin typeface="Century Gothic" panose="020B0502020202020204" pitchFamily="34" charset="0"/>
              <a:cs typeface="Segoe UI" panose="020B0502040204020203" pitchFamily="34" charset="0"/>
            </a:endParaRPr>
          </a:p>
          <a:p>
            <a:pPr marL="0" indent="0">
              <a:lnSpc>
                <a:spcPct val="120000"/>
              </a:lnSpc>
              <a:buNone/>
            </a:pPr>
            <a:endParaRPr lang="en-US" dirty="0">
              <a:latin typeface="Century Gothic" panose="020B0502020202020204"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3200" i="1" dirty="0">
              <a:effectLst/>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247856" y="5795314"/>
            <a:ext cx="1824434" cy="729895"/>
            <a:chOff x="318457" y="5627837"/>
            <a:chExt cx="182443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1000" y="5796412"/>
              <a:ext cx="1051891" cy="523220"/>
            </a:xfrm>
            <a:prstGeom prst="rect">
              <a:avLst/>
            </a:prstGeom>
          </p:spPr>
          <p:txBody>
            <a:bodyPr wrap="none" lIns="91440" tIns="45720" rIns="91440" bIns="45720" anchor="t">
              <a:spAutoFit/>
            </a:bodyPr>
            <a:lstStyle/>
            <a:p>
              <a:r>
                <a:rPr lang="en-GB" sz="2800" b="1" i="1" dirty="0">
                  <a:solidFill>
                    <a:srgbClr val="008DAE"/>
                  </a:solidFill>
                  <a:latin typeface="Century Gothic"/>
                  <a:ea typeface="Verdana"/>
                  <a:cs typeface="Arial"/>
                </a:rPr>
                <a:t>Send</a:t>
              </a:r>
              <a:endParaRPr lang="en-GB" sz="2800" b="1" i="1" dirty="0">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3C4D729-16F5-B09C-D3FA-B17E4212465C}"/>
              </a:ext>
            </a:extLst>
          </p:cNvPr>
          <p:cNvSpPr txBox="1"/>
          <p:nvPr/>
        </p:nvSpPr>
        <p:spPr>
          <a:xfrm>
            <a:off x="538564" y="2097046"/>
            <a:ext cx="4359793"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latin typeface="Century Gothic"/>
                <a:cs typeface="Times New Roman"/>
              </a:rPr>
              <a:t>How will you show your love for your neighbours both here and around </a:t>
            </a:r>
            <a:endParaRPr lang="en-US" dirty="0">
              <a:latin typeface="Arial" panose="020B0604020202020204"/>
              <a:cs typeface="Arial" panose="020B0604020202020204"/>
            </a:endParaRPr>
          </a:p>
          <a:p>
            <a:r>
              <a:rPr lang="en-GB" sz="3200" dirty="0">
                <a:latin typeface="Century Gothic"/>
                <a:cs typeface="Times New Roman"/>
              </a:rPr>
              <a:t>the world this week? What will you do?</a:t>
            </a:r>
            <a:endParaRPr lang="en-US">
              <a:cs typeface="Arial"/>
            </a:endParaRPr>
          </a:p>
        </p:txBody>
      </p:sp>
      <p:pic>
        <p:nvPicPr>
          <p:cNvPr id="2" name="Picture 1" descr="A white board with writing on it&#10;&#10;AI-generated content may be incorrect.">
            <a:extLst>
              <a:ext uri="{FF2B5EF4-FFF2-40B4-BE49-F238E27FC236}">
                <a16:creationId xmlns:a16="http://schemas.microsoft.com/office/drawing/2014/main" id="{C1BC6CD4-7397-39B1-4CF8-83A6E16CAE0C}"/>
              </a:ext>
            </a:extLst>
          </p:cNvPr>
          <p:cNvPicPr>
            <a:picLocks noChangeAspect="1"/>
          </p:cNvPicPr>
          <p:nvPr/>
        </p:nvPicPr>
        <p:blipFill>
          <a:blip r:embed="rId5"/>
          <a:stretch>
            <a:fillRect/>
          </a:stretch>
        </p:blipFill>
        <p:spPr>
          <a:xfrm>
            <a:off x="4920650" y="1265208"/>
            <a:ext cx="7325265" cy="4873925"/>
          </a:xfrm>
          <a:prstGeom prst="rect">
            <a:avLst/>
          </a:prstGeom>
        </p:spPr>
      </p:pic>
    </p:spTree>
    <p:extLst>
      <p:ext uri="{BB962C8B-B14F-4D97-AF65-F5344CB8AC3E}">
        <p14:creationId xmlns:p14="http://schemas.microsoft.com/office/powerpoint/2010/main" val="2809459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224722" y="1199971"/>
            <a:ext cx="7337760" cy="5016758"/>
          </a:xfrm>
          <a:prstGeom prst="rect">
            <a:avLst/>
          </a:prstGeom>
          <a:noFill/>
        </p:spPr>
        <p:txBody>
          <a:bodyPr wrap="square" lIns="91440" tIns="45720" rIns="91440" bIns="45720" anchor="t">
            <a:spAutoFit/>
          </a:bodyPr>
          <a:lstStyle/>
          <a:p>
            <a:r>
              <a:rPr lang="en-GB" sz="1600" b="1" dirty="0">
                <a:latin typeface="Century Gothic"/>
              </a:rPr>
              <a:t>Activity suggestions</a:t>
            </a:r>
          </a:p>
          <a:p>
            <a:endParaRPr lang="en-GB" dirty="0">
              <a:latin typeface="Century Gothic"/>
              <a:cs typeface="Times New Roman"/>
            </a:endParaRPr>
          </a:p>
          <a:p>
            <a:r>
              <a:rPr lang="en-GB" dirty="0">
                <a:latin typeface="Century Gothic"/>
                <a:cs typeface="Times New Roman"/>
              </a:rPr>
              <a:t>Invite the children to colour in the accompanying illustration of the gospel story and to write or draw on the back how they will be good neighbours to others.</a:t>
            </a:r>
            <a:endParaRPr lang="en-GB" dirty="0">
              <a:latin typeface="Century Gothic"/>
            </a:endParaRPr>
          </a:p>
          <a:p>
            <a:endParaRPr lang="en-GB" dirty="0">
              <a:latin typeface="Century Gothic"/>
              <a:cs typeface="Times New Roman"/>
            </a:endParaRPr>
          </a:p>
          <a:p>
            <a:r>
              <a:rPr lang="en-GB" dirty="0">
                <a:latin typeface="Century Gothic"/>
                <a:cs typeface="Times New Roman"/>
              </a:rPr>
              <a:t>Remind the children to go and share with their grown ups all that they have heard and thought about in the liturgy today. </a:t>
            </a:r>
          </a:p>
          <a:p>
            <a:endParaRPr lang="en-GB" dirty="0">
              <a:latin typeface="Century Gothic"/>
              <a:cs typeface="Times New Roman"/>
            </a:endParaRPr>
          </a:p>
          <a:p>
            <a:r>
              <a:rPr lang="en-GB" dirty="0">
                <a:latin typeface="Century Gothic"/>
                <a:cs typeface="Times New Roman"/>
              </a:rPr>
              <a:t>Encourage the children to think about how they can be Good Samaritans – good neighbours – in the coming week. They could think about who might be ignored or neglected in their parish, their school, their neighbourhood etc and what they could do about this. </a:t>
            </a:r>
            <a:endParaRPr lang="en-GB">
              <a:latin typeface="Century Gothic"/>
              <a:cs typeface="Times New Roman"/>
            </a:endParaRPr>
          </a:p>
          <a:p>
            <a:endParaRPr lang="en-GB" dirty="0">
              <a:latin typeface="Century Gothic"/>
              <a:cs typeface="Times New Roman"/>
            </a:endParaRPr>
          </a:p>
          <a:p>
            <a:r>
              <a:rPr lang="en-GB" dirty="0">
                <a:latin typeface="Century Gothic"/>
                <a:cs typeface="Times New Roman"/>
              </a:rPr>
              <a:t>Remind them to do at least one thing in the coming week to show that they are good neighbours to others.</a:t>
            </a:r>
            <a:endParaRPr lang="en-GB">
              <a:latin typeface="Century Gothic"/>
            </a:endParaRPr>
          </a:p>
          <a:p>
            <a:endParaRPr lang="en-GB" sz="1600" dirty="0">
              <a:latin typeface="Century Gothic"/>
              <a:ea typeface="Times New Roman" panose="02020603050405020304" pitchFamily="18" charset="0"/>
              <a:cs typeface="Times New Roman"/>
            </a:endParaRPr>
          </a:p>
        </p:txBody>
      </p:sp>
      <p:pic>
        <p:nvPicPr>
          <p:cNvPr id="5" name="Picture 4" descr="A black and white picture of two people&#10;&#10;AI-generated content may be incorrect.">
            <a:extLst>
              <a:ext uri="{FF2B5EF4-FFF2-40B4-BE49-F238E27FC236}">
                <a16:creationId xmlns:a16="http://schemas.microsoft.com/office/drawing/2014/main" id="{DB1845E7-81E6-2FC1-0FBA-F029D74A4696}"/>
              </a:ext>
            </a:extLst>
          </p:cNvPr>
          <p:cNvPicPr>
            <a:picLocks noChangeAspect="1"/>
          </p:cNvPicPr>
          <p:nvPr/>
        </p:nvPicPr>
        <p:blipFill>
          <a:blip r:embed="rId3"/>
          <a:stretch>
            <a:fillRect/>
          </a:stretch>
        </p:blipFill>
        <p:spPr>
          <a:xfrm>
            <a:off x="7838213" y="1203692"/>
            <a:ext cx="4359955" cy="3177632"/>
          </a:xfrm>
          <a:prstGeom prst="rect">
            <a:avLst/>
          </a:prstGeom>
        </p:spPr>
      </p:pic>
    </p:spTree>
    <p:extLst>
      <p:ext uri="{BB962C8B-B14F-4D97-AF65-F5344CB8AC3E}">
        <p14:creationId xmlns:p14="http://schemas.microsoft.com/office/powerpoint/2010/main" val="2384125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and white picture of two people&#10;&#10;AI-generated content may be incorrect.">
            <a:extLst>
              <a:ext uri="{FF2B5EF4-FFF2-40B4-BE49-F238E27FC236}">
                <a16:creationId xmlns:a16="http://schemas.microsoft.com/office/drawing/2014/main" id="{10BC5854-6BBB-3D23-3C21-A6A2ECEDC233}"/>
              </a:ext>
            </a:extLst>
          </p:cNvPr>
          <p:cNvPicPr>
            <a:picLocks noChangeAspect="1"/>
          </p:cNvPicPr>
          <p:nvPr/>
        </p:nvPicPr>
        <p:blipFill>
          <a:blip r:embed="rId3"/>
          <a:stretch>
            <a:fillRect/>
          </a:stretch>
        </p:blipFill>
        <p:spPr>
          <a:xfrm>
            <a:off x="2029761" y="1045540"/>
            <a:ext cx="8126822" cy="5808689"/>
          </a:xfrm>
          <a:prstGeom prst="rect">
            <a:avLst/>
          </a:prstGeom>
        </p:spPr>
      </p:pic>
    </p:spTree>
    <p:extLst>
      <p:ext uri="{BB962C8B-B14F-4D97-AF65-F5344CB8AC3E}">
        <p14:creationId xmlns:p14="http://schemas.microsoft.com/office/powerpoint/2010/main" val="1868636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3A8ED9-1869-E6E9-AF4D-A87A390B16F1}"/>
              </a:ext>
            </a:extLst>
          </p:cNvPr>
          <p:cNvSpPr>
            <a:spLocks noGrp="1"/>
          </p:cNvSpPr>
          <p:nvPr>
            <p:ph idx="1"/>
          </p:nvPr>
        </p:nvSpPr>
        <p:spPr>
          <a:xfrm>
            <a:off x="307584" y="991912"/>
            <a:ext cx="8111630" cy="6863417"/>
          </a:xfrm>
        </p:spPr>
        <p:txBody>
          <a:bodyPr vert="horz" wrap="square" lIns="91440" tIns="45720" rIns="91440" bIns="45720" rtlCol="0" anchor="t">
            <a:spAutoFit/>
          </a:bodyPr>
          <a:lstStyle/>
          <a:p>
            <a:pPr marL="0" indent="0">
              <a:spcBef>
                <a:spcPts val="0"/>
              </a:spcBef>
              <a:spcAft>
                <a:spcPts val="0"/>
              </a:spcAft>
              <a:buNone/>
            </a:pPr>
            <a:r>
              <a:rPr lang="en-GB" sz="2200" b="1" dirty="0">
                <a:solidFill>
                  <a:srgbClr val="000000"/>
                </a:solidFill>
                <a:latin typeface="Century Gothic"/>
                <a:cs typeface="Arial" panose="020B0604020202020204"/>
              </a:rPr>
              <a:t>Have you made your Jubilee Pledge?</a:t>
            </a:r>
            <a:endParaRPr lang="en-US" sz="2200" dirty="0">
              <a:solidFill>
                <a:srgbClr val="000000"/>
              </a:solidFill>
              <a:latin typeface="Century Gothic"/>
              <a:cs typeface="Arial" panose="020B0604020202020204"/>
            </a:endParaRPr>
          </a:p>
          <a:p>
            <a:pPr marL="0" indent="0">
              <a:spcBef>
                <a:spcPts val="0"/>
              </a:spcBef>
              <a:spcAft>
                <a:spcPts val="0"/>
              </a:spcAft>
              <a:buNone/>
            </a:pPr>
            <a:endParaRPr lang="en-GB" sz="2400" b="1" dirty="0">
              <a:solidFill>
                <a:srgbClr val="000000"/>
              </a:solidFill>
              <a:latin typeface="Century Gothic"/>
              <a:cs typeface="Arial" panose="020B0604020202020204"/>
            </a:endParaRPr>
          </a:p>
          <a:p>
            <a:pPr marL="0" indent="0">
              <a:spcBef>
                <a:spcPts val="0"/>
              </a:spcBef>
              <a:spcAft>
                <a:spcPts val="0"/>
              </a:spcAft>
              <a:buNone/>
            </a:pPr>
            <a:r>
              <a:rPr lang="en-GB" sz="1800" dirty="0">
                <a:solidFill>
                  <a:srgbClr val="000000"/>
                </a:solidFill>
                <a:latin typeface="Century Gothic"/>
                <a:cs typeface="Arial" panose="020B0604020202020204"/>
              </a:rPr>
              <a:t>There's still time to make your Jubilee Pledge!</a:t>
            </a:r>
            <a:endParaRPr lang="en-GB" dirty="0"/>
          </a:p>
          <a:p>
            <a:pPr marL="0" indent="0">
              <a:spcBef>
                <a:spcPts val="0"/>
              </a:spcBef>
              <a:spcAft>
                <a:spcPts val="0"/>
              </a:spcAft>
              <a:buNone/>
            </a:pPr>
            <a:endParaRPr lang="en-GB" sz="1800"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All Catholic schools have been invited to make a Jubilee Pledge, this June or July, to live out Catholic Social Teaching. </a:t>
            </a:r>
            <a:endParaRPr lang="en-US"/>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A better world needs all of us, and the Pledge will be a whole school, long-term commitment to building a fairer world. </a:t>
            </a: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Watch our films and download our resources to help you write your Pledge and plan your Pledge Day:</a:t>
            </a:r>
            <a:endParaRPr lang="en-US" sz="1800" b="1"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ea typeface="+mn-lt"/>
                <a:cs typeface="+mn-lt"/>
                <a:hlinkClick r:id="rId2"/>
              </a:rPr>
              <a:t>Jubilee pledge for schools</a:t>
            </a:r>
            <a:endParaRPr lang="en-US" dirty="0">
              <a:latin typeface="Century Gothic"/>
              <a:ea typeface="+mn-lt"/>
              <a:cs typeface="+mn-lt"/>
            </a:endParaRPr>
          </a:p>
          <a:p>
            <a:pPr marL="0" indent="0">
              <a:spcBef>
                <a:spcPts val="0"/>
              </a:spcBef>
              <a:spcAft>
                <a:spcPts val="0"/>
              </a:spcAft>
              <a:buNone/>
            </a:pPr>
            <a:endParaRPr lang="en-US" sz="1800" b="1"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The Jubilee Year is a landmark moment in the life of the global church. School communities are invited to join together as pilgrims of hope, pledging to work together for God’s kingdom of justice, peace and love. Find resources at: </a:t>
            </a:r>
          </a:p>
          <a:p>
            <a:pPr marL="0" indent="0">
              <a:spcBef>
                <a:spcPts val="0"/>
              </a:spcBef>
              <a:spcAft>
                <a:spcPts val="0"/>
              </a:spcAft>
              <a:buNone/>
            </a:pPr>
            <a:r>
              <a:rPr lang="en-US" sz="1800" dirty="0">
                <a:solidFill>
                  <a:srgbClr val="000000"/>
                </a:solidFill>
                <a:latin typeface="Century Gothic"/>
                <a:cs typeface="Arial" panose="020B0604020202020204"/>
                <a:hlinkClick r:id="rId3"/>
              </a:rPr>
              <a:t>Jubilee for schools 2025 – Pilgrims of Hope</a:t>
            </a:r>
            <a:endParaRPr lang="en-US" sz="1800" dirty="0">
              <a:solidFill>
                <a:srgbClr val="000000"/>
              </a:solidFill>
              <a:latin typeface="Century Gothic"/>
              <a:cs typeface="Arial" panose="020B0604020202020204"/>
            </a:endParaRP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endParaRPr lang="en-US" sz="1600" dirty="0">
              <a:solidFill>
                <a:srgbClr val="000000"/>
              </a:solidFill>
              <a:latin typeface="Century Gothic"/>
              <a:cs typeface="Arial"/>
            </a:endParaRPr>
          </a:p>
          <a:p>
            <a:pPr marL="171450" indent="-171450">
              <a:spcBef>
                <a:spcPts val="0"/>
              </a:spcBef>
              <a:spcAft>
                <a:spcPts val="0"/>
              </a:spcAft>
              <a:buNone/>
            </a:pPr>
            <a:endParaRPr lang="en-GB" sz="1800" dirty="0">
              <a:solidFill>
                <a:srgbClr val="000000"/>
              </a:solidFill>
              <a:latin typeface="Century Gothic"/>
              <a:cs typeface="Arial"/>
            </a:endParaRPr>
          </a:p>
          <a:p>
            <a:pPr marL="0" indent="0">
              <a:spcBef>
                <a:spcPts val="0"/>
              </a:spcBef>
              <a:spcAft>
                <a:spcPts val="0"/>
              </a:spcAft>
              <a:buNone/>
            </a:pPr>
            <a:endParaRPr lang="en-US" sz="1800" dirty="0">
              <a:solidFill>
                <a:srgbClr val="000000"/>
              </a:solidFill>
              <a:latin typeface="Century Gothic"/>
              <a:cs typeface="Arial"/>
            </a:endParaRPr>
          </a:p>
        </p:txBody>
      </p:sp>
      <p:pic>
        <p:nvPicPr>
          <p:cNvPr id="5" name="Picture 4" descr="A logo with a cross and a boat&#10;&#10;Description automatically generated">
            <a:extLst>
              <a:ext uri="{FF2B5EF4-FFF2-40B4-BE49-F238E27FC236}">
                <a16:creationId xmlns:a16="http://schemas.microsoft.com/office/drawing/2014/main" id="{A7113F69-8C37-27E3-D142-E1B9D3FB5BD3}"/>
              </a:ext>
            </a:extLst>
          </p:cNvPr>
          <p:cNvPicPr>
            <a:picLocks noChangeAspect="1"/>
          </p:cNvPicPr>
          <p:nvPr/>
        </p:nvPicPr>
        <p:blipFill>
          <a:blip r:embed="rId4"/>
          <a:stretch>
            <a:fillRect/>
          </a:stretch>
        </p:blipFill>
        <p:spPr>
          <a:xfrm>
            <a:off x="7439305" y="2791"/>
            <a:ext cx="5168827" cy="7383025"/>
          </a:xfrm>
          <a:prstGeom prst="rect">
            <a:avLst/>
          </a:prstGeom>
        </p:spPr>
      </p:pic>
    </p:spTree>
    <p:extLst>
      <p:ext uri="{BB962C8B-B14F-4D97-AF65-F5344CB8AC3E}">
        <p14:creationId xmlns:p14="http://schemas.microsoft.com/office/powerpoint/2010/main" val="3386802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BA8697F-6FCB-481B-AD0F-C217C505E145}"/>
              </a:ext>
            </a:extLst>
          </p:cNvPr>
          <p:cNvSpPr txBox="1"/>
          <p:nvPr/>
        </p:nvSpPr>
        <p:spPr>
          <a:xfrm>
            <a:off x="6626799" y="1718261"/>
            <a:ext cx="5230038" cy="5570756"/>
          </a:xfrm>
          <a:prstGeom prst="rect">
            <a:avLst/>
          </a:prstGeom>
          <a:noFill/>
        </p:spPr>
        <p:txBody>
          <a:bodyPr wrap="square" lIns="91440" tIns="45720" rIns="91440" bIns="45720" rtlCol="0" anchor="t">
            <a:spAutoFit/>
          </a:bodyPr>
          <a:lstStyle/>
          <a:p>
            <a:r>
              <a:rPr lang="en-GB" sz="3200" dirty="0">
                <a:latin typeface="Century Gothic"/>
                <a:ea typeface="Times New Roman" panose="02020603050405020304" pitchFamily="18" charset="0"/>
                <a:cs typeface="Times New Roman"/>
              </a:rPr>
              <a:t>Loving God, </a:t>
            </a:r>
            <a:endParaRPr lang="en-US" dirty="0">
              <a:latin typeface="Century Gothic"/>
              <a:ea typeface="Times New Roman" panose="02020603050405020304" pitchFamily="18" charset="0"/>
              <a:cs typeface="Times New Roman"/>
            </a:endParaRPr>
          </a:p>
          <a:p>
            <a:r>
              <a:rPr lang="en-GB" sz="3200" dirty="0">
                <a:latin typeface="Century Gothic"/>
                <a:ea typeface="Times New Roman" panose="02020603050405020304" pitchFamily="18" charset="0"/>
                <a:cs typeface="Times New Roman"/>
              </a:rPr>
              <a:t>Help us to see that all people throughout the world are our neighbours. Grant that we may be ready to help anyone in need, whether they live near or far from us. </a:t>
            </a:r>
            <a:r>
              <a:rPr lang="en-GB" sz="3200" dirty="0">
                <a:effectLst/>
                <a:latin typeface="Century Gothic"/>
                <a:ea typeface="Times New Roman" panose="02020603050405020304" pitchFamily="18" charset="0"/>
                <a:cs typeface="Times New Roman"/>
              </a:rPr>
              <a:t>Amen.</a:t>
            </a:r>
            <a:endParaRPr lang="en-US">
              <a:latin typeface="Century Gothic"/>
            </a:endParaRPr>
          </a:p>
          <a:p>
            <a:pPr fontAlgn="base"/>
            <a:endParaRPr lang="en-GB" sz="320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US" sz="3600" dirty="0">
              <a:latin typeface="Century Gothic" panose="020B0502020202020204" pitchFamily="34" charset="0"/>
              <a:ea typeface="+mn-lt"/>
              <a:cs typeface="+mn-lt"/>
            </a:endParaRPr>
          </a:p>
        </p:txBody>
      </p:sp>
      <p:pic>
        <p:nvPicPr>
          <p:cNvPr id="6" name="Picture 2">
            <a:extLst>
              <a:ext uri="{FF2B5EF4-FFF2-40B4-BE49-F238E27FC236}">
                <a16:creationId xmlns:a16="http://schemas.microsoft.com/office/drawing/2014/main" id="{87B10231-3F69-4259-9DA7-B5DC50F6A8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35407" y="949877"/>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393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390363" y="1385503"/>
            <a:ext cx="11803341" cy="4855276"/>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7531569" y="214957"/>
            <a:ext cx="4654813" cy="461665"/>
          </a:xfrm>
          <a:prstGeom prst="rect">
            <a:avLst/>
          </a:prstGeom>
          <a:noFill/>
        </p:spPr>
        <p:txBody>
          <a:bodyPr wrap="square" lIns="91440" tIns="45720" rIns="91440" bIns="45720" rtlCol="0" anchor="t">
            <a:spAutoFit/>
          </a:bodyPr>
          <a:lstStyle/>
          <a:p>
            <a:r>
              <a:rPr lang="en-US" sz="2400" b="1" dirty="0">
                <a:latin typeface="Century Gothic"/>
                <a:cs typeface="Segoe UI"/>
              </a:rPr>
              <a:t>Gospel: Luke 10: 25-37</a:t>
            </a:r>
            <a:endParaRPr lang="en-US" sz="2400" b="1" dirty="0">
              <a:latin typeface="Century Gothic" panose="020B0502020202020204" pitchFamily="34" charset="0"/>
              <a:cs typeface="Segoe UI"/>
            </a:endParaRPr>
          </a:p>
        </p:txBody>
      </p:sp>
      <p:grpSp>
        <p:nvGrpSpPr>
          <p:cNvPr id="6" name="Group 5">
            <a:extLst>
              <a:ext uri="{FF2B5EF4-FFF2-40B4-BE49-F238E27FC236}">
                <a16:creationId xmlns:a16="http://schemas.microsoft.com/office/drawing/2014/main" id="{543B6994-2C10-6B42-8D44-5312D8E35403}"/>
              </a:ext>
            </a:extLst>
          </p:cNvPr>
          <p:cNvGrpSpPr/>
          <p:nvPr/>
        </p:nvGrpSpPr>
        <p:grpSpPr>
          <a:xfrm>
            <a:off x="9859189" y="5901020"/>
            <a:ext cx="7221092" cy="718457"/>
            <a:chOff x="344402" y="5655667"/>
            <a:chExt cx="7221092" cy="718457"/>
          </a:xfrm>
        </p:grpSpPr>
        <p:sp>
          <p:nvSpPr>
            <p:cNvPr id="7" name="Rectangle 6">
              <a:extLst>
                <a:ext uri="{FF2B5EF4-FFF2-40B4-BE49-F238E27FC236}">
                  <a16:creationId xmlns:a16="http://schemas.microsoft.com/office/drawing/2014/main" id="{0A072B9C-E184-0244-BB43-DBA58811F855}"/>
                </a:ext>
              </a:extLst>
            </p:cNvPr>
            <p:cNvSpPr/>
            <p:nvPr/>
          </p:nvSpPr>
          <p:spPr>
            <a:xfrm>
              <a:off x="1061635" y="5793752"/>
              <a:ext cx="6503859" cy="523220"/>
            </a:xfrm>
            <a:prstGeom prst="rect">
              <a:avLst/>
            </a:prstGeom>
          </p:spPr>
          <p:txBody>
            <a:bodyPr wrap="square" lIns="91440" tIns="45720" rIns="91440" bIns="45720" anchor="t">
              <a:spAutoFit/>
            </a:bodyPr>
            <a:lstStyle/>
            <a:p>
              <a:r>
                <a:rPr lang="en-GB" sz="2800" b="1" i="1" dirty="0">
                  <a:solidFill>
                    <a:srgbClr val="A1C60F"/>
                  </a:solidFill>
                  <a:latin typeface="Century Gothic"/>
                  <a:ea typeface="Times New Roman" panose="02020603050405020304" pitchFamily="18" charset="0"/>
                  <a:cs typeface="Arial"/>
                </a:rPr>
                <a:t>Word </a:t>
              </a:r>
              <a:endParaRPr lang="en-GB" sz="2800" b="1" dirty="0">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4402" y="5655667"/>
              <a:ext cx="717233" cy="718457"/>
            </a:xfrm>
            <a:prstGeom prst="rect">
              <a:avLst/>
            </a:prstGeom>
          </p:spPr>
        </p:pic>
      </p:grpSp>
      <p:sp>
        <p:nvSpPr>
          <p:cNvPr id="9" name="TextBox 8">
            <a:extLst>
              <a:ext uri="{FF2B5EF4-FFF2-40B4-BE49-F238E27FC236}">
                <a16:creationId xmlns:a16="http://schemas.microsoft.com/office/drawing/2014/main" id="{BC610C57-B7D8-4A07-8F6D-4C75DF40C943}"/>
              </a:ext>
            </a:extLst>
          </p:cNvPr>
          <p:cNvSpPr txBox="1"/>
          <p:nvPr/>
        </p:nvSpPr>
        <p:spPr>
          <a:xfrm>
            <a:off x="505322" y="1182716"/>
            <a:ext cx="11216742" cy="5662077"/>
          </a:xfrm>
          <a:prstGeom prst="rect">
            <a:avLst/>
          </a:prstGeom>
          <a:noFill/>
        </p:spPr>
        <p:txBody>
          <a:bodyPr wrap="square" lIns="91440" tIns="45720" rIns="91440" bIns="45720" anchor="t">
            <a:spAutoFit/>
          </a:bodyPr>
          <a:lstStyle/>
          <a:p>
            <a:r>
              <a:rPr lang="en-GB" dirty="0">
                <a:solidFill>
                  <a:srgbClr val="000000"/>
                </a:solidFill>
                <a:latin typeface="Century Gothic"/>
                <a:ea typeface="Times New Roman" panose="02020603050405020304" pitchFamily="18" charset="0"/>
                <a:cs typeface="Times New Roman"/>
              </a:rPr>
              <a:t>A teacher of the Law came up and tried to trap Jesus. “Teacher,” he asked, “what must I do to receive eternal life?”</a:t>
            </a:r>
            <a:endParaRPr lang="en-US" dirty="0">
              <a:latin typeface="Century Gothic"/>
            </a:endParaRPr>
          </a:p>
          <a:p>
            <a:endParaRPr lang="en-GB" dirty="0">
              <a:solidFill>
                <a:srgbClr val="000000"/>
              </a:solidFill>
              <a:latin typeface="Century Gothic"/>
              <a:ea typeface="Times New Roman" panose="02020603050405020304" pitchFamily="18" charset="0"/>
              <a:cs typeface="Times New Roman"/>
            </a:endParaRPr>
          </a:p>
          <a:p>
            <a:r>
              <a:rPr lang="en-GB" dirty="0">
                <a:solidFill>
                  <a:srgbClr val="000000"/>
                </a:solidFill>
                <a:latin typeface="Century Gothic"/>
                <a:ea typeface="Times New Roman" panose="02020603050405020304" pitchFamily="18" charset="0"/>
                <a:cs typeface="Times New Roman"/>
              </a:rPr>
              <a:t>Jesus answered him, “What do the Scriptures say? How do you interpret them?” The man answered, “’Love the Lord your God with all your heart, with all your soul, with all your strength, and with all your mind’; and ‘Love your neighbour as you love yourself.’”</a:t>
            </a:r>
            <a:endParaRPr lang="en-GB" dirty="0">
              <a:latin typeface="Century Gothic"/>
            </a:endParaRPr>
          </a:p>
          <a:p>
            <a:endParaRPr lang="en-GB" dirty="0">
              <a:solidFill>
                <a:srgbClr val="000000"/>
              </a:solidFill>
              <a:latin typeface="Century Gothic"/>
              <a:cs typeface="Times New Roman"/>
            </a:endParaRPr>
          </a:p>
          <a:p>
            <a:r>
              <a:rPr lang="en-GB" dirty="0">
                <a:solidFill>
                  <a:srgbClr val="000000"/>
                </a:solidFill>
                <a:latin typeface="Century Gothic"/>
                <a:cs typeface="Times New Roman"/>
              </a:rPr>
              <a:t>“You are right,” Jesus replied; “do this and you will live.” </a:t>
            </a:r>
            <a:r>
              <a:rPr lang="en-GB" dirty="0">
                <a:solidFill>
                  <a:srgbClr val="000000"/>
                </a:solidFill>
                <a:latin typeface="Century Gothic"/>
                <a:ea typeface="Times New Roman" panose="02020603050405020304" pitchFamily="18" charset="0"/>
                <a:cs typeface="Times New Roman"/>
              </a:rPr>
              <a:t>But the teacher of the Law wanted to justify himself, so he asked Jesus, “Who is my neighbour?”</a:t>
            </a:r>
            <a:endParaRPr lang="en-GB" dirty="0">
              <a:latin typeface="Century Gothic"/>
            </a:endParaRPr>
          </a:p>
          <a:p>
            <a:endParaRPr lang="en-GB" dirty="0">
              <a:solidFill>
                <a:srgbClr val="000000"/>
              </a:solidFill>
              <a:latin typeface="Century Gothic"/>
              <a:ea typeface="Times New Roman" panose="02020603050405020304" pitchFamily="18" charset="0"/>
              <a:cs typeface="Times New Roman"/>
            </a:endParaRPr>
          </a:p>
          <a:p>
            <a:r>
              <a:rPr lang="en-GB" dirty="0">
                <a:solidFill>
                  <a:srgbClr val="000000"/>
                </a:solidFill>
                <a:latin typeface="Century Gothic"/>
                <a:ea typeface="Times New Roman" panose="02020603050405020304" pitchFamily="18" charset="0"/>
                <a:cs typeface="Times New Roman"/>
              </a:rPr>
              <a:t>Jesus answered, “There was once a man who was going down from Jerusalem to Jericho when robbers attacked him, stripped him, and beat him up, leaving him half dead. </a:t>
            </a:r>
          </a:p>
          <a:p>
            <a:endParaRPr lang="en-GB" dirty="0">
              <a:solidFill>
                <a:srgbClr val="000000"/>
              </a:solidFill>
              <a:latin typeface="Century Gothic"/>
              <a:ea typeface="Times New Roman" panose="02020603050405020304" pitchFamily="18" charset="0"/>
              <a:cs typeface="Times New Roman"/>
            </a:endParaRPr>
          </a:p>
          <a:p>
            <a:r>
              <a:rPr lang="en-GB" dirty="0">
                <a:solidFill>
                  <a:srgbClr val="000000"/>
                </a:solidFill>
                <a:latin typeface="Century Gothic"/>
                <a:ea typeface="Times New Roman" panose="02020603050405020304" pitchFamily="18" charset="0"/>
                <a:cs typeface="Times New Roman"/>
              </a:rPr>
              <a:t>"It so happened that a priest was going down that road; but when he saw the man, he walked on by, on the other side. In the same way a Levite also came there, went over and looked at the man, and then walked on by, on the other side. </a:t>
            </a:r>
            <a:endParaRPr lang="en-GB">
              <a:solidFill>
                <a:srgbClr val="000000"/>
              </a:solidFill>
              <a:latin typeface="Century Gothic"/>
              <a:ea typeface="Times New Roman" panose="02020603050405020304" pitchFamily="18" charset="0"/>
              <a:cs typeface="Times New Roman"/>
            </a:endParaRPr>
          </a:p>
          <a:p>
            <a:endParaRPr lang="en-GB" dirty="0">
              <a:solidFill>
                <a:srgbClr val="000000"/>
              </a:solidFill>
              <a:latin typeface="Century Gothic"/>
              <a:ea typeface="Times New Roman" panose="02020603050405020304" pitchFamily="18" charset="0"/>
              <a:cs typeface="Times New Roman"/>
            </a:endParaRPr>
          </a:p>
          <a:p>
            <a:endParaRPr lang="en-GB" dirty="0">
              <a:solidFill>
                <a:srgbClr val="000000"/>
              </a:solidFill>
              <a:latin typeface="Century Gothic"/>
              <a:ea typeface="Times New Roman" panose="02020603050405020304" pitchFamily="18" charset="0"/>
              <a:cs typeface="Times New Roman"/>
            </a:endParaRPr>
          </a:p>
          <a:p>
            <a:endParaRPr lang="en-GB" dirty="0">
              <a:latin typeface="Century Gothic"/>
              <a:cs typeface="Times New Roman"/>
            </a:endParaRPr>
          </a:p>
          <a:p>
            <a:endParaRPr lang="en-GB" sz="1900" dirty="0">
              <a:solidFill>
                <a:srgbClr val="000000"/>
              </a:solidFill>
              <a:latin typeface="Century Gothic" panose="020B0502020202020204" pitchFamily="34" charset="0"/>
              <a:ea typeface="Times New Roman" panose="02020603050405020304" pitchFamily="18" charset="0"/>
              <a:cs typeface="Times New Roman"/>
            </a:endParaRPr>
          </a:p>
        </p:txBody>
      </p:sp>
    </p:spTree>
    <p:extLst>
      <p:ext uri="{BB962C8B-B14F-4D97-AF65-F5344CB8AC3E}">
        <p14:creationId xmlns:p14="http://schemas.microsoft.com/office/powerpoint/2010/main" val="2488780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83A2F5-9921-A6D5-B51D-00C861267D12}"/>
              </a:ext>
            </a:extLst>
          </p:cNvPr>
          <p:cNvSpPr txBox="1"/>
          <p:nvPr/>
        </p:nvSpPr>
        <p:spPr>
          <a:xfrm>
            <a:off x="362678" y="1475596"/>
            <a:ext cx="11459787"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Century Gothic"/>
              </a:rPr>
              <a:t>"But a Samaritan who was travelling that way came upon the man, and when he saw him, his heart was filled with pity. He went over to him, poured oil and wine on his wounds and bandaged them; then he put the man on his own animal and took him to an inn, where he took care of him. </a:t>
            </a:r>
            <a:endParaRPr lang="en-GB" dirty="0">
              <a:latin typeface="Century Gothic"/>
              <a:cs typeface="Arial" panose="020B0604020202020204"/>
            </a:endParaRPr>
          </a:p>
          <a:p>
            <a:endParaRPr lang="en-GB" dirty="0">
              <a:latin typeface="Century Gothic"/>
            </a:endParaRPr>
          </a:p>
          <a:p>
            <a:r>
              <a:rPr lang="en-GB" dirty="0">
                <a:latin typeface="Century Gothic"/>
              </a:rPr>
              <a:t>"The next day he took out two silver coins and gave them to the innkeeper. ‘Take care of him,’ he told the innkeeper, ‘And when I come back this way, I will pay you whatever else you spend on him.’”</a:t>
            </a:r>
            <a:endParaRPr lang="en-GB">
              <a:latin typeface="Century Gothic"/>
              <a:cs typeface="Arial" panose="020B0604020202020204"/>
            </a:endParaRPr>
          </a:p>
          <a:p>
            <a:endParaRPr lang="en-GB" dirty="0">
              <a:latin typeface="Century Gothic"/>
            </a:endParaRPr>
          </a:p>
          <a:p>
            <a:r>
              <a:rPr lang="en-GB" dirty="0">
                <a:latin typeface="Century Gothic"/>
              </a:rPr>
              <a:t>And Jesus concluded, "In your opinion, which of these three acted like a neighbour towards the man attacked by the robbers?"</a:t>
            </a:r>
          </a:p>
          <a:p>
            <a:endParaRPr lang="en-GB" dirty="0">
              <a:latin typeface="Century Gothic"/>
            </a:endParaRPr>
          </a:p>
          <a:p>
            <a:r>
              <a:rPr lang="en-GB" dirty="0">
                <a:latin typeface="Century Gothic"/>
              </a:rPr>
              <a:t>The teacher of the Law answered, “The one who was kind to him.”</a:t>
            </a:r>
          </a:p>
          <a:p>
            <a:endParaRPr lang="en-GB" dirty="0">
              <a:latin typeface="Century Gothic"/>
            </a:endParaRPr>
          </a:p>
          <a:p>
            <a:r>
              <a:rPr lang="en-GB" dirty="0">
                <a:latin typeface="Century Gothic"/>
              </a:rPr>
              <a:t>Jesus replied, “You go, then, and do the same.”</a:t>
            </a:r>
          </a:p>
          <a:p>
            <a:endParaRPr lang="en-GB" dirty="0">
              <a:latin typeface="Century Gothic"/>
            </a:endParaRPr>
          </a:p>
          <a:p>
            <a:endParaRPr lang="en-GB" dirty="0">
              <a:latin typeface="Century Gothic"/>
            </a:endParaRPr>
          </a:p>
          <a:p>
            <a:endParaRPr lang="en-GB" dirty="0">
              <a:latin typeface="Century Gothic"/>
            </a:endParaRPr>
          </a:p>
          <a:p>
            <a:endParaRPr lang="en-US" dirty="0">
              <a:cs typeface="Arial"/>
            </a:endParaRPr>
          </a:p>
        </p:txBody>
      </p:sp>
      <p:sp>
        <p:nvSpPr>
          <p:cNvPr id="2" name="TextBox 1">
            <a:extLst>
              <a:ext uri="{FF2B5EF4-FFF2-40B4-BE49-F238E27FC236}">
                <a16:creationId xmlns:a16="http://schemas.microsoft.com/office/drawing/2014/main" id="{95D090D3-D144-9890-C815-44F3E67487F4}"/>
              </a:ext>
            </a:extLst>
          </p:cNvPr>
          <p:cNvSpPr txBox="1"/>
          <p:nvPr/>
        </p:nvSpPr>
        <p:spPr>
          <a:xfrm>
            <a:off x="8968154" y="610772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i="1" dirty="0">
                <a:solidFill>
                  <a:srgbClr val="A1C60F"/>
                </a:solidFill>
                <a:latin typeface="Century Gothic"/>
              </a:rPr>
              <a:t> </a:t>
            </a:r>
            <a:endParaRPr lang="en-US" dirty="0"/>
          </a:p>
        </p:txBody>
      </p:sp>
      <p:grpSp>
        <p:nvGrpSpPr>
          <p:cNvPr id="7" name="Group 6">
            <a:extLst>
              <a:ext uri="{FF2B5EF4-FFF2-40B4-BE49-F238E27FC236}">
                <a16:creationId xmlns:a16="http://schemas.microsoft.com/office/drawing/2014/main" id="{387E54E6-5964-E7D9-58B9-BA9020A1DA0D}"/>
              </a:ext>
            </a:extLst>
          </p:cNvPr>
          <p:cNvGrpSpPr/>
          <p:nvPr/>
        </p:nvGrpSpPr>
        <p:grpSpPr>
          <a:xfrm>
            <a:off x="10140543" y="5912743"/>
            <a:ext cx="7221092" cy="718457"/>
            <a:chOff x="344402" y="5655667"/>
            <a:chExt cx="7221092" cy="718457"/>
          </a:xfrm>
        </p:grpSpPr>
        <p:sp>
          <p:nvSpPr>
            <p:cNvPr id="5" name="Rectangle 4">
              <a:extLst>
                <a:ext uri="{FF2B5EF4-FFF2-40B4-BE49-F238E27FC236}">
                  <a16:creationId xmlns:a16="http://schemas.microsoft.com/office/drawing/2014/main" id="{025B1680-0839-3C44-CA44-48C61145999F}"/>
                </a:ext>
              </a:extLst>
            </p:cNvPr>
            <p:cNvSpPr/>
            <p:nvPr/>
          </p:nvSpPr>
          <p:spPr>
            <a:xfrm>
              <a:off x="1061635" y="5793752"/>
              <a:ext cx="6503859" cy="523220"/>
            </a:xfrm>
            <a:prstGeom prst="rect">
              <a:avLst/>
            </a:prstGeom>
          </p:spPr>
          <p:txBody>
            <a:bodyPr wrap="square" lIns="91440" tIns="45720" rIns="91440" bIns="45720" anchor="t">
              <a:spAutoFit/>
            </a:bodyPr>
            <a:lstStyle/>
            <a:p>
              <a:r>
                <a:rPr lang="en-GB" sz="2800" b="1" i="1" dirty="0">
                  <a:solidFill>
                    <a:srgbClr val="A1C60F"/>
                  </a:solidFill>
                  <a:latin typeface="Century Gothic"/>
                  <a:ea typeface="Times New Roman" panose="02020603050405020304" pitchFamily="18" charset="0"/>
                  <a:cs typeface="Arial"/>
                </a:rPr>
                <a:t>Word </a:t>
              </a:r>
              <a:endParaRPr lang="en-GB" sz="2800" b="1" dirty="0">
                <a:solidFill>
                  <a:srgbClr val="A1C60F"/>
                </a:solidFill>
                <a:latin typeface="Century Gothic"/>
                <a:cs typeface="Arial"/>
              </a:endParaRPr>
            </a:p>
          </p:txBody>
        </p:sp>
        <p:pic>
          <p:nvPicPr>
            <p:cNvPr id="6" name="Graphic 13" descr="Open Book">
              <a:extLst>
                <a:ext uri="{FF2B5EF4-FFF2-40B4-BE49-F238E27FC236}">
                  <a16:creationId xmlns:a16="http://schemas.microsoft.com/office/drawing/2014/main" id="{CCEA34AB-FBCA-334C-402F-550CD8581CEA}"/>
                </a:ext>
              </a:extLst>
            </p:cNvPr>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4402" y="5655667"/>
              <a:ext cx="717233" cy="718457"/>
            </a:xfrm>
            <a:prstGeom prst="rect">
              <a:avLst/>
            </a:prstGeom>
          </p:spPr>
        </p:pic>
      </p:grpSp>
    </p:spTree>
    <p:extLst>
      <p:ext uri="{BB962C8B-B14F-4D97-AF65-F5344CB8AC3E}">
        <p14:creationId xmlns:p14="http://schemas.microsoft.com/office/powerpoint/2010/main" val="2691342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617342" y="1746920"/>
            <a:ext cx="7673218" cy="1107996"/>
          </a:xfrm>
        </p:spPr>
        <p:txBody>
          <a:bodyPr vert="horz" wrap="square" lIns="91440" tIns="45720" rIns="91440" bIns="45720" rtlCol="0" anchor="t">
            <a:spAutoFit/>
          </a:bodyPr>
          <a:lstStyle/>
          <a:p>
            <a:pPr marL="0" indent="0">
              <a:buNone/>
            </a:pPr>
            <a:endParaRPr lang="en-GB" sz="2800" dirty="0">
              <a:solidFill>
                <a:schemeClr val="tx1"/>
              </a:solidFill>
              <a:latin typeface="Century Gothic" panose="020B0502020202020204" pitchFamily="34" charset="0"/>
            </a:endParaRPr>
          </a:p>
          <a:p>
            <a:pPr algn="just">
              <a:buNone/>
            </a:pPr>
            <a:endParaRPr lang="en-US" sz="2800" dirty="0">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9591316" y="5990454"/>
            <a:ext cx="3440070" cy="672205"/>
            <a:chOff x="263250" y="5650540"/>
            <a:chExt cx="3832500" cy="717055"/>
          </a:xfrm>
        </p:grpSpPr>
        <p:pic>
          <p:nvPicPr>
            <p:cNvPr id="5" name="Graphic 16" descr="Heart">
              <a:extLst>
                <a:ext uri="{FF2B5EF4-FFF2-40B4-BE49-F238E27FC236}">
                  <a16:creationId xmlns:a16="http://schemas.microsoft.com/office/drawing/2014/main" id="{4D98E368-1CE9-FD4F-872C-B9B1D9A3587D}"/>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5"/>
              <a:ext cx="3095785" cy="558130"/>
            </a:xfrm>
            <a:prstGeom prst="rect">
              <a:avLst/>
            </a:prstGeom>
          </p:spPr>
          <p:txBody>
            <a:bodyPr wrap="square" lIns="91440" tIns="45720" rIns="91440" bIns="45720" anchor="t">
              <a:spAutoFit/>
            </a:bodyPr>
            <a:lstStyle/>
            <a:p>
              <a:r>
                <a:rPr lang="en-GB" sz="2800" b="1" i="1" dirty="0">
                  <a:solidFill>
                    <a:srgbClr val="C51B8A"/>
                  </a:solidFill>
                  <a:latin typeface="Century Gothic"/>
                  <a:cs typeface="Arial"/>
                </a:rPr>
                <a:t>Respond</a:t>
              </a:r>
              <a:endParaRPr lang="en-GB" sz="2800" b="1" dirty="0">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379538" y="1055375"/>
            <a:ext cx="11432924" cy="5262979"/>
          </a:xfrm>
          <a:prstGeom prst="rect">
            <a:avLst/>
          </a:prstGeom>
        </p:spPr>
        <p:txBody>
          <a:bodyPr wrap="square">
            <a:spAutoFit/>
          </a:bodyPr>
          <a:lstStyle/>
          <a:p>
            <a:endParaRPr lang="en-US"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r>
              <a:rPr lang="en-GB" sz="2800" dirty="0">
                <a:latin typeface="Century Gothic" panose="020B0502020202020204" pitchFamily="34" charset="0"/>
              </a:rPr>
              <a:t> </a:t>
            </a:r>
          </a:p>
          <a:p>
            <a:endParaRPr lang="en-US" sz="2800" dirty="0">
              <a:latin typeface="Century Gothic" panose="020B0502020202020204" pitchFamily="34" charset="0"/>
            </a:endParaRPr>
          </a:p>
          <a:p>
            <a:endParaRPr lang="en-US" sz="2800" dirty="0">
              <a:latin typeface="Century Gothic" panose="020B0502020202020204" pitchFamily="34" charset="0"/>
            </a:endParaRPr>
          </a:p>
          <a:p>
            <a:endParaRPr lang="en-US" sz="2800" dirty="0">
              <a:latin typeface="Century Gothic" panose="020B0502020202020204" pitchFamily="34" charset="0"/>
            </a:endParaRPr>
          </a:p>
          <a:p>
            <a:endParaRPr lang="en-US" sz="2800" dirty="0">
              <a:latin typeface="Century Gothic" panose="020B0502020202020204" pitchFamily="34" charset="0"/>
            </a:endParaRPr>
          </a:p>
          <a:p>
            <a:endParaRPr lang="en-GB" sz="2800" dirty="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5367190" y="1766523"/>
            <a:ext cx="6806620" cy="461665"/>
          </a:xfrm>
          <a:prstGeom prst="rect">
            <a:avLst/>
          </a:prstGeom>
          <a:noFill/>
        </p:spPr>
        <p:txBody>
          <a:bodyPr wrap="square" lIns="91440" tIns="45720" rIns="91440" bIns="45720" rtlCol="0" anchor="t">
            <a:spAutoFit/>
          </a:bodyPr>
          <a:lstStyle/>
          <a:p>
            <a:endParaRPr lang="en-GB" sz="2400" dirty="0">
              <a:latin typeface="Century Gothic"/>
              <a:cs typeface="Times New Roman"/>
            </a:endParaRPr>
          </a:p>
        </p:txBody>
      </p:sp>
      <p:sp>
        <p:nvSpPr>
          <p:cNvPr id="8" name="TextBox 7">
            <a:extLst>
              <a:ext uri="{FF2B5EF4-FFF2-40B4-BE49-F238E27FC236}">
                <a16:creationId xmlns:a16="http://schemas.microsoft.com/office/drawing/2014/main" id="{09B3033A-B06D-26CE-365A-CE9FC5A23A60}"/>
              </a:ext>
            </a:extLst>
          </p:cNvPr>
          <p:cNvSpPr txBox="1"/>
          <p:nvPr/>
        </p:nvSpPr>
        <p:spPr>
          <a:xfrm>
            <a:off x="408342" y="1122550"/>
            <a:ext cx="117856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latin typeface="Century Gothic"/>
              </a:rPr>
              <a:t>What do you remember from </a:t>
            </a:r>
            <a:endParaRPr lang="en-US" dirty="0">
              <a:latin typeface="Arial" panose="020B0604020202020204"/>
              <a:cs typeface="Arial" panose="020B0604020202020204"/>
            </a:endParaRPr>
          </a:p>
          <a:p>
            <a:r>
              <a:rPr lang="en-GB" sz="2800" b="1" dirty="0">
                <a:latin typeface="Century Gothic"/>
              </a:rPr>
              <a:t>the Gospel reading? </a:t>
            </a:r>
            <a:endParaRPr lang="en-US" dirty="0">
              <a:cs typeface="Arial"/>
            </a:endParaRPr>
          </a:p>
        </p:txBody>
      </p:sp>
      <p:sp>
        <p:nvSpPr>
          <p:cNvPr id="11" name="TextBox 10">
            <a:extLst>
              <a:ext uri="{FF2B5EF4-FFF2-40B4-BE49-F238E27FC236}">
                <a16:creationId xmlns:a16="http://schemas.microsoft.com/office/drawing/2014/main" id="{7EE7F754-877B-619F-8FB9-4D482DF54D7D}"/>
              </a:ext>
            </a:extLst>
          </p:cNvPr>
          <p:cNvSpPr txBox="1"/>
          <p:nvPr/>
        </p:nvSpPr>
        <p:spPr>
          <a:xfrm>
            <a:off x="386271" y="2302294"/>
            <a:ext cx="4924726"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cs typeface="Times New Roman"/>
              </a:rPr>
              <a:t>A man asks Jesus who his </a:t>
            </a:r>
            <a:r>
              <a:rPr lang="en-US" sz="2400" dirty="0" err="1">
                <a:latin typeface="Century Gothic"/>
                <a:cs typeface="Times New Roman"/>
              </a:rPr>
              <a:t>neighbour</a:t>
            </a:r>
            <a:r>
              <a:rPr lang="en-US" sz="2400" dirty="0">
                <a:latin typeface="Century Gothic"/>
                <a:cs typeface="Times New Roman"/>
              </a:rPr>
              <a:t> is. Who should he be loving and caring for? So Jesus tells a parable – a special story – to explain.</a:t>
            </a:r>
            <a:endParaRPr lang="en-US" sz="2400">
              <a:latin typeface="Century Gothic"/>
              <a:cs typeface="Arial"/>
            </a:endParaRPr>
          </a:p>
          <a:p>
            <a:endParaRPr lang="en-US" sz="2400" dirty="0">
              <a:latin typeface="Century Gothic"/>
              <a:cs typeface="Times New Roman"/>
            </a:endParaRPr>
          </a:p>
          <a:p>
            <a:endParaRPr lang="en-US" sz="2400" dirty="0">
              <a:latin typeface="Century Gothic"/>
              <a:cs typeface="Times New Roman"/>
            </a:endParaRPr>
          </a:p>
          <a:p>
            <a:endParaRPr lang="en-US" dirty="0">
              <a:latin typeface="Arial" panose="020B0604020202020204"/>
              <a:cs typeface="Arial"/>
            </a:endParaRPr>
          </a:p>
        </p:txBody>
      </p:sp>
      <p:pic>
        <p:nvPicPr>
          <p:cNvPr id="9" name="Picture 8" descr="A black and white picture of two people&#10;&#10;AI-generated content may be incorrect.">
            <a:extLst>
              <a:ext uri="{FF2B5EF4-FFF2-40B4-BE49-F238E27FC236}">
                <a16:creationId xmlns:a16="http://schemas.microsoft.com/office/drawing/2014/main" id="{D9EF6B2F-144D-D0F9-AEE9-90A48558B7AB}"/>
              </a:ext>
            </a:extLst>
          </p:cNvPr>
          <p:cNvPicPr>
            <a:picLocks noChangeAspect="1"/>
          </p:cNvPicPr>
          <p:nvPr/>
        </p:nvPicPr>
        <p:blipFill>
          <a:blip r:embed="rId5"/>
          <a:srcRect l="8490" t="13508" r="7754" b="14597"/>
          <a:stretch>
            <a:fillRect/>
          </a:stretch>
        </p:blipFill>
        <p:spPr>
          <a:xfrm>
            <a:off x="5552289" y="1"/>
            <a:ext cx="6659583" cy="4134948"/>
          </a:xfrm>
          <a:prstGeom prst="rect">
            <a:avLst/>
          </a:prstGeom>
        </p:spPr>
      </p:pic>
      <p:sp>
        <p:nvSpPr>
          <p:cNvPr id="10" name="TextBox 9">
            <a:extLst>
              <a:ext uri="{FF2B5EF4-FFF2-40B4-BE49-F238E27FC236}">
                <a16:creationId xmlns:a16="http://schemas.microsoft.com/office/drawing/2014/main" id="{5C91E425-1FA4-F0E8-27B4-87A7F86B5C04}"/>
              </a:ext>
            </a:extLst>
          </p:cNvPr>
          <p:cNvSpPr txBox="1"/>
          <p:nvPr/>
        </p:nvSpPr>
        <p:spPr>
          <a:xfrm>
            <a:off x="391064" y="4428227"/>
            <a:ext cx="1145779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rPr>
              <a:t>A man is travelling to Jericho when he meets some robbers who beat him up, take all his money and then leave him injured on the side of the road. A priest and a Levite (the Levites helped the priests in the Temple) see the wounded man, deliberately cross over the road and walk on by. </a:t>
            </a:r>
            <a:endParaRPr lang="en-US">
              <a:cs typeface="Arial"/>
            </a:endParaRPr>
          </a:p>
        </p:txBody>
      </p:sp>
    </p:spTree>
    <p:extLst>
      <p:ext uri="{BB962C8B-B14F-4D97-AF65-F5344CB8AC3E}">
        <p14:creationId xmlns:p14="http://schemas.microsoft.com/office/powerpoint/2010/main" val="43464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562922-A73F-572E-052F-F3FCBAA911B6}"/>
              </a:ext>
            </a:extLst>
          </p:cNvPr>
          <p:cNvSpPr txBox="1"/>
          <p:nvPr/>
        </p:nvSpPr>
        <p:spPr>
          <a:xfrm>
            <a:off x="445360" y="1323303"/>
            <a:ext cx="6611280" cy="71096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cs typeface="Times New Roman"/>
              </a:rPr>
              <a:t>Do you think this is the right choice for these important people to make? Why/why not?</a:t>
            </a:r>
            <a:endParaRPr lang="en-US" dirty="0"/>
          </a:p>
          <a:p>
            <a:endParaRPr lang="en-US" sz="2400" dirty="0">
              <a:latin typeface="Century Gothic"/>
              <a:cs typeface="Times New Roman"/>
            </a:endParaRPr>
          </a:p>
          <a:p>
            <a:r>
              <a:rPr lang="en-US" sz="2400" dirty="0">
                <a:latin typeface="Century Gothic"/>
                <a:cs typeface="Times New Roman"/>
              </a:rPr>
              <a:t>What would you do if you came across someone who was hurt, unwell or sad?</a:t>
            </a:r>
            <a:endParaRPr lang="en-US" dirty="0">
              <a:latin typeface="Century Gothic"/>
            </a:endParaRPr>
          </a:p>
          <a:p>
            <a:endParaRPr lang="en-US" sz="2400" dirty="0">
              <a:latin typeface="Century Gothic"/>
              <a:cs typeface="Times New Roman"/>
            </a:endParaRPr>
          </a:p>
          <a:p>
            <a:r>
              <a:rPr lang="en-US" sz="2400" dirty="0">
                <a:latin typeface="Century Gothic"/>
                <a:cs typeface="Times New Roman"/>
              </a:rPr>
              <a:t>Then Jesus says that a Samaritan (the Jewish people and the Samaritans didn’t get along) saw the man on the ground. He felt sorry for the injured man and went to help him.</a:t>
            </a:r>
            <a:endParaRPr lang="en-US" dirty="0">
              <a:latin typeface="Century Gothic"/>
            </a:endParaRPr>
          </a:p>
          <a:p>
            <a:endParaRPr lang="en-US" sz="2400" dirty="0">
              <a:latin typeface="Century Gothic"/>
              <a:cs typeface="Times New Roman"/>
            </a:endParaRPr>
          </a:p>
          <a:p>
            <a:endParaRPr lang="en-US" sz="2400" dirty="0">
              <a:latin typeface="Century Gothic"/>
              <a:cs typeface="Times New Roman"/>
            </a:endParaRPr>
          </a:p>
          <a:p>
            <a:endParaRPr lang="en-GB" sz="2400" dirty="0">
              <a:latin typeface="Century Gothic"/>
              <a:cs typeface="Times New Roman"/>
            </a:endParaRPr>
          </a:p>
          <a:p>
            <a:endParaRPr lang="en-GB" sz="2400" dirty="0">
              <a:latin typeface="Century Gothic"/>
              <a:cs typeface="Times New Roman"/>
            </a:endParaRPr>
          </a:p>
          <a:p>
            <a:endParaRPr lang="en-GB" sz="2400" dirty="0">
              <a:latin typeface="Century Gothic"/>
              <a:cs typeface="Times New Roman"/>
            </a:endParaRPr>
          </a:p>
          <a:p>
            <a:endParaRPr lang="en-GB" sz="2400" dirty="0">
              <a:latin typeface="Century Gothic"/>
              <a:cs typeface="Times New Roman"/>
            </a:endParaRPr>
          </a:p>
          <a:p>
            <a:endParaRPr lang="en-GB" sz="2400" dirty="0">
              <a:latin typeface="Century Gothic"/>
              <a:cs typeface="Times New Roman"/>
            </a:endParaRPr>
          </a:p>
        </p:txBody>
      </p:sp>
      <p:pic>
        <p:nvPicPr>
          <p:cNvPr id="2" name="Picture 1" descr="A child in a white shirt&#10;&#10;AI-generated content may be incorrect.">
            <a:extLst>
              <a:ext uri="{FF2B5EF4-FFF2-40B4-BE49-F238E27FC236}">
                <a16:creationId xmlns:a16="http://schemas.microsoft.com/office/drawing/2014/main" id="{41B6BECF-EBCD-C21D-F653-11AC20AB5740}"/>
              </a:ext>
            </a:extLst>
          </p:cNvPr>
          <p:cNvPicPr>
            <a:picLocks noChangeAspect="1"/>
          </p:cNvPicPr>
          <p:nvPr/>
        </p:nvPicPr>
        <p:blipFill>
          <a:blip r:embed="rId3"/>
          <a:stretch>
            <a:fillRect/>
          </a:stretch>
        </p:blipFill>
        <p:spPr>
          <a:xfrm flipH="1">
            <a:off x="7418717" y="2357"/>
            <a:ext cx="4773283" cy="6858000"/>
          </a:xfrm>
          <a:prstGeom prst="rect">
            <a:avLst/>
          </a:prstGeom>
        </p:spPr>
      </p:pic>
    </p:spTree>
    <p:extLst>
      <p:ext uri="{BB962C8B-B14F-4D97-AF65-F5344CB8AC3E}">
        <p14:creationId xmlns:p14="http://schemas.microsoft.com/office/powerpoint/2010/main" val="3069093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7869C3-CD0B-2AAD-3B22-6885E296DF3A}"/>
              </a:ext>
            </a:extLst>
          </p:cNvPr>
          <p:cNvSpPr txBox="1"/>
          <p:nvPr/>
        </p:nvSpPr>
        <p:spPr>
          <a:xfrm>
            <a:off x="12573000" y="863600"/>
            <a:ext cx="4622800" cy="5715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B164F200-3848-E2A1-85C8-E7D45D853C8D}"/>
              </a:ext>
            </a:extLst>
          </p:cNvPr>
          <p:cNvSpPr txBox="1"/>
          <p:nvPr/>
        </p:nvSpPr>
        <p:spPr>
          <a:xfrm>
            <a:off x="254500" y="1141246"/>
            <a:ext cx="5591250" cy="71096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cs typeface="Times New Roman"/>
              </a:rPr>
              <a:t>What did the Samaritan do for the man on the ground? Why do you think the Samaritan wanted to help the injured man?</a:t>
            </a:r>
            <a:endParaRPr lang="en-GB" sz="2400" dirty="0">
              <a:latin typeface="Century Gothic"/>
              <a:cs typeface="Times New Roman"/>
            </a:endParaRPr>
          </a:p>
          <a:p>
            <a:endParaRPr lang="en-US" sz="2400" dirty="0">
              <a:latin typeface="Century Gothic"/>
              <a:cs typeface="Times New Roman"/>
            </a:endParaRPr>
          </a:p>
          <a:p>
            <a:r>
              <a:rPr lang="en-US" sz="2400" dirty="0">
                <a:latin typeface="Century Gothic"/>
                <a:cs typeface="Times New Roman"/>
              </a:rPr>
              <a:t>Imagine you are the man who is hurt and lying on the ground and the Samaritan is helping you. What would you think and feel?</a:t>
            </a:r>
            <a:endParaRPr lang="en-US" dirty="0">
              <a:latin typeface="Century Gothic"/>
            </a:endParaRPr>
          </a:p>
          <a:p>
            <a:endParaRPr lang="en-US" sz="2400" dirty="0">
              <a:latin typeface="Century Gothic"/>
              <a:cs typeface="Times New Roman"/>
            </a:endParaRPr>
          </a:p>
          <a:p>
            <a:r>
              <a:rPr lang="en-US" sz="2400" dirty="0">
                <a:latin typeface="Century Gothic"/>
                <a:cs typeface="Times New Roman"/>
              </a:rPr>
              <a:t>You might be very surprised because Samaritans and Jews didn’t usually talk to each other or help each other.</a:t>
            </a:r>
            <a:endParaRPr lang="en-US" dirty="0">
              <a:latin typeface="Century Gothic"/>
            </a:endParaRPr>
          </a:p>
          <a:p>
            <a:endParaRPr lang="en-US" sz="2400" dirty="0">
              <a:latin typeface="Century Gothic"/>
              <a:cs typeface="Times New Roman"/>
            </a:endParaRPr>
          </a:p>
          <a:p>
            <a:endParaRPr lang="en-GB" sz="2400" dirty="0">
              <a:latin typeface="Century Gothic"/>
              <a:cs typeface="Times New Roman"/>
            </a:endParaRPr>
          </a:p>
          <a:p>
            <a:endParaRPr lang="en-GB" sz="2400" dirty="0">
              <a:latin typeface="Century Gothic"/>
              <a:cs typeface="Times New Roman"/>
            </a:endParaRPr>
          </a:p>
          <a:p>
            <a:endParaRPr lang="en-GB" sz="2400" dirty="0">
              <a:latin typeface="Century Gothic"/>
              <a:cs typeface="Times New Roman"/>
            </a:endParaRPr>
          </a:p>
          <a:p>
            <a:endParaRPr lang="en-GB" sz="2400" dirty="0">
              <a:latin typeface="Century Gothic"/>
              <a:cs typeface="Times New Roman"/>
            </a:endParaRPr>
          </a:p>
        </p:txBody>
      </p:sp>
      <p:pic>
        <p:nvPicPr>
          <p:cNvPr id="4" name="Picture 3" descr="A child in a car&#10;&#10;AI-generated content may be incorrect.">
            <a:extLst>
              <a:ext uri="{FF2B5EF4-FFF2-40B4-BE49-F238E27FC236}">
                <a16:creationId xmlns:a16="http://schemas.microsoft.com/office/drawing/2014/main" id="{9D8A1DA5-5E7A-9F8D-04B4-C99ED27033F3}"/>
              </a:ext>
            </a:extLst>
          </p:cNvPr>
          <p:cNvPicPr>
            <a:picLocks noChangeAspect="1"/>
          </p:cNvPicPr>
          <p:nvPr/>
        </p:nvPicPr>
        <p:blipFill>
          <a:blip r:embed="rId3"/>
          <a:stretch>
            <a:fillRect/>
          </a:stretch>
        </p:blipFill>
        <p:spPr>
          <a:xfrm>
            <a:off x="5889267" y="1536492"/>
            <a:ext cx="6059762" cy="4384623"/>
          </a:xfrm>
          <a:prstGeom prst="rect">
            <a:avLst/>
          </a:prstGeom>
        </p:spPr>
      </p:pic>
    </p:spTree>
    <p:extLst>
      <p:ext uri="{BB962C8B-B14F-4D97-AF65-F5344CB8AC3E}">
        <p14:creationId xmlns:p14="http://schemas.microsoft.com/office/powerpoint/2010/main" val="2279588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4F9584-9540-6EA5-93D5-2AFB20C13A70}"/>
              </a:ext>
            </a:extLst>
          </p:cNvPr>
          <p:cNvSpPr txBox="1"/>
          <p:nvPr/>
        </p:nvSpPr>
        <p:spPr>
          <a:xfrm>
            <a:off x="331662" y="1210957"/>
            <a:ext cx="5196518" cy="62786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Century Gothic"/>
                <a:cs typeface="Times New Roman"/>
              </a:rPr>
              <a:t>Next, the Samaritan takes the man to an inn to rest, he pays the innkeeper and promises to return to pay any more expenses.</a:t>
            </a:r>
            <a:endParaRPr lang="en-US" dirty="0">
              <a:latin typeface="Century Gothic"/>
            </a:endParaRPr>
          </a:p>
          <a:p>
            <a:endParaRPr lang="en-GB" sz="2400" dirty="0">
              <a:latin typeface="Century Gothic"/>
              <a:cs typeface="Times New Roman"/>
            </a:endParaRPr>
          </a:p>
          <a:p>
            <a:r>
              <a:rPr lang="en-GB" sz="2400" dirty="0">
                <a:latin typeface="Century Gothic"/>
                <a:cs typeface="Times New Roman"/>
              </a:rPr>
              <a:t>When he has finished the story, Jesus asks who the better neighbour is. The priest, the Levite or the Samaritan? What do you think the answer is and why?</a:t>
            </a:r>
            <a:endParaRPr lang="en-GB" dirty="0">
              <a:latin typeface="Century Gothic"/>
            </a:endParaRPr>
          </a:p>
          <a:p>
            <a:endParaRPr lang="en-GB" sz="2400" dirty="0">
              <a:latin typeface="Century Gothic"/>
              <a:cs typeface="Times New Roman"/>
            </a:endParaRPr>
          </a:p>
          <a:p>
            <a:r>
              <a:rPr lang="en-GB" sz="2400" dirty="0">
                <a:latin typeface="Century Gothic"/>
                <a:cs typeface="Times New Roman"/>
              </a:rPr>
              <a:t>What does this story tell us about how we should treat people?</a:t>
            </a:r>
            <a:endParaRPr lang="en-GB" dirty="0">
              <a:latin typeface="Century Gothic"/>
            </a:endParaRPr>
          </a:p>
          <a:p>
            <a:endParaRPr lang="en-GB" sz="2400" dirty="0">
              <a:latin typeface="Century Gothic"/>
              <a:cs typeface="Times New Roman"/>
            </a:endParaRPr>
          </a:p>
          <a:p>
            <a:endParaRPr lang="en-GB" sz="2400" dirty="0">
              <a:latin typeface="Century Gothic"/>
              <a:cs typeface="Times New Roman"/>
            </a:endParaRPr>
          </a:p>
          <a:p>
            <a:endParaRPr lang="en-US" sz="2400" dirty="0">
              <a:latin typeface="Century Gothic"/>
              <a:cs typeface="Times New Roman"/>
            </a:endParaRPr>
          </a:p>
          <a:p>
            <a:endParaRPr lang="en-US" dirty="0">
              <a:latin typeface="Arial" panose="020B0604020202020204"/>
              <a:cs typeface="Arial"/>
            </a:endParaRPr>
          </a:p>
        </p:txBody>
      </p:sp>
      <p:pic>
        <p:nvPicPr>
          <p:cNvPr id="2" name="Picture 1" descr="A child and child holding hands in the woods&#10;&#10;AI-generated content may be incorrect.">
            <a:extLst>
              <a:ext uri="{FF2B5EF4-FFF2-40B4-BE49-F238E27FC236}">
                <a16:creationId xmlns:a16="http://schemas.microsoft.com/office/drawing/2014/main" id="{F8DF92B0-32FA-A957-727A-EFA7CE100195}"/>
              </a:ext>
            </a:extLst>
          </p:cNvPr>
          <p:cNvPicPr>
            <a:picLocks noChangeAspect="1"/>
          </p:cNvPicPr>
          <p:nvPr/>
        </p:nvPicPr>
        <p:blipFill>
          <a:blip r:embed="rId3"/>
          <a:stretch>
            <a:fillRect/>
          </a:stretch>
        </p:blipFill>
        <p:spPr>
          <a:xfrm>
            <a:off x="5709696" y="1346522"/>
            <a:ext cx="6139133" cy="4643887"/>
          </a:xfrm>
          <a:prstGeom prst="rect">
            <a:avLst/>
          </a:prstGeom>
        </p:spPr>
      </p:pic>
    </p:spTree>
    <p:extLst>
      <p:ext uri="{BB962C8B-B14F-4D97-AF65-F5344CB8AC3E}">
        <p14:creationId xmlns:p14="http://schemas.microsoft.com/office/powerpoint/2010/main" val="3771422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7786623" y="1229772"/>
            <a:ext cx="4254406"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0000"/>
                </a:solidFill>
                <a:latin typeface="Century Gothic"/>
                <a:ea typeface="+mn-lt"/>
                <a:cs typeface="Times New Roman"/>
              </a:rPr>
              <a:t>Jesus is saying that everyone is our </a:t>
            </a:r>
            <a:r>
              <a:rPr lang="en-US" sz="2400" err="1">
                <a:solidFill>
                  <a:srgbClr val="000000"/>
                </a:solidFill>
                <a:latin typeface="Century Gothic"/>
                <a:ea typeface="+mn-lt"/>
                <a:cs typeface="Times New Roman"/>
              </a:rPr>
              <a:t>neighbour</a:t>
            </a:r>
            <a:r>
              <a:rPr lang="en-US" sz="2400" dirty="0">
                <a:solidFill>
                  <a:srgbClr val="000000"/>
                </a:solidFill>
                <a:latin typeface="Century Gothic"/>
                <a:ea typeface="+mn-lt"/>
                <a:cs typeface="Times New Roman"/>
              </a:rPr>
              <a:t>, no matter where they come from, or where in the world they live.</a:t>
            </a:r>
            <a:endParaRPr lang="en-US" sz="2400" dirty="0">
              <a:latin typeface="Century Gothic"/>
              <a:cs typeface="Times New Roman"/>
            </a:endParaRPr>
          </a:p>
          <a:p>
            <a:endParaRPr lang="en-US" sz="2400" dirty="0">
              <a:solidFill>
                <a:srgbClr val="000000"/>
              </a:solidFill>
              <a:latin typeface="Century Gothic"/>
              <a:ea typeface="+mn-lt"/>
              <a:cs typeface="Times New Roman"/>
            </a:endParaRPr>
          </a:p>
          <a:p>
            <a:r>
              <a:rPr lang="en-US" sz="2400" dirty="0">
                <a:solidFill>
                  <a:srgbClr val="000000"/>
                </a:solidFill>
                <a:latin typeface="Century Gothic"/>
                <a:ea typeface="+mn-lt"/>
                <a:cs typeface="Times New Roman"/>
              </a:rPr>
              <a:t>At the end of the story, Jesus tells the man who asked the question about who our </a:t>
            </a:r>
            <a:r>
              <a:rPr lang="en-US" sz="2400" dirty="0" err="1">
                <a:solidFill>
                  <a:srgbClr val="000000"/>
                </a:solidFill>
                <a:latin typeface="Century Gothic"/>
                <a:ea typeface="+mn-lt"/>
                <a:cs typeface="Times New Roman"/>
              </a:rPr>
              <a:t>neighbour</a:t>
            </a:r>
            <a:r>
              <a:rPr lang="en-US" sz="2400" dirty="0">
                <a:solidFill>
                  <a:srgbClr val="000000"/>
                </a:solidFill>
                <a:latin typeface="Century Gothic"/>
                <a:ea typeface="+mn-lt"/>
                <a:cs typeface="Times New Roman"/>
              </a:rPr>
              <a:t> is to go and do the same as the Samaritan. This what we are all called to do – to try and help one another.</a:t>
            </a:r>
            <a:endParaRPr lang="en-US" dirty="0">
              <a:latin typeface="Century Gothic"/>
            </a:endParaRPr>
          </a:p>
          <a:p>
            <a:endParaRPr lang="en-US" sz="2400" dirty="0">
              <a:latin typeface="Century Gothic"/>
              <a:cs typeface="Times New Roman"/>
            </a:endParaRPr>
          </a:p>
        </p:txBody>
      </p:sp>
      <p:pic>
        <p:nvPicPr>
          <p:cNvPr id="2" name="Picture 1" descr="A group of people posing for a photo&#10;&#10;AI-generated content may be incorrect.">
            <a:extLst>
              <a:ext uri="{FF2B5EF4-FFF2-40B4-BE49-F238E27FC236}">
                <a16:creationId xmlns:a16="http://schemas.microsoft.com/office/drawing/2014/main" id="{4DF4827A-8389-7825-F606-89647C03939B}"/>
              </a:ext>
            </a:extLst>
          </p:cNvPr>
          <p:cNvPicPr>
            <a:picLocks noChangeAspect="1"/>
          </p:cNvPicPr>
          <p:nvPr/>
        </p:nvPicPr>
        <p:blipFill>
          <a:blip r:embed="rId3"/>
          <a:stretch>
            <a:fillRect/>
          </a:stretch>
        </p:blipFill>
        <p:spPr>
          <a:xfrm>
            <a:off x="294912" y="1394839"/>
            <a:ext cx="7301460" cy="4884296"/>
          </a:xfrm>
          <a:prstGeom prst="rect">
            <a:avLst/>
          </a:prstGeom>
        </p:spPr>
      </p:pic>
    </p:spTree>
    <p:extLst>
      <p:ext uri="{BB962C8B-B14F-4D97-AF65-F5344CB8AC3E}">
        <p14:creationId xmlns:p14="http://schemas.microsoft.com/office/powerpoint/2010/main" val="442809013"/>
      </p:ext>
    </p:extLst>
  </p:cSld>
  <p:clrMapOvr>
    <a:masterClrMapping/>
  </p:clrMapOvr>
</p:sld>
</file>

<file path=ppt/theme/theme1.xml><?xml version="1.0" encoding="utf-8"?>
<a:theme xmlns:a="http://schemas.openxmlformats.org/drawingml/2006/main" name="Standard CAFOD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ctivity xmlns="236a9a4b-a03c-46ba-8ec6-624c184acbc6">Advent</Activity>
    <Audience xmlns="236a9a4b-a03c-46ba-8ec6-624c184acbc6">Primary</Audience>
    <_Status xmlns="http://schemas.microsoft.com/sharepoint/v3/fields">Not Started</_Status>
    <_dlc_DocId xmlns="04672002-f21f-4240-adfb-f0b653fb6fb5">SZUU6KYVHK2A-2146017777-18753</_dlc_DocId>
    <_dlc_DocIdUrl xmlns="04672002-f21f-4240-adfb-f0b653fb6fb5">
      <Url>https://cafod365.sharepoint.com/sites/int/Education/_layouts/15/DocIdRedir.aspx?ID=SZUU6KYVHK2A-2146017777-18753</Url>
      <Description>SZUU6KYVHK2A-2146017777-18753</Description>
    </_dlc_DocIdUrl>
    <lcf76f155ced4ddcb4097134ff3c332f xmlns="236a9a4b-a03c-46ba-8ec6-624c184acbc6">
      <Terms xmlns="http://schemas.microsoft.com/office/infopath/2007/PartnerControls"/>
    </lcf76f155ced4ddcb4097134ff3c332f>
    <TaxCatchAll xmlns="453a0c7f-c966-4a5c-a0f8-de0f8150ea1e"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1cd5efdf3ce76515720b5128cd026d23">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67d2abc0b29ab5b5c3b0a78c25a21d2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5CB3E2-8709-4147-8C75-634C1593348D}">
  <ds:schemaRefs>
    <ds:schemaRef ds:uri="http://schemas.microsoft.com/sharepoint/events"/>
  </ds:schemaRefs>
</ds:datastoreItem>
</file>

<file path=customXml/itemProps2.xml><?xml version="1.0" encoding="utf-8"?>
<ds:datastoreItem xmlns:ds="http://schemas.openxmlformats.org/officeDocument/2006/customXml" ds:itemID="{7FDDA5B9-3490-495B-84D2-C69657A09701}">
  <ds:schemaRefs>
    <ds:schemaRef ds:uri="http://schemas.microsoft.com/sharepoint/v3/contenttype/forms"/>
  </ds:schemaRefs>
</ds:datastoreItem>
</file>

<file path=customXml/itemProps3.xml><?xml version="1.0" encoding="utf-8"?>
<ds:datastoreItem xmlns:ds="http://schemas.openxmlformats.org/officeDocument/2006/customXml" ds:itemID="{AD0FDB06-B221-499B-BA77-123DF03D2BB2}">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04672002-f21f-4240-adfb-f0b653fb6fb5"/>
    <ds:schemaRef ds:uri="236a9a4b-a03c-46ba-8ec6-624c184acbc6"/>
    <ds:schemaRef ds:uri="http://purl.org/dc/terms/"/>
    <ds:schemaRef ds:uri="453a0c7f-c966-4a5c-a0f8-de0f8150ea1e"/>
    <ds:schemaRef ds:uri="http://schemas.openxmlformats.org/package/2006/metadata/core-properties"/>
    <ds:schemaRef ds:uri="bdf04112-6931-4610-9724-cd62e91446a3"/>
    <ds:schemaRef ds:uri="http://schemas.microsoft.com/sharepoint/v3/fields"/>
    <ds:schemaRef ds:uri="http://www.w3.org/XML/1998/namespace"/>
  </ds:schemaRefs>
</ds:datastoreItem>
</file>

<file path=customXml/itemProps4.xml><?xml version="1.0" encoding="utf-8"?>
<ds:datastoreItem xmlns:ds="http://schemas.openxmlformats.org/officeDocument/2006/customXml" ds:itemID="{D3847099-E9AA-480C-AD33-EFE4B0D772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9430</TotalTime>
  <Words>1766</Words>
  <Application>Microsoft Office PowerPoint</Application>
  <PresentationFormat>Widescreen</PresentationFormat>
  <Paragraphs>184</Paragraphs>
  <Slides>20</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Arial Black</vt:lpstr>
      <vt:lpstr>Calibri</vt:lpstr>
      <vt:lpstr>Century Gothic</vt:lpstr>
      <vt:lpstr>Segoe UI</vt:lpstr>
      <vt:lpstr>Wingdings</vt:lpstr>
      <vt:lpstr>Standard CAFOD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Ahmed</dc:creator>
  <cp:lastModifiedBy>Victoria Ahmed</cp:lastModifiedBy>
  <cp:revision>4808</cp:revision>
  <dcterms:created xsi:type="dcterms:W3CDTF">2021-02-16T09:08:51Z</dcterms:created>
  <dcterms:modified xsi:type="dcterms:W3CDTF">2025-07-09T23:54:18Z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ce7b0fb3-5181-4e8a-b590-25f6020e29a0</vt:lpwstr>
  </property>
  <property fmtid="{D5CDD505-2E9C-101B-9397-08002B2CF9AE}" pid="4" name="MediaServiceImageTags">
    <vt:lpwstr/>
  </property>
</Properties>
</file>