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5"/>
  </p:notesMasterIdLst>
  <p:sldIdLst>
    <p:sldId id="288" r:id="rId6"/>
    <p:sldId id="273" r:id="rId7"/>
    <p:sldId id="275" r:id="rId8"/>
    <p:sldId id="269" r:id="rId9"/>
    <p:sldId id="386" r:id="rId10"/>
    <p:sldId id="368" r:id="rId11"/>
    <p:sldId id="381" r:id="rId12"/>
    <p:sldId id="382" r:id="rId13"/>
    <p:sldId id="389" r:id="rId14"/>
    <p:sldId id="388" r:id="rId15"/>
    <p:sldId id="390" r:id="rId16"/>
    <p:sldId id="263" r:id="rId17"/>
    <p:sldId id="262" r:id="rId18"/>
    <p:sldId id="261" r:id="rId19"/>
    <p:sldId id="260" r:id="rId20"/>
    <p:sldId id="361" r:id="rId21"/>
    <p:sldId id="258" r:id="rId22"/>
    <p:sldId id="363" r:id="rId23"/>
    <p:sldId id="25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D817D7-DBA4-F19C-FFC9-E0661051773D}" v="475" dt="2025-06-17T14:52:15.798"/>
    <p1510:client id="{FE2256B5-AA88-E7CE-E178-A73DB4DAD226}" v="308" dt="2025-06-16T20:08:20.3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971" autoAdjust="0"/>
    <p:restoredTop sz="86410" autoAdjust="0"/>
  </p:normalViewPr>
  <p:slideViewPr>
    <p:cSldViewPr snapToGrid="0">
      <p:cViewPr varScale="1">
        <p:scale>
          <a:sx n="71" d="100"/>
          <a:sy n="71" d="100"/>
        </p:scale>
        <p:origin x="264" y="43"/>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3" d="100"/>
          <a:sy n="53" d="100"/>
        </p:scale>
        <p:origin x="292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DD27C5-9730-4522-97F0-BF11BC6ABD84}" type="datetimeFigureOut">
              <a:rPr lang="en-US"/>
              <a:t>6/17/2025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5366C-5F8C-42CA-9C4D-03125D9DB2B7}" type="slidenum">
              <a:rPr lang="en-US"/>
              <a:t>‹#›</a:t>
            </a:fld>
            <a:endParaRPr lang="en-US"/>
          </a:p>
        </p:txBody>
      </p:sp>
    </p:spTree>
    <p:extLst>
      <p:ext uri="{BB962C8B-B14F-4D97-AF65-F5344CB8AC3E}">
        <p14:creationId xmlns:p14="http://schemas.microsoft.com/office/powerpoint/2010/main" val="827607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Children’s liturgy: The Most Holy Body and Blood of Christ (Year C)</a:t>
            </a:r>
          </a:p>
          <a:p>
            <a:endParaRPr lang="en-US" b="1" dirty="0"/>
          </a:p>
          <a:p>
            <a:r>
              <a:rPr lang="en-US" b="1" dirty="0">
                <a:effectLst/>
              </a:rPr>
              <a:t>Preparation of the worship space</a:t>
            </a:r>
            <a:endParaRPr lang="en-US" b="1" dirty="0">
              <a:ea typeface="Calibri"/>
              <a:cs typeface="Calibri"/>
            </a:endParaRPr>
          </a:p>
          <a:p>
            <a:r>
              <a:rPr lang="en-US" b="1" err="1">
                <a:effectLst/>
              </a:rPr>
              <a:t>Colour</a:t>
            </a:r>
            <a:r>
              <a:rPr lang="en-US" b="1" dirty="0">
                <a:effectLst/>
              </a:rPr>
              <a:t>: </a:t>
            </a:r>
            <a:r>
              <a:rPr lang="en-US" dirty="0"/>
              <a:t>white </a:t>
            </a:r>
            <a:endParaRPr lang="en-GB" dirty="0"/>
          </a:p>
          <a:p>
            <a:r>
              <a:rPr lang="en-US" b="1" dirty="0"/>
              <a:t>Props: </a:t>
            </a:r>
            <a:r>
              <a:rPr lang="en-US" dirty="0" err="1"/>
              <a:t>Coloured</a:t>
            </a:r>
            <a:r>
              <a:rPr lang="en-US" dirty="0"/>
              <a:t> pens and pencils. Paper fish and bread of different designs, baskets to put them in.</a:t>
            </a:r>
            <a:endParaRPr lang="en-GB">
              <a:ea typeface="Calibri"/>
              <a:cs typeface="Calibri"/>
            </a:endParaRPr>
          </a:p>
          <a:p>
            <a:endParaRPr lang="en-US" dirty="0"/>
          </a:p>
          <a:p>
            <a:r>
              <a:rPr lang="en-US" b="1" dirty="0">
                <a:effectLst/>
              </a:rPr>
              <a:t>Song suggestions</a:t>
            </a:r>
            <a:endParaRPr lang="en-US" b="1" dirty="0">
              <a:ea typeface="Calibri"/>
              <a:cs typeface="Calibri"/>
            </a:endParaRPr>
          </a:p>
          <a:p>
            <a:r>
              <a:rPr lang="en-US" dirty="0"/>
              <a:t>Bread for the world </a:t>
            </a:r>
            <a:r>
              <a:rPr lang="en-US" dirty="0">
                <a:effectLst/>
              </a:rPr>
              <a:t>(</a:t>
            </a:r>
            <a:r>
              <a:rPr lang="en-US" dirty="0"/>
              <a:t>625</a:t>
            </a:r>
            <a:r>
              <a:rPr lang="en-US" dirty="0">
                <a:effectLst/>
              </a:rPr>
              <a:t>, Laudate)</a:t>
            </a:r>
            <a:endParaRPr lang="en-US" dirty="0">
              <a:ea typeface="Calibri"/>
              <a:cs typeface="Calibri"/>
            </a:endParaRPr>
          </a:p>
          <a:p>
            <a:pPr>
              <a:defRPr/>
            </a:pPr>
            <a:endParaRPr lang="en-US" b="1" dirty="0"/>
          </a:p>
          <a:p>
            <a:pPr>
              <a:defRPr/>
            </a:pPr>
            <a:r>
              <a:rPr lang="en-US" b="1" dirty="0">
                <a:effectLst/>
              </a:rPr>
              <a:t>Welcome</a:t>
            </a:r>
            <a:endParaRPr lang="en-US" b="1" dirty="0">
              <a:ea typeface="Calibri"/>
              <a:cs typeface="Calibri"/>
            </a:endParaRPr>
          </a:p>
          <a:p>
            <a:pPr>
              <a:defRPr/>
            </a:pPr>
            <a:r>
              <a:rPr lang="en-US" dirty="0"/>
              <a:t>Today we hear how Jesus performed a great miracle with bread for five thousand people</a:t>
            </a:r>
            <a:r>
              <a:rPr lang="en-US" dirty="0">
                <a:effectLst/>
              </a:rPr>
              <a:t>. Let’s </a:t>
            </a:r>
            <a:r>
              <a:rPr lang="en-US" dirty="0"/>
              <a:t>find out why this miracle is so important to us as well.</a:t>
            </a:r>
            <a:endParaRPr lang="en-US" dirty="0">
              <a:ea typeface="Calibri"/>
              <a:cs typeface="Calibri"/>
            </a:endParaRPr>
          </a:p>
          <a:p>
            <a:pPr>
              <a:defRPr/>
            </a:pPr>
            <a:endParaRPr lang="en-US" dirty="0">
              <a:ea typeface="Calibri"/>
              <a:cs typeface="Calibri"/>
            </a:endParaRPr>
          </a:p>
          <a:p>
            <a:pPr>
              <a:defRPr/>
            </a:pPr>
            <a:r>
              <a:rPr lang="en-US" dirty="0">
                <a:solidFill>
                  <a:srgbClr val="38383C"/>
                </a:solidFill>
              </a:rPr>
              <a:t>Marie-Claire Nsimire-</a:t>
            </a:r>
            <a:r>
              <a:rPr lang="en-US" dirty="0" err="1">
                <a:solidFill>
                  <a:srgbClr val="38383C"/>
                </a:solidFill>
              </a:rPr>
              <a:t>Rutale</a:t>
            </a:r>
            <a:r>
              <a:rPr lang="en-US" dirty="0">
                <a:solidFill>
                  <a:srgbClr val="38383C"/>
                </a:solidFill>
              </a:rPr>
              <a:t> and her family share a meal, Goma, DRC</a:t>
            </a:r>
            <a:endParaRPr lang="en-US" dirty="0"/>
          </a:p>
          <a:p>
            <a:pPr>
              <a:defRPr/>
            </a:pPr>
            <a:r>
              <a:rPr lang="en-US" dirty="0">
                <a:solidFill>
                  <a:srgbClr val="000000"/>
                </a:solidFill>
                <a:ea typeface="Calibri"/>
                <a:cs typeface="Calibri"/>
              </a:rPr>
              <a:t>Photo credit: Thom Flint</a:t>
            </a:r>
            <a:endParaRPr lang="en-US" dirty="0">
              <a:solidFill>
                <a:srgbClr val="38383C"/>
              </a:solidFill>
              <a:ea typeface="Calibri"/>
              <a:cs typeface="Calibri"/>
            </a:endParaRPr>
          </a:p>
          <a:p>
            <a:pPr>
              <a:defRPr/>
            </a:pPr>
            <a:endParaRPr lang="en-US" b="1" dirty="0">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1</a:t>
            </a:fld>
            <a:endParaRPr lang="en-US" dirty="0"/>
          </a:p>
        </p:txBody>
      </p:sp>
    </p:spTree>
    <p:extLst>
      <p:ext uri="{BB962C8B-B14F-4D97-AF65-F5344CB8AC3E}">
        <p14:creationId xmlns:p14="http://schemas.microsoft.com/office/powerpoint/2010/main" val="616571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a typeface="Calibri"/>
                <a:cs typeface="Calibri"/>
              </a:rPr>
              <a:t>Saidimu</a:t>
            </a:r>
            <a:r>
              <a:rPr lang="en-US" dirty="0">
                <a:ea typeface="Calibri"/>
                <a:cs typeface="Calibri"/>
              </a:rPr>
              <a:t> on his farm, Kenya</a:t>
            </a:r>
          </a:p>
          <a:p>
            <a:r>
              <a:rPr lang="en-US" dirty="0">
                <a:ea typeface="Calibri"/>
                <a:cs typeface="Calibri"/>
              </a:rPr>
              <a:t>Photo credit: </a:t>
            </a:r>
            <a:r>
              <a:rPr lang="en-US" dirty="0">
                <a:solidFill>
                  <a:srgbClr val="38383C"/>
                </a:solidFill>
              </a:rPr>
              <a:t>Mwangi </a:t>
            </a:r>
            <a:r>
              <a:rPr lang="en-US" dirty="0" err="1">
                <a:solidFill>
                  <a:srgbClr val="38383C"/>
                </a:solidFill>
              </a:rPr>
              <a:t>Kirubi</a:t>
            </a:r>
            <a:endParaRPr lang="en-US" dirty="0" err="1">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10</a:t>
            </a:fld>
            <a:endParaRPr lang="en-US"/>
          </a:p>
        </p:txBody>
      </p:sp>
    </p:spTree>
    <p:extLst>
      <p:ext uri="{BB962C8B-B14F-4D97-AF65-F5344CB8AC3E}">
        <p14:creationId xmlns:p14="http://schemas.microsoft.com/office/powerpoint/2010/main" val="1866343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Saidimu</a:t>
            </a:r>
            <a:r>
              <a:rPr lang="en-US" dirty="0"/>
              <a:t> and his dad, </a:t>
            </a:r>
            <a:r>
              <a:rPr lang="en-US" dirty="0" err="1"/>
              <a:t>Ochuroi</a:t>
            </a:r>
            <a:r>
              <a:rPr lang="en-US" dirty="0"/>
              <a:t>, on their farm, Kenya</a:t>
            </a:r>
            <a:endParaRPr lang="en-US" dirty="0">
              <a:solidFill>
                <a:srgbClr val="444444"/>
              </a:solidFill>
            </a:endParaRPr>
          </a:p>
          <a:p>
            <a:r>
              <a:rPr lang="en-US" dirty="0"/>
              <a:t>Photo credit: </a:t>
            </a:r>
            <a:r>
              <a:rPr lang="en-US" dirty="0">
                <a:solidFill>
                  <a:srgbClr val="38383C"/>
                </a:solidFill>
              </a:rPr>
              <a:t>Mwangi </a:t>
            </a:r>
            <a:r>
              <a:rPr lang="en-US" dirty="0" err="1">
                <a:solidFill>
                  <a:srgbClr val="38383C"/>
                </a:solidFill>
              </a:rPr>
              <a:t>Kirubi</a:t>
            </a:r>
            <a:endParaRPr lang="en-US" dirty="0" err="1"/>
          </a:p>
        </p:txBody>
      </p:sp>
      <p:sp>
        <p:nvSpPr>
          <p:cNvPr id="4" name="Slide Number Placeholder 3"/>
          <p:cNvSpPr>
            <a:spLocks noGrp="1"/>
          </p:cNvSpPr>
          <p:nvPr>
            <p:ph type="sldNum" sz="quarter" idx="5"/>
          </p:nvPr>
        </p:nvSpPr>
        <p:spPr/>
        <p:txBody>
          <a:bodyPr/>
          <a:lstStyle/>
          <a:p>
            <a:fld id="{9B55366C-5F8C-42CA-9C4D-03125D9DB2B7}" type="slidenum">
              <a:rPr lang="en-US"/>
              <a:t>11</a:t>
            </a:fld>
            <a:endParaRPr lang="en-US"/>
          </a:p>
        </p:txBody>
      </p:sp>
    </p:spTree>
    <p:extLst>
      <p:ext uri="{BB962C8B-B14F-4D97-AF65-F5344CB8AC3E}">
        <p14:creationId xmlns:p14="http://schemas.microsoft.com/office/powerpoint/2010/main" val="3491159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12</a:t>
            </a:fld>
            <a:endParaRPr lang="en-GB"/>
          </a:p>
        </p:txBody>
      </p:sp>
    </p:spTree>
    <p:extLst>
      <p:ext uri="{BB962C8B-B14F-4D97-AF65-F5344CB8AC3E}">
        <p14:creationId xmlns:p14="http://schemas.microsoft.com/office/powerpoint/2010/main" val="1186176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B55366C-5F8C-42CA-9C4D-03125D9DB2B7}" type="slidenum">
              <a:rPr lang="en-US" smtClean="0"/>
              <a:t>14</a:t>
            </a:fld>
            <a:endParaRPr lang="en-US"/>
          </a:p>
        </p:txBody>
      </p:sp>
    </p:spTree>
    <p:extLst>
      <p:ext uri="{BB962C8B-B14F-4D97-AF65-F5344CB8AC3E}">
        <p14:creationId xmlns:p14="http://schemas.microsoft.com/office/powerpoint/2010/main" val="2825538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8383C"/>
                </a:solidFill>
              </a:rPr>
              <a:t>St Chad's Primary School children at the House of Commons with CAFOD</a:t>
            </a:r>
            <a:endParaRPr lang="en-US" dirty="0"/>
          </a:p>
          <a:p>
            <a:r>
              <a:rPr lang="en-US" dirty="0">
                <a:ea typeface="Calibri"/>
                <a:cs typeface="Calibri"/>
              </a:rPr>
              <a:t>Photo credit: Louise Norton</a:t>
            </a:r>
          </a:p>
        </p:txBody>
      </p:sp>
      <p:sp>
        <p:nvSpPr>
          <p:cNvPr id="4" name="Slide Number Placeholder 3"/>
          <p:cNvSpPr>
            <a:spLocks noGrp="1"/>
          </p:cNvSpPr>
          <p:nvPr>
            <p:ph type="sldNum" sz="quarter" idx="5"/>
          </p:nvPr>
        </p:nvSpPr>
        <p:spPr/>
        <p:txBody>
          <a:bodyPr/>
          <a:lstStyle/>
          <a:p>
            <a:fld id="{467C0A84-E356-4051-98B9-B29298D6E6F5}" type="slidenum">
              <a:rPr lang="en-GB" smtClean="0"/>
              <a:t>15</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Illustration: Jane Smith</a:t>
            </a:r>
            <a:endParaRPr lang="en-GB" dirty="0"/>
          </a:p>
        </p:txBody>
      </p:sp>
      <p:sp>
        <p:nvSpPr>
          <p:cNvPr id="4" name="Slide Number Placeholder 3"/>
          <p:cNvSpPr>
            <a:spLocks noGrp="1"/>
          </p:cNvSpPr>
          <p:nvPr>
            <p:ph type="sldNum" sz="quarter" idx="5"/>
          </p:nvPr>
        </p:nvSpPr>
        <p:spPr/>
        <p:txBody>
          <a:bodyPr/>
          <a:lstStyle/>
          <a:p>
            <a:fld id="{9B55366C-5F8C-42CA-9C4D-03125D9DB2B7}" type="slidenum">
              <a:rPr lang="en-US" smtClean="0"/>
              <a:t>16</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Illustration: Jane Smith</a:t>
            </a:r>
          </a:p>
          <a:p>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17</a:t>
            </a:fld>
            <a:endParaRPr lang="en-GB"/>
          </a:p>
        </p:txBody>
      </p:sp>
    </p:spTree>
    <p:extLst>
      <p:ext uri="{BB962C8B-B14F-4D97-AF65-F5344CB8AC3E}">
        <p14:creationId xmlns:p14="http://schemas.microsoft.com/office/powerpoint/2010/main" val="1640135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C0A84-E356-4051-98B9-B29298D6E6F5}" type="slidenum">
              <a:rPr lang="en-GB" smtClean="0"/>
              <a:t>19</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at Our Lady Queen of Heaven Primary School</a:t>
            </a:r>
            <a:endParaRPr lang="en-US" dirty="0"/>
          </a:p>
          <a:p>
            <a:r>
              <a:rPr lang="en-GB" dirty="0"/>
              <a:t>Photo credit: Thom Flint</a:t>
            </a:r>
            <a:endParaRPr lang="en-GB"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2</a:t>
            </a:fld>
            <a:endParaRPr lang="en-GB"/>
          </a:p>
        </p:txBody>
      </p:sp>
    </p:spTree>
    <p:extLst>
      <p:ext uri="{BB962C8B-B14F-4D97-AF65-F5344CB8AC3E}">
        <p14:creationId xmlns:p14="http://schemas.microsoft.com/office/powerpoint/2010/main" val="1971714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ea typeface="Calibri"/>
                <a:cs typeface="Calibri"/>
              </a:rPr>
              <a:t>Giving bread</a:t>
            </a:r>
          </a:p>
          <a:p>
            <a:r>
              <a:rPr lang="en-GB" dirty="0">
                <a:ea typeface="Calibri"/>
                <a:cs typeface="Calibri"/>
              </a:rPr>
              <a:t>Photo credit: Jeremy Yap on </a:t>
            </a:r>
            <a:r>
              <a:rPr lang="en-GB" dirty="0" err="1">
                <a:ea typeface="Calibri"/>
                <a:cs typeface="Calibri"/>
              </a:rPr>
              <a:t>Unsplash</a:t>
            </a:r>
            <a:endParaRPr lang="en-GB" dirty="0">
              <a:ea typeface="Calibri"/>
              <a:cs typeface="Calibri"/>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4</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Bread</a:t>
            </a:r>
          </a:p>
          <a:p>
            <a:r>
              <a:rPr lang="en-US" dirty="0">
                <a:ea typeface="Calibri"/>
                <a:cs typeface="Calibri"/>
              </a:rPr>
              <a:t>Photo credit: Spring Fed on </a:t>
            </a:r>
            <a:r>
              <a:rPr lang="en-US" dirty="0" err="1">
                <a:ea typeface="Calibri"/>
                <a:cs typeface="Calibri"/>
              </a:rPr>
              <a:t>Unsplash</a:t>
            </a:r>
          </a:p>
          <a:p>
            <a:r>
              <a:rPr lang="en-US" dirty="0">
                <a:ea typeface="Calibri"/>
                <a:cs typeface="Calibri"/>
              </a:rPr>
              <a:t>Fish, Liberia</a:t>
            </a:r>
          </a:p>
          <a:p>
            <a:r>
              <a:rPr lang="en-US" dirty="0">
                <a:ea typeface="Calibri"/>
                <a:cs typeface="Calibri"/>
              </a:rPr>
              <a:t>Photo credit: Thom Flint</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5</a:t>
            </a:fld>
            <a:endParaRPr lang="en-US"/>
          </a:p>
        </p:txBody>
      </p:sp>
    </p:spTree>
    <p:extLst>
      <p:ext uri="{BB962C8B-B14F-4D97-AF65-F5344CB8AC3E}">
        <p14:creationId xmlns:p14="http://schemas.microsoft.com/office/powerpoint/2010/main" val="247904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Crowd at sunset</a:t>
            </a:r>
          </a:p>
          <a:p>
            <a:r>
              <a:rPr lang="en-GB" dirty="0"/>
              <a:t>Photo credit: Fernando Marques on </a:t>
            </a:r>
            <a:r>
              <a:rPr lang="en-GB" dirty="0" err="1"/>
              <a:t>Unsplash</a:t>
            </a:r>
            <a:endParaRPr lang="en-GB" dirty="0" err="1">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2870121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Anowera</a:t>
            </a:r>
            <a:r>
              <a:rPr lang="en-US" dirty="0"/>
              <a:t> Begum with her seeds, Bangladesh</a:t>
            </a:r>
          </a:p>
          <a:p>
            <a:r>
              <a:rPr lang="en-US" dirty="0"/>
              <a:t>Photo credit: Amit Rudro</a:t>
            </a:r>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Local market, Marsabit, Kenya</a:t>
            </a:r>
          </a:p>
          <a:p>
            <a:r>
              <a:rPr lang="en-US" dirty="0">
                <a:ea typeface="Calibri"/>
                <a:cs typeface="Calibri"/>
              </a:rPr>
              <a:t>Photo credit: Louise Norton</a:t>
            </a:r>
          </a:p>
        </p:txBody>
      </p:sp>
      <p:sp>
        <p:nvSpPr>
          <p:cNvPr id="4" name="Slide Number Placeholder 3"/>
          <p:cNvSpPr>
            <a:spLocks noGrp="1"/>
          </p:cNvSpPr>
          <p:nvPr>
            <p:ph type="sldNum" sz="quarter" idx="5"/>
          </p:nvPr>
        </p:nvSpPr>
        <p:spPr/>
        <p:txBody>
          <a:bodyPr/>
          <a:lstStyle/>
          <a:p>
            <a:fld id="{9B55366C-5F8C-42CA-9C4D-03125D9DB2B7}" type="slidenum">
              <a:rPr lang="en-US"/>
              <a:t>8</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8383C"/>
                </a:solidFill>
              </a:rPr>
              <a:t>Long </a:t>
            </a:r>
            <a:r>
              <a:rPr lang="en-US" dirty="0" err="1">
                <a:solidFill>
                  <a:srgbClr val="38383C"/>
                </a:solidFill>
              </a:rPr>
              <a:t>Sreyneang</a:t>
            </a:r>
            <a:r>
              <a:rPr lang="en-US" dirty="0">
                <a:solidFill>
                  <a:srgbClr val="38383C"/>
                </a:solidFill>
              </a:rPr>
              <a:t> on her farm, Cambodia</a:t>
            </a:r>
            <a:endParaRPr lang="en-US" dirty="0"/>
          </a:p>
          <a:p>
            <a:r>
              <a:rPr lang="en-US" dirty="0">
                <a:solidFill>
                  <a:srgbClr val="38383C"/>
                </a:solidFill>
              </a:rPr>
              <a:t>Photo credit: Tom </a:t>
            </a:r>
            <a:r>
              <a:rPr lang="en-US" dirty="0" err="1">
                <a:solidFill>
                  <a:srgbClr val="38383C"/>
                </a:solidFill>
              </a:rPr>
              <a:t>Chheat</a:t>
            </a:r>
            <a:endParaRPr lang="en-US" dirty="0" err="1">
              <a:solidFill>
                <a:srgbClr val="444444"/>
              </a:solidFill>
            </a:endParaRPr>
          </a:p>
          <a:p>
            <a:endParaRPr lang="en-US" b="1" dirty="0">
              <a:solidFill>
                <a:srgbClr val="38383C"/>
              </a:solidFill>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9</a:t>
            </a:fld>
            <a:endParaRPr lang="en-US"/>
          </a:p>
        </p:txBody>
      </p:sp>
    </p:spTree>
    <p:extLst>
      <p:ext uri="{BB962C8B-B14F-4D97-AF65-F5344CB8AC3E}">
        <p14:creationId xmlns:p14="http://schemas.microsoft.com/office/powerpoint/2010/main" val="22342194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03249"/>
            <a:ext cx="12188829" cy="5954751"/>
          </a:xfrm>
          <a:prstGeom prst="rect">
            <a:avLst/>
          </a:prstGeom>
        </p:spPr>
      </p:pic>
      <p:sp>
        <p:nvSpPr>
          <p:cNvPr id="8" name="Title 1"/>
          <p:cNvSpPr>
            <a:spLocks noGrp="1"/>
          </p:cNvSpPr>
          <p:nvPr>
            <p:ph type="ctrTitle"/>
          </p:nvPr>
        </p:nvSpPr>
        <p:spPr>
          <a:xfrm>
            <a:off x="485999" y="2116800"/>
            <a:ext cx="5884983" cy="1323439"/>
          </a:xfrm>
        </p:spPr>
        <p:txBody>
          <a:bodyPr wrap="square"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9" name="Subtitle 2"/>
          <p:cNvSpPr>
            <a:spLocks noGrp="1"/>
          </p:cNvSpPr>
          <p:nvPr>
            <p:ph type="subTitle" idx="1"/>
          </p:nvPr>
        </p:nvSpPr>
        <p:spPr>
          <a:xfrm>
            <a:off x="486000" y="4935600"/>
            <a:ext cx="56088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511835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on right">
    <p:spTree>
      <p:nvGrpSpPr>
        <p:cNvPr id="1" name=""/>
        <p:cNvGrpSpPr/>
        <p:nvPr/>
      </p:nvGrpSpPr>
      <p:grpSpPr>
        <a:xfrm>
          <a:off x="0" y="0"/>
          <a:ext cx="0" cy="0"/>
          <a:chOff x="0" y="0"/>
          <a:chExt cx="0" cy="0"/>
        </a:xfrm>
      </p:grpSpPr>
      <p:sp>
        <p:nvSpPr>
          <p:cNvPr id="3" name="Title 1"/>
          <p:cNvSpPr>
            <a:spLocks noGrp="1"/>
          </p:cNvSpPr>
          <p:nvPr>
            <p:ph type="title"/>
          </p:nvPr>
        </p:nvSpPr>
        <p:spPr>
          <a:xfrm>
            <a:off x="637200" y="1299600"/>
            <a:ext cx="10890000" cy="810000"/>
          </a:xfrm>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7971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on righ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226374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563528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on left grey">
    <p:spTree>
      <p:nvGrpSpPr>
        <p:cNvPr id="1" name=""/>
        <p:cNvGrpSpPr/>
        <p:nvPr/>
      </p:nvGrpSpPr>
      <p:grpSpPr>
        <a:xfrm>
          <a:off x="0" y="0"/>
          <a:ext cx="0" cy="0"/>
          <a:chOff x="0" y="0"/>
          <a:chExt cx="0" cy="0"/>
        </a:xfrm>
      </p:grpSpPr>
      <p:sp>
        <p:nvSpPr>
          <p:cNvPr id="5" name="Rectangle 4"/>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2962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image or video gra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687445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image or video grab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508978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image or video grab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979981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3" name="TextBox 2"/>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455087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slide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424642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solidFill>
                  <a:schemeClr val="bg1"/>
                </a:solidFill>
              </a:defRPr>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chemeClr val="bg1"/>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chemeClr val="bg1"/>
                </a:solidFill>
                <a:latin typeface="+mn-lt"/>
                <a:ea typeface="+mn-ea"/>
                <a:cs typeface="+mn-cs"/>
              </a:rPr>
            </a:br>
            <a:r>
              <a:rPr lang="en-GB" sz="1300" b="0" i="0" u="none" strike="noStrike" kern="1200" baseline="30000">
                <a:solidFill>
                  <a:schemeClr val="bg1"/>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57671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03249"/>
            <a:ext cx="12188829" cy="5954751"/>
          </a:xfrm>
          <a:prstGeom prst="rect">
            <a:avLst/>
          </a:prstGeom>
        </p:spPr>
      </p:pic>
      <p:sp>
        <p:nvSpPr>
          <p:cNvPr id="4" name="Title 1"/>
          <p:cNvSpPr>
            <a:spLocks noGrp="1"/>
          </p:cNvSpPr>
          <p:nvPr>
            <p:ph type="title"/>
          </p:nvPr>
        </p:nvSpPr>
        <p:spPr>
          <a:xfrm>
            <a:off x="6094800" y="2116800"/>
            <a:ext cx="5608800" cy="1323439"/>
          </a:xfrm>
        </p:spPr>
        <p:txBody>
          <a:bodyPr/>
          <a:lstStyle>
            <a:lvl1pPr>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6094800" y="4935600"/>
            <a:ext cx="5608800" cy="400110"/>
          </a:xfrm>
        </p:spPr>
        <p:txBody>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331097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AF46-C57D-4982-BFAE-3CE62740AED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04608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557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r section slide plain">
    <p:spTree>
      <p:nvGrpSpPr>
        <p:cNvPr id="1" name=""/>
        <p:cNvGrpSpPr/>
        <p:nvPr/>
      </p:nvGrpSpPr>
      <p:grpSpPr>
        <a:xfrm>
          <a:off x="0" y="0"/>
          <a:ext cx="0" cy="0"/>
          <a:chOff x="0" y="0"/>
          <a:chExt cx="0" cy="0"/>
        </a:xfrm>
      </p:grpSpPr>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811993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or section slide green">
    <p:spTree>
      <p:nvGrpSpPr>
        <p:cNvPr id="1" name=""/>
        <p:cNvGrpSpPr/>
        <p:nvPr/>
      </p:nvGrpSpPr>
      <p:grpSpPr>
        <a:xfrm>
          <a:off x="0" y="0"/>
          <a:ext cx="0" cy="0"/>
          <a:chOff x="0" y="0"/>
          <a:chExt cx="0" cy="0"/>
        </a:xfrm>
      </p:grpSpPr>
      <p:sp>
        <p:nvSpPr>
          <p:cNvPr id="5" name="Rectangle 4"/>
          <p:cNvSpPr/>
          <p:nvPr userDrawn="1"/>
        </p:nvSpPr>
        <p:spPr>
          <a:xfrm>
            <a:off x="0" y="885825"/>
            <a:ext cx="12192000" cy="5972175"/>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601394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27912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E84E-E248-4528-BBAA-120DF61087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84484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conten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108900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52795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s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81269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s tex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3091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A6B0B3-DE56-41B8-BF63-E55B60D3E6AF}"/>
              </a:ext>
            </a:extLst>
          </p:cNvPr>
          <p:cNvSpPr>
            <a:spLocks noGrp="1"/>
          </p:cNvSpPr>
          <p:nvPr>
            <p:ph type="title"/>
          </p:nvPr>
        </p:nvSpPr>
        <p:spPr>
          <a:xfrm>
            <a:off x="637200" y="1299600"/>
            <a:ext cx="10890000" cy="451406"/>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D7B7D7-9F2A-45E8-B552-FAE2315F9032}"/>
              </a:ext>
            </a:extLst>
          </p:cNvPr>
          <p:cNvSpPr>
            <a:spLocks noGrp="1"/>
          </p:cNvSpPr>
          <p:nvPr>
            <p:ph type="body" idx="1"/>
          </p:nvPr>
        </p:nvSpPr>
        <p:spPr>
          <a:xfrm>
            <a:off x="637200" y="2278800"/>
            <a:ext cx="10890000" cy="2246400"/>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325555" y="329271"/>
            <a:ext cx="2707578" cy="273330"/>
          </a:xfrm>
          <a:prstGeom prst="rect">
            <a:avLst/>
          </a:prstGeom>
        </p:spPr>
      </p:pic>
      <p:sp>
        <p:nvSpPr>
          <p:cNvPr id="10" name="Rectangle 9"/>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340850"/>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6" r:id="rId4"/>
    <p:sldLayoutId id="2147483667" r:id="rId5"/>
    <p:sldLayoutId id="2147483650"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51" r:id="rId17"/>
    <p:sldLayoutId id="2147483678" r:id="rId18"/>
    <p:sldLayoutId id="2147483679" r:id="rId19"/>
    <p:sldLayoutId id="2147483654" r:id="rId20"/>
    <p:sldLayoutId id="2147483655" r:id="rId21"/>
  </p:sldLayoutIdLst>
  <p:txStyles>
    <p:titleStyle>
      <a:lvl1pPr algn="l" defTabSz="914400" rtl="0" eaLnBrk="1" latinLnBrk="0" hangingPunct="1">
        <a:lnSpc>
          <a:spcPts val="2800"/>
        </a:lnSpc>
        <a:spcBef>
          <a:spcPct val="0"/>
        </a:spcBef>
        <a:buNone/>
        <a:defRPr sz="2800" b="1" i="0" kern="1200">
          <a:solidFill>
            <a:srgbClr val="112643"/>
          </a:solidFill>
          <a:latin typeface="Arial Black" charset="0"/>
          <a:ea typeface="Arial Black" charset="0"/>
          <a:cs typeface="Arial Black" charset="0"/>
        </a:defRPr>
      </a:lvl1pPr>
    </p:titleStyle>
    <p:body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5.jpe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sv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cafod.org.uk/jubilee-schools" TargetMode="External"/><Relationship Id="rId2" Type="http://schemas.openxmlformats.org/officeDocument/2006/relationships/hyperlink" Target="https://cafod.org.uk/jubilee-schools/jubilee-pledge" TargetMode="Externa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CC719EA-E584-C84C-A030-1119C7870560}"/>
              </a:ext>
            </a:extLst>
          </p:cNvPr>
          <p:cNvGrpSpPr/>
          <p:nvPr/>
        </p:nvGrpSpPr>
        <p:grpSpPr>
          <a:xfrm>
            <a:off x="313436" y="6030646"/>
            <a:ext cx="3374364" cy="831747"/>
            <a:chOff x="595248" y="5423187"/>
            <a:chExt cx="3374364" cy="831747"/>
          </a:xfrm>
        </p:grpSpPr>
        <p:pic>
          <p:nvPicPr>
            <p:cNvPr id="6" name="Graphic 14" descr="Candle">
              <a:extLst>
                <a:ext uri="{FF2B5EF4-FFF2-40B4-BE49-F238E27FC236}">
                  <a16:creationId xmlns:a16="http://schemas.microsoft.com/office/drawing/2014/main" id="{CC9B8632-FA05-1446-BF28-64AF8A7552B9}"/>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248" y="5423187"/>
              <a:ext cx="789914" cy="710769"/>
            </a:xfrm>
            <a:prstGeom prst="rect">
              <a:avLst/>
            </a:prstGeom>
          </p:spPr>
        </p:pic>
        <p:sp>
          <p:nvSpPr>
            <p:cNvPr id="7" name="Subtitle 2">
              <a:extLst>
                <a:ext uri="{FF2B5EF4-FFF2-40B4-BE49-F238E27FC236}">
                  <a16:creationId xmlns:a16="http://schemas.microsoft.com/office/drawing/2014/main" id="{A8957E48-2F34-4A46-984C-D7FECC49445E}"/>
                </a:ext>
              </a:extLst>
            </p:cNvPr>
            <p:cNvSpPr txBox="1">
              <a:spLocks/>
            </p:cNvSpPr>
            <p:nvPr/>
          </p:nvSpPr>
          <p:spPr bwMode="auto">
            <a:xfrm>
              <a:off x="1385162" y="5684658"/>
              <a:ext cx="2584450" cy="5702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lvl="0">
                <a:defRPr/>
              </a:pPr>
              <a:r>
                <a:rPr lang="en-GB" sz="2800" b="1" i="1" dirty="0">
                  <a:solidFill>
                    <a:srgbClr val="FF7F00"/>
                  </a:solidFill>
                  <a:latin typeface="Century Gothic"/>
                  <a:ea typeface="Verdana"/>
                  <a:cs typeface="Arial"/>
                </a:rPr>
                <a:t>Gather</a:t>
              </a:r>
              <a:endParaRPr kumimoji="0" lang="en-GB" altLang="en-US" sz="2800" b="1" i="0" u="none" strike="noStrike" kern="0" cap="none" spc="0" normalizeH="0" baseline="0" noProof="0" dirty="0">
                <a:ln>
                  <a:noFill/>
                </a:ln>
                <a:solidFill>
                  <a:srgbClr val="FF7F00"/>
                </a:solidFill>
                <a:effectLst/>
                <a:uLnTx/>
                <a:uFillTx/>
                <a:latin typeface="Century Gothic" panose="020B0502020202020204" pitchFamily="34" charset="0"/>
                <a:ea typeface="Verdana" panose="020B0604030504040204" pitchFamily="34" charset="0"/>
                <a:cs typeface="Arial" panose="020B0604020202020204" pitchFamily="34" charset="0"/>
              </a:endParaRPr>
            </a:p>
          </p:txBody>
        </p:sp>
      </p:grpSp>
      <p:sp>
        <p:nvSpPr>
          <p:cNvPr id="4" name="Subtitle 2">
            <a:extLst>
              <a:ext uri="{FF2B5EF4-FFF2-40B4-BE49-F238E27FC236}">
                <a16:creationId xmlns:a16="http://schemas.microsoft.com/office/drawing/2014/main" id="{9969988A-DAD8-9A4A-9AC4-2561F3723218}"/>
              </a:ext>
            </a:extLst>
          </p:cNvPr>
          <p:cNvSpPr txBox="1">
            <a:spLocks/>
          </p:cNvSpPr>
          <p:nvPr/>
        </p:nvSpPr>
        <p:spPr>
          <a:xfrm>
            <a:off x="504262" y="2056082"/>
            <a:ext cx="5112573" cy="1849349"/>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dirty="0">
              <a:solidFill>
                <a:schemeClr val="tx1"/>
              </a:solidFill>
              <a:latin typeface="Century Gothic" panose="020B0502020202020204" pitchFamily="34" charset="0"/>
            </a:endParaRPr>
          </a:p>
        </p:txBody>
      </p:sp>
      <p:sp>
        <p:nvSpPr>
          <p:cNvPr id="10" name="Subtitle 2">
            <a:extLst>
              <a:ext uri="{FF2B5EF4-FFF2-40B4-BE49-F238E27FC236}">
                <a16:creationId xmlns:a16="http://schemas.microsoft.com/office/drawing/2014/main" id="{48469EA3-C1FB-46AC-849A-3346F98B592B}"/>
              </a:ext>
            </a:extLst>
          </p:cNvPr>
          <p:cNvSpPr txBox="1">
            <a:spLocks/>
          </p:cNvSpPr>
          <p:nvPr/>
        </p:nvSpPr>
        <p:spPr>
          <a:xfrm>
            <a:off x="313436" y="2056609"/>
            <a:ext cx="4187433" cy="3070919"/>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pPr>
            <a:r>
              <a:rPr lang="en-GB" sz="3200" dirty="0">
                <a:solidFill>
                  <a:schemeClr val="tx1"/>
                </a:solidFill>
                <a:latin typeface="Century Gothic"/>
                <a:ea typeface="Times New Roman" panose="02020603050405020304" pitchFamily="18" charset="0"/>
                <a:cs typeface="Times New Roman"/>
              </a:rPr>
              <a:t>What can we do to help make the world a fairer place, so everyone has enough to eat?</a:t>
            </a:r>
            <a:endParaRPr lang="en-US" dirty="0">
              <a:solidFill>
                <a:schemeClr val="tx1"/>
              </a:solidFill>
              <a:latin typeface="Century Gothic"/>
            </a:endParaRPr>
          </a:p>
          <a:p>
            <a:pPr marL="0" indent="0">
              <a:buNone/>
            </a:pPr>
            <a:endParaRPr lang="en-US" sz="4000" dirty="0">
              <a:solidFill>
                <a:schemeClr val="tx1"/>
              </a:solidFill>
              <a:latin typeface="Century Gothic"/>
            </a:endParaRPr>
          </a:p>
        </p:txBody>
      </p:sp>
      <p:pic>
        <p:nvPicPr>
          <p:cNvPr id="2" name="Picture 1" descr="A group of people eating at a table&#10;&#10;AI-generated content may be incorrect.">
            <a:extLst>
              <a:ext uri="{FF2B5EF4-FFF2-40B4-BE49-F238E27FC236}">
                <a16:creationId xmlns:a16="http://schemas.microsoft.com/office/drawing/2014/main" id="{2CD9B375-8548-0F6A-33B4-C4ACF8C685B4}"/>
              </a:ext>
            </a:extLst>
          </p:cNvPr>
          <p:cNvPicPr>
            <a:picLocks noChangeAspect="1"/>
          </p:cNvPicPr>
          <p:nvPr/>
        </p:nvPicPr>
        <p:blipFill>
          <a:blip r:embed="rId5"/>
          <a:stretch>
            <a:fillRect/>
          </a:stretch>
        </p:blipFill>
        <p:spPr>
          <a:xfrm>
            <a:off x="4762499" y="1279584"/>
            <a:ext cx="7080850" cy="4744529"/>
          </a:xfrm>
          <a:prstGeom prst="rect">
            <a:avLst/>
          </a:prstGeom>
        </p:spPr>
      </p:pic>
    </p:spTree>
    <p:extLst>
      <p:ext uri="{BB962C8B-B14F-4D97-AF65-F5344CB8AC3E}">
        <p14:creationId xmlns:p14="http://schemas.microsoft.com/office/powerpoint/2010/main" val="3665926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A161F0-018B-EDBC-0AC7-00FE87319D7F}"/>
              </a:ext>
            </a:extLst>
          </p:cNvPr>
          <p:cNvSpPr txBox="1"/>
          <p:nvPr/>
        </p:nvSpPr>
        <p:spPr>
          <a:xfrm>
            <a:off x="7222671" y="1195343"/>
            <a:ext cx="4705898" cy="59708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cs typeface="Arial"/>
              </a:rPr>
              <a:t>This is </a:t>
            </a:r>
            <a:r>
              <a:rPr lang="en-US" sz="2400" dirty="0" err="1">
                <a:latin typeface="Century Gothic"/>
                <a:cs typeface="Arial"/>
              </a:rPr>
              <a:t>Saidimu</a:t>
            </a:r>
            <a:r>
              <a:rPr lang="en-US" sz="2400" dirty="0">
                <a:latin typeface="Century Gothic"/>
                <a:cs typeface="Arial"/>
              </a:rPr>
              <a:t>. He lives in a village in Kenya.</a:t>
            </a:r>
          </a:p>
          <a:p>
            <a:endParaRPr lang="en-US" sz="2400" dirty="0">
              <a:latin typeface="Century Gothic"/>
              <a:cs typeface="Arial"/>
            </a:endParaRPr>
          </a:p>
          <a:p>
            <a:r>
              <a:rPr lang="en-US" sz="2400" dirty="0">
                <a:latin typeface="Century Gothic"/>
                <a:cs typeface="Arial"/>
              </a:rPr>
              <a:t>He loves helping his dad, </a:t>
            </a:r>
            <a:r>
              <a:rPr lang="en-US" sz="2400" dirty="0" err="1">
                <a:solidFill>
                  <a:srgbClr val="39393C"/>
                </a:solidFill>
                <a:latin typeface="Century Gothic"/>
                <a:cs typeface="Arial"/>
              </a:rPr>
              <a:t>Ochuroi</a:t>
            </a:r>
            <a:r>
              <a:rPr lang="en-US" sz="2400" dirty="0">
                <a:solidFill>
                  <a:srgbClr val="39393C"/>
                </a:solidFill>
                <a:latin typeface="Century Gothic"/>
                <a:cs typeface="Arial"/>
              </a:rPr>
              <a:t>, grow crops </a:t>
            </a:r>
            <a:r>
              <a:rPr lang="en-US" sz="2400" dirty="0">
                <a:latin typeface="Century Gothic"/>
                <a:cs typeface="Arial"/>
              </a:rPr>
              <a:t>on their farm.</a:t>
            </a:r>
            <a:endParaRPr lang="en-US" dirty="0"/>
          </a:p>
          <a:p>
            <a:br>
              <a:rPr lang="en-US" sz="1100" dirty="0">
                <a:latin typeface="Calibri"/>
                <a:ea typeface="Calibri"/>
                <a:cs typeface="Calibri"/>
              </a:rPr>
            </a:br>
            <a:br>
              <a:rPr lang="en-US" sz="1100" dirty="0">
                <a:latin typeface="Calibri"/>
                <a:ea typeface="Calibri"/>
                <a:cs typeface="Calibri"/>
              </a:rPr>
            </a:br>
            <a:r>
              <a:rPr lang="en-US" sz="2400" dirty="0">
                <a:solidFill>
                  <a:srgbClr val="39393C"/>
                </a:solidFill>
                <a:latin typeface="Century Gothic"/>
                <a:cs typeface="Arial"/>
              </a:rPr>
              <a:t>"It is how we eat. I like growing vegetables. I also cook them when we harvest them," says </a:t>
            </a:r>
            <a:r>
              <a:rPr lang="en-US" sz="2400" dirty="0" err="1">
                <a:solidFill>
                  <a:srgbClr val="39393C"/>
                </a:solidFill>
                <a:latin typeface="Century Gothic"/>
                <a:cs typeface="Arial"/>
              </a:rPr>
              <a:t>Saidimu</a:t>
            </a:r>
            <a:r>
              <a:rPr lang="en-US" sz="2400" dirty="0">
                <a:solidFill>
                  <a:srgbClr val="39393C"/>
                </a:solidFill>
                <a:latin typeface="Century Gothic"/>
                <a:cs typeface="Arial"/>
              </a:rPr>
              <a:t>. </a:t>
            </a:r>
            <a:endParaRPr lang="en-US" sz="2400" dirty="0">
              <a:latin typeface="Century Gothic"/>
              <a:cs typeface="Arial"/>
            </a:endParaRPr>
          </a:p>
          <a:p>
            <a:br>
              <a:rPr lang="en-US" sz="2400" dirty="0">
                <a:latin typeface="Century Gothic"/>
                <a:cs typeface="Arial"/>
              </a:rPr>
            </a:br>
            <a:r>
              <a:rPr lang="en-US" sz="2400" dirty="0">
                <a:solidFill>
                  <a:srgbClr val="39393C"/>
                </a:solidFill>
                <a:latin typeface="Century Gothic"/>
                <a:cs typeface="Arial"/>
              </a:rPr>
              <a:t>"Without the farm, we would be hungry."</a:t>
            </a:r>
            <a:endParaRPr lang="en-US" dirty="0"/>
          </a:p>
          <a:p>
            <a:endParaRPr lang="en-US" sz="2400" dirty="0">
              <a:latin typeface="Century Gothic"/>
              <a:cs typeface="Arial"/>
            </a:endParaRPr>
          </a:p>
          <a:p>
            <a:endParaRPr lang="en-US" sz="2400" dirty="0">
              <a:latin typeface="Century Gothic"/>
              <a:cs typeface="Arial"/>
            </a:endParaRPr>
          </a:p>
        </p:txBody>
      </p:sp>
      <p:pic>
        <p:nvPicPr>
          <p:cNvPr id="3" name="Picture 2" descr="A child holding a goat&#10;&#10;Description automatically generated">
            <a:extLst>
              <a:ext uri="{FF2B5EF4-FFF2-40B4-BE49-F238E27FC236}">
                <a16:creationId xmlns:a16="http://schemas.microsoft.com/office/drawing/2014/main" id="{D79A1A00-69AA-4569-2949-D66FA42873C2}"/>
              </a:ext>
            </a:extLst>
          </p:cNvPr>
          <p:cNvPicPr>
            <a:picLocks noChangeAspect="1"/>
          </p:cNvPicPr>
          <p:nvPr/>
        </p:nvPicPr>
        <p:blipFill>
          <a:blip r:embed="rId3"/>
          <a:stretch>
            <a:fillRect/>
          </a:stretch>
        </p:blipFill>
        <p:spPr>
          <a:xfrm>
            <a:off x="370070" y="1581853"/>
            <a:ext cx="6580058" cy="4381344"/>
          </a:xfrm>
          <a:prstGeom prst="rect">
            <a:avLst/>
          </a:prstGeom>
        </p:spPr>
      </p:pic>
    </p:spTree>
    <p:extLst>
      <p:ext uri="{BB962C8B-B14F-4D97-AF65-F5344CB8AC3E}">
        <p14:creationId xmlns:p14="http://schemas.microsoft.com/office/powerpoint/2010/main" val="1591567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C7989D-949D-6B7E-0394-E47677D77878}"/>
              </a:ext>
            </a:extLst>
          </p:cNvPr>
          <p:cNvSpPr txBox="1"/>
          <p:nvPr/>
        </p:nvSpPr>
        <p:spPr>
          <a:xfrm>
            <a:off x="347327" y="1400977"/>
            <a:ext cx="4799162"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rPr>
              <a:t>With CAFOD's help, families in </a:t>
            </a:r>
            <a:r>
              <a:rPr lang="en-US" sz="2400" dirty="0" err="1">
                <a:latin typeface="Century Gothic"/>
              </a:rPr>
              <a:t>Saidimu's</a:t>
            </a:r>
            <a:r>
              <a:rPr lang="en-US" sz="2400" dirty="0">
                <a:latin typeface="Century Gothic"/>
              </a:rPr>
              <a:t> village are learning how to grow weather-resistant crops, keep honey bees and run a business selling their produce. </a:t>
            </a:r>
          </a:p>
          <a:p>
            <a:endParaRPr lang="en-US" sz="2400" dirty="0">
              <a:latin typeface="Century Gothic"/>
            </a:endParaRPr>
          </a:p>
          <a:p>
            <a:r>
              <a:rPr lang="en-US" sz="2400" dirty="0">
                <a:latin typeface="Century Gothic"/>
              </a:rPr>
              <a:t>This means </a:t>
            </a:r>
            <a:r>
              <a:rPr lang="en-US" sz="2400" dirty="0" err="1">
                <a:latin typeface="Century Gothic"/>
              </a:rPr>
              <a:t>Saidimu's</a:t>
            </a:r>
            <a:r>
              <a:rPr lang="en-US" sz="2400" dirty="0">
                <a:latin typeface="Century Gothic"/>
              </a:rPr>
              <a:t> community will have enough food to feed their families and money for the things they need to live a happy life. </a:t>
            </a:r>
            <a:endParaRPr lang="en-US" dirty="0"/>
          </a:p>
          <a:p>
            <a:endParaRPr lang="en-US" sz="2400" dirty="0">
              <a:latin typeface="Century Gothic"/>
            </a:endParaRPr>
          </a:p>
          <a:p>
            <a:endParaRPr lang="en-US" sz="2400" dirty="0">
              <a:latin typeface="Century Gothic"/>
            </a:endParaRPr>
          </a:p>
        </p:txBody>
      </p:sp>
      <p:pic>
        <p:nvPicPr>
          <p:cNvPr id="2" name="Picture 1" descr="A person holding a goat&#10;&#10;Description automatically generated">
            <a:extLst>
              <a:ext uri="{FF2B5EF4-FFF2-40B4-BE49-F238E27FC236}">
                <a16:creationId xmlns:a16="http://schemas.microsoft.com/office/drawing/2014/main" id="{FBA297B3-FA24-159F-45D3-2438A25295DB}"/>
              </a:ext>
            </a:extLst>
          </p:cNvPr>
          <p:cNvPicPr>
            <a:picLocks noChangeAspect="1"/>
          </p:cNvPicPr>
          <p:nvPr/>
        </p:nvPicPr>
        <p:blipFill>
          <a:blip r:embed="rId3"/>
          <a:stretch>
            <a:fillRect/>
          </a:stretch>
        </p:blipFill>
        <p:spPr>
          <a:xfrm>
            <a:off x="5150200" y="1395257"/>
            <a:ext cx="6696075" cy="4467225"/>
          </a:xfrm>
          <a:prstGeom prst="rect">
            <a:avLst/>
          </a:prstGeom>
        </p:spPr>
      </p:pic>
    </p:spTree>
    <p:extLst>
      <p:ext uri="{BB962C8B-B14F-4D97-AF65-F5344CB8AC3E}">
        <p14:creationId xmlns:p14="http://schemas.microsoft.com/office/powerpoint/2010/main" val="4084537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91F3DC-5F20-4447-BEFB-15F4218D3552}"/>
              </a:ext>
            </a:extLst>
          </p:cNvPr>
          <p:cNvSpPr/>
          <p:nvPr/>
        </p:nvSpPr>
        <p:spPr>
          <a:xfrm>
            <a:off x="0" y="899670"/>
            <a:ext cx="4490935" cy="59583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descr="A birthday cake with lit candles&#10;&#10;Description automatically generated">
            <a:extLst>
              <a:ext uri="{FF2B5EF4-FFF2-40B4-BE49-F238E27FC236}">
                <a16:creationId xmlns:a16="http://schemas.microsoft.com/office/drawing/2014/main" id="{CA0AAEE6-744A-4AE9-8B5A-73FEE32EC0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87841" y="899670"/>
            <a:ext cx="10504159" cy="5958330"/>
          </a:xfrm>
          <a:prstGeom prst="rect">
            <a:avLst/>
          </a:prstGeom>
        </p:spPr>
      </p:pic>
      <p:sp>
        <p:nvSpPr>
          <p:cNvPr id="9" name="Rectangle 8">
            <a:extLst>
              <a:ext uri="{FF2B5EF4-FFF2-40B4-BE49-F238E27FC236}">
                <a16:creationId xmlns:a16="http://schemas.microsoft.com/office/drawing/2014/main" id="{D1CB4E1A-04A6-47BD-813D-C239004CF6E0}"/>
              </a:ext>
            </a:extLst>
          </p:cNvPr>
          <p:cNvSpPr/>
          <p:nvPr/>
        </p:nvSpPr>
        <p:spPr>
          <a:xfrm>
            <a:off x="411804" y="1084694"/>
            <a:ext cx="7691337" cy="1118127"/>
          </a:xfrm>
          <a:prstGeom prst="rect">
            <a:avLst/>
          </a:prstGeom>
        </p:spPr>
        <p:txBody>
          <a:bodyPr wrap="square">
            <a:spAutoFit/>
          </a:bodyPr>
          <a:lstStyle/>
          <a:p>
            <a:pPr marL="0" marR="0" lvl="0" indent="0" algn="l" defTabSz="914400" rtl="0" eaLnBrk="1" fontAlgn="auto" latinLnBrk="0" hangingPunct="1">
              <a:lnSpc>
                <a:spcPct val="160000"/>
              </a:lnSpc>
              <a:spcBef>
                <a:spcPts val="0"/>
              </a:spcBef>
              <a:spcAft>
                <a:spcPts val="0"/>
              </a:spcAft>
              <a:buClrTx/>
              <a:buSzTx/>
              <a:buFontTx/>
              <a:buNone/>
              <a:tabLst/>
              <a:defRPr/>
            </a:pPr>
            <a:r>
              <a:rPr kumimoji="0" lang="en-US" sz="4800" b="0" u="none" strike="noStrike" kern="1200" cap="none" spc="0" normalizeH="0" baseline="0" noProof="0" dirty="0">
                <a:ln>
                  <a:noFill/>
                </a:ln>
                <a:solidFill>
                  <a:prstClr val="white"/>
                </a:solidFill>
                <a:effectLst/>
                <a:uLnTx/>
                <a:uFillTx/>
                <a:latin typeface="Century Gothic" panose="020B0502020202020204" pitchFamily="34" charset="0"/>
                <a:cs typeface="Segoe UI" panose="020B0502040204020203" pitchFamily="34" charset="0"/>
              </a:rPr>
              <a:t>Let us pray…</a:t>
            </a:r>
          </a:p>
        </p:txBody>
      </p:sp>
    </p:spTree>
    <p:extLst>
      <p:ext uri="{BB962C8B-B14F-4D97-AF65-F5344CB8AC3E}">
        <p14:creationId xmlns:p14="http://schemas.microsoft.com/office/powerpoint/2010/main" val="299882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89BDF3-7F6F-4237-BE9C-35EAC1F4CF9E}"/>
              </a:ext>
            </a:extLst>
          </p:cNvPr>
          <p:cNvSpPr txBox="1"/>
          <p:nvPr/>
        </p:nvSpPr>
        <p:spPr>
          <a:xfrm>
            <a:off x="395323" y="1357605"/>
            <a:ext cx="11522128" cy="2246769"/>
          </a:xfrm>
          <a:prstGeom prst="rect">
            <a:avLst/>
          </a:prstGeom>
          <a:noFill/>
        </p:spPr>
        <p:txBody>
          <a:bodyPr wrap="square" lIns="91440" tIns="45720" rIns="91440" bIns="45720" rtlCol="0" anchor="t">
            <a:spAutoFit/>
          </a:bodyPr>
          <a:lstStyle/>
          <a:p>
            <a:r>
              <a:rPr lang="en-GB" sz="2800" dirty="0">
                <a:solidFill>
                  <a:schemeClr val="bg1"/>
                </a:solidFill>
                <a:effectLst/>
                <a:latin typeface="Century Gothic"/>
                <a:ea typeface="Calibri"/>
                <a:cs typeface="Times New Roman"/>
              </a:rPr>
              <a:t>We pray for </a:t>
            </a:r>
            <a:r>
              <a:rPr lang="en-GB" sz="2800" dirty="0">
                <a:solidFill>
                  <a:schemeClr val="bg1"/>
                </a:solidFill>
                <a:latin typeface="Century Gothic"/>
                <a:ea typeface="Calibri"/>
                <a:cs typeface="Times New Roman"/>
              </a:rPr>
              <a:t>world leaders</a:t>
            </a:r>
            <a:r>
              <a:rPr lang="en-GB" sz="2800" dirty="0">
                <a:solidFill>
                  <a:schemeClr val="bg1"/>
                </a:solidFill>
                <a:effectLst/>
                <a:latin typeface="Century Gothic"/>
                <a:ea typeface="Calibri"/>
                <a:cs typeface="Times New Roman"/>
              </a:rPr>
              <a:t>: that</a:t>
            </a:r>
            <a:r>
              <a:rPr lang="en-GB" sz="2800" dirty="0">
                <a:solidFill>
                  <a:schemeClr val="bg1"/>
                </a:solidFill>
                <a:latin typeface="Century Gothic"/>
                <a:ea typeface="Calibri"/>
                <a:cs typeface="Times New Roman"/>
              </a:rPr>
              <a:t> they may work to make sure that all people can have what they need to live life to the full.</a:t>
            </a:r>
            <a:endParaRPr lang="en-US" dirty="0">
              <a:solidFill>
                <a:schemeClr val="bg1"/>
              </a:solidFill>
              <a:latin typeface="Century Gothic"/>
              <a:cs typeface="Arial"/>
            </a:endParaRPr>
          </a:p>
          <a:p>
            <a:r>
              <a:rPr lang="en-GB" sz="2800" dirty="0">
                <a:solidFill>
                  <a:schemeClr val="bg1"/>
                </a:solidFill>
                <a:latin typeface="Century Gothic"/>
                <a:ea typeface="Calibri"/>
                <a:cs typeface="Times New Roman"/>
              </a:rPr>
              <a:t>We pray for all people who do not have enough food today and for an end to world hunger</a:t>
            </a:r>
            <a:r>
              <a:rPr lang="en-GB" sz="2800" dirty="0">
                <a:solidFill>
                  <a:schemeClr val="bg1"/>
                </a:solidFill>
                <a:effectLst/>
                <a:latin typeface="Century Gothic"/>
                <a:ea typeface="Calibri"/>
                <a:cs typeface="Times New Roman"/>
              </a:rPr>
              <a:t>. Lord in your mercy…</a:t>
            </a:r>
            <a:endParaRPr lang="en-GB">
              <a:solidFill>
                <a:schemeClr val="bg1"/>
              </a:solidFill>
              <a:latin typeface="Century Gothic"/>
              <a:cs typeface="Times New Roman"/>
            </a:endParaRPr>
          </a:p>
          <a:p>
            <a:endParaRPr lang="en-GB" sz="2800" dirty="0">
              <a:solidFill>
                <a:schemeClr val="bg1"/>
              </a:solidFill>
              <a:latin typeface="Century Gothic"/>
              <a:ea typeface="Calibri"/>
              <a:cs typeface="Times New Roman"/>
            </a:endParaRPr>
          </a:p>
        </p:txBody>
      </p:sp>
      <p:pic>
        <p:nvPicPr>
          <p:cNvPr id="3" name="Picture 2">
            <a:extLst>
              <a:ext uri="{FF2B5EF4-FFF2-40B4-BE49-F238E27FC236}">
                <a16:creationId xmlns:a16="http://schemas.microsoft.com/office/drawing/2014/main" id="{41C9495D-EF41-9A47-86EC-CA8AC1536BE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6377" y="3428649"/>
            <a:ext cx="2374900" cy="2997200"/>
          </a:xfrm>
          <a:prstGeom prst="rect">
            <a:avLst/>
          </a:prstGeom>
        </p:spPr>
      </p:pic>
      <p:sp>
        <p:nvSpPr>
          <p:cNvPr id="4" name="TextBox 3">
            <a:extLst>
              <a:ext uri="{FF2B5EF4-FFF2-40B4-BE49-F238E27FC236}">
                <a16:creationId xmlns:a16="http://schemas.microsoft.com/office/drawing/2014/main" id="{540D993E-6F7F-4AE1-D87B-90523BD82023}"/>
              </a:ext>
            </a:extLst>
          </p:cNvPr>
          <p:cNvSpPr txBox="1"/>
          <p:nvPr/>
        </p:nvSpPr>
        <p:spPr>
          <a:xfrm>
            <a:off x="3574318" y="3801335"/>
            <a:ext cx="8174966"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solidFill>
                  <a:schemeClr val="bg1"/>
                </a:solidFill>
                <a:latin typeface="Century Gothic"/>
                <a:cs typeface="Times New Roman"/>
              </a:rPr>
              <a:t>We pray for our parish, family and friends: that we may be willing to share what we have with others. May we work to build a brighter world together for all our global family. </a:t>
            </a:r>
            <a:endParaRPr lang="en-US" dirty="0">
              <a:solidFill>
                <a:schemeClr val="bg1"/>
              </a:solidFill>
              <a:latin typeface="Century Gothic"/>
              <a:cs typeface="Times New Roman"/>
            </a:endParaRPr>
          </a:p>
          <a:p>
            <a:r>
              <a:rPr lang="en-GB" sz="2800" dirty="0">
                <a:solidFill>
                  <a:schemeClr val="bg1"/>
                </a:solidFill>
                <a:latin typeface="Century Gothic"/>
                <a:cs typeface="Times New Roman"/>
              </a:rPr>
              <a:t>Lord, in your mercy…</a:t>
            </a:r>
            <a:endParaRPr lang="en-US">
              <a:solidFill>
                <a:schemeClr val="bg1"/>
              </a:solidFill>
              <a:latin typeface="Century Gothic"/>
            </a:endParaRPr>
          </a:p>
        </p:txBody>
      </p:sp>
    </p:spTree>
    <p:extLst>
      <p:ext uri="{BB962C8B-B14F-4D97-AF65-F5344CB8AC3E}">
        <p14:creationId xmlns:p14="http://schemas.microsoft.com/office/powerpoint/2010/main" val="1053679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2F76BF-4D96-493A-90A8-CA78BD8231DE}"/>
              </a:ext>
            </a:extLst>
          </p:cNvPr>
          <p:cNvSpPr txBox="1"/>
          <p:nvPr/>
        </p:nvSpPr>
        <p:spPr>
          <a:xfrm>
            <a:off x="364972" y="1496009"/>
            <a:ext cx="11462056" cy="523220"/>
          </a:xfrm>
          <a:prstGeom prst="rect">
            <a:avLst/>
          </a:prstGeom>
          <a:noFill/>
        </p:spPr>
        <p:txBody>
          <a:bodyPr wrap="square" lIns="91440" tIns="45720" rIns="91440" bIns="45720" anchor="t">
            <a:spAutoFit/>
          </a:bodyPr>
          <a:lstStyle/>
          <a:p>
            <a:pPr fontAlgn="base"/>
            <a:endParaRPr lang="en-GB" sz="28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4B2683F3-DB4E-144A-867C-37EA61BECE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9132" y="3434138"/>
            <a:ext cx="2513795" cy="3172490"/>
          </a:xfrm>
          <a:prstGeom prst="rect">
            <a:avLst/>
          </a:prstGeom>
        </p:spPr>
      </p:pic>
      <p:sp>
        <p:nvSpPr>
          <p:cNvPr id="8" name="TextBox 7">
            <a:extLst>
              <a:ext uri="{FF2B5EF4-FFF2-40B4-BE49-F238E27FC236}">
                <a16:creationId xmlns:a16="http://schemas.microsoft.com/office/drawing/2014/main" id="{15BD7F77-76DA-44B6-9AE2-DD0A91A749FE}"/>
              </a:ext>
            </a:extLst>
          </p:cNvPr>
          <p:cNvSpPr txBox="1"/>
          <p:nvPr/>
        </p:nvSpPr>
        <p:spPr>
          <a:xfrm>
            <a:off x="527497" y="1617852"/>
            <a:ext cx="11306145" cy="1815882"/>
          </a:xfrm>
          <a:prstGeom prst="rect">
            <a:avLst/>
          </a:prstGeom>
          <a:noFill/>
        </p:spPr>
        <p:txBody>
          <a:bodyPr wrap="square" lIns="91440" tIns="45720" rIns="91440" bIns="45720" anchor="t">
            <a:spAutoFit/>
          </a:bodyPr>
          <a:lstStyle/>
          <a:p>
            <a:r>
              <a:rPr lang="en-GB" sz="2800" dirty="0">
                <a:solidFill>
                  <a:schemeClr val="bg1"/>
                </a:solidFill>
                <a:latin typeface="Century Gothic"/>
                <a:cs typeface="Times New Roman"/>
              </a:rPr>
              <a:t>In this Jubilee Year, we pray that we may be signs of hope in our world through all that we do and how we treat one another. Lord, in your mercy…</a:t>
            </a:r>
            <a:endParaRPr lang="en-US" dirty="0">
              <a:solidFill>
                <a:schemeClr val="bg1"/>
              </a:solidFill>
              <a:latin typeface="Century Gothic"/>
            </a:endParaRPr>
          </a:p>
          <a:p>
            <a:endParaRPr lang="en-GB" sz="2800" dirty="0">
              <a:solidFill>
                <a:schemeClr val="bg1"/>
              </a:solidFill>
              <a:latin typeface="Century Gothic"/>
              <a:cs typeface="Times New Roman"/>
            </a:endParaRPr>
          </a:p>
        </p:txBody>
      </p:sp>
      <p:sp>
        <p:nvSpPr>
          <p:cNvPr id="2" name="TextBox 1">
            <a:extLst>
              <a:ext uri="{FF2B5EF4-FFF2-40B4-BE49-F238E27FC236}">
                <a16:creationId xmlns:a16="http://schemas.microsoft.com/office/drawing/2014/main" id="{E7A54B81-EA68-8D37-5D3B-84FD83FFF260}"/>
              </a:ext>
            </a:extLst>
          </p:cNvPr>
          <p:cNvSpPr txBox="1"/>
          <p:nvPr/>
        </p:nvSpPr>
        <p:spPr>
          <a:xfrm>
            <a:off x="3765910" y="3680604"/>
            <a:ext cx="8013452"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Century Gothic"/>
                <a:cs typeface="Times New Roman"/>
              </a:rPr>
              <a:t>Christ Jesus, you fed the hungry crowds. Open our eyes to the needs of others and help us to follow your example of love and service. Amen.</a:t>
            </a:r>
            <a:endParaRPr lang="en-US" dirty="0">
              <a:solidFill>
                <a:schemeClr val="bg1"/>
              </a:solidFill>
              <a:latin typeface="Century Gothic"/>
            </a:endParaRPr>
          </a:p>
        </p:txBody>
      </p:sp>
    </p:spTree>
    <p:extLst>
      <p:ext uri="{BB962C8B-B14F-4D97-AF65-F5344CB8AC3E}">
        <p14:creationId xmlns:p14="http://schemas.microsoft.com/office/powerpoint/2010/main" val="3015573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579549" y="1760192"/>
            <a:ext cx="3699316" cy="3767460"/>
          </a:xfrm>
        </p:spPr>
        <p:txBody>
          <a:bodyPr vert="horz" lIns="91440" tIns="45720" rIns="91440" bIns="45720" rtlCol="0" anchor="t">
            <a:noAutofit/>
          </a:bodyPr>
          <a:lstStyle/>
          <a:p>
            <a:pPr marL="0" indent="0">
              <a:lnSpc>
                <a:spcPct val="120000"/>
              </a:lnSpc>
              <a:buNone/>
            </a:pPr>
            <a:r>
              <a:rPr lang="en-US" sz="2400" dirty="0">
                <a:solidFill>
                  <a:schemeClr val="tx1"/>
                </a:solidFill>
                <a:latin typeface="Century Gothic" panose="020B0502020202020204" pitchFamily="34" charset="0"/>
                <a:cs typeface="Segoe UI" panose="020B0502040204020203" pitchFamily="34" charset="0"/>
              </a:rPr>
              <a:t> </a:t>
            </a:r>
          </a:p>
          <a:p>
            <a:pPr marL="0" indent="0">
              <a:lnSpc>
                <a:spcPct val="120000"/>
              </a:lnSpc>
              <a:buNone/>
            </a:pPr>
            <a:endParaRPr lang="en-US" sz="2400" dirty="0">
              <a:solidFill>
                <a:schemeClr val="tx1"/>
              </a:solidFill>
              <a:latin typeface="Century Gothic" panose="020B0502020202020204" pitchFamily="34" charset="0"/>
              <a:cs typeface="Segoe UI" panose="020B0502040204020203" pitchFamily="34" charset="0"/>
            </a:endParaRPr>
          </a:p>
          <a:p>
            <a:pPr marL="0" indent="0">
              <a:lnSpc>
                <a:spcPct val="120000"/>
              </a:lnSpc>
              <a:buNone/>
            </a:pPr>
            <a:endParaRPr lang="en-US" dirty="0">
              <a:latin typeface="Century Gothic" panose="020B0502020202020204" pitchFamily="34" charset="0"/>
              <a:cs typeface="Segoe UI" panose="020B0502040204020203" pitchFamily="34" charset="0"/>
            </a:endParaRPr>
          </a:p>
          <a:p>
            <a:pPr marL="0" indent="0">
              <a:lnSpc>
                <a:spcPct val="120000"/>
              </a:lnSpc>
              <a:buNone/>
            </a:pPr>
            <a:endParaRPr lang="en-US" dirty="0">
              <a:latin typeface="Century Gothic" panose="020B0502020202020204"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3200" i="1" dirty="0">
              <a:effectLst/>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572643" y="5795314"/>
            <a:ext cx="1824434" cy="729895"/>
            <a:chOff x="318457" y="5627837"/>
            <a:chExt cx="182443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1000" y="5796412"/>
              <a:ext cx="1051891" cy="523220"/>
            </a:xfrm>
            <a:prstGeom prst="rect">
              <a:avLst/>
            </a:prstGeom>
          </p:spPr>
          <p:txBody>
            <a:bodyPr wrap="none" lIns="91440" tIns="45720" rIns="91440" bIns="45720" anchor="t">
              <a:spAutoFit/>
            </a:bodyPr>
            <a:lstStyle/>
            <a:p>
              <a:r>
                <a:rPr lang="en-GB" sz="2800" b="1" i="1" dirty="0">
                  <a:solidFill>
                    <a:srgbClr val="008DAE"/>
                  </a:solidFill>
                  <a:latin typeface="Century Gothic"/>
                  <a:ea typeface="Verdana"/>
                  <a:cs typeface="Arial"/>
                </a:rPr>
                <a:t>Send</a:t>
              </a:r>
              <a:endParaRPr lang="en-GB" sz="2800" b="1" i="1" dirty="0">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3C4D729-16F5-B09C-D3FA-B17E4212465C}"/>
              </a:ext>
            </a:extLst>
          </p:cNvPr>
          <p:cNvSpPr txBox="1"/>
          <p:nvPr/>
        </p:nvSpPr>
        <p:spPr>
          <a:xfrm>
            <a:off x="492449" y="1767151"/>
            <a:ext cx="3878643"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latin typeface="Century Gothic"/>
                <a:cs typeface="Times New Roman"/>
              </a:rPr>
              <a:t>What will you do this week to help make the world a fairer place, so everyone has enough to eat?</a:t>
            </a:r>
            <a:endParaRPr lang="en-US" dirty="0">
              <a:latin typeface="Century Gothic"/>
            </a:endParaRPr>
          </a:p>
          <a:p>
            <a:endParaRPr lang="en-GB" sz="3200" dirty="0">
              <a:latin typeface="Century Gothic"/>
              <a:cs typeface="Times New Roman"/>
            </a:endParaRPr>
          </a:p>
          <a:p>
            <a:endParaRPr lang="en-GB" sz="3200" dirty="0">
              <a:latin typeface="Times New Roman"/>
              <a:cs typeface="Times New Roman"/>
            </a:endParaRPr>
          </a:p>
        </p:txBody>
      </p:sp>
      <p:pic>
        <p:nvPicPr>
          <p:cNvPr id="2" name="Picture 1" descr="A group of children in uniform&#10;&#10;AI-generated content may be incorrect.">
            <a:extLst>
              <a:ext uri="{FF2B5EF4-FFF2-40B4-BE49-F238E27FC236}">
                <a16:creationId xmlns:a16="http://schemas.microsoft.com/office/drawing/2014/main" id="{CB585AFC-6680-FFF7-4690-D97F8305C59A}"/>
              </a:ext>
            </a:extLst>
          </p:cNvPr>
          <p:cNvPicPr>
            <a:picLocks noChangeAspect="1"/>
          </p:cNvPicPr>
          <p:nvPr/>
        </p:nvPicPr>
        <p:blipFill>
          <a:blip r:embed="rId5"/>
          <a:stretch>
            <a:fillRect/>
          </a:stretch>
        </p:blipFill>
        <p:spPr>
          <a:xfrm>
            <a:off x="4546839" y="1150189"/>
            <a:ext cx="7181492" cy="4715774"/>
          </a:xfrm>
          <a:prstGeom prst="rect">
            <a:avLst/>
          </a:prstGeom>
        </p:spPr>
      </p:pic>
    </p:spTree>
    <p:extLst>
      <p:ext uri="{BB962C8B-B14F-4D97-AF65-F5344CB8AC3E}">
        <p14:creationId xmlns:p14="http://schemas.microsoft.com/office/powerpoint/2010/main" val="2809459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354118" y="1505195"/>
            <a:ext cx="6588257" cy="5262979"/>
          </a:xfrm>
          <a:prstGeom prst="rect">
            <a:avLst/>
          </a:prstGeom>
          <a:noFill/>
        </p:spPr>
        <p:txBody>
          <a:bodyPr wrap="square" lIns="91440" tIns="45720" rIns="91440" bIns="45720" anchor="t">
            <a:spAutoFit/>
          </a:bodyPr>
          <a:lstStyle/>
          <a:p>
            <a:r>
              <a:rPr lang="en-GB" sz="1600" b="1" dirty="0">
                <a:latin typeface="Century Gothic"/>
              </a:rPr>
              <a:t>Activity suggestions</a:t>
            </a:r>
          </a:p>
          <a:p>
            <a:endParaRPr lang="en-GB" sz="1600" dirty="0">
              <a:latin typeface="Century Gothic"/>
              <a:cs typeface="Times New Roman"/>
            </a:endParaRPr>
          </a:p>
          <a:p>
            <a:r>
              <a:rPr lang="en-GB" sz="1600" dirty="0">
                <a:effectLst/>
                <a:latin typeface="Century Gothic"/>
                <a:ea typeface="Times New Roman" panose="02020603050405020304" pitchFamily="18" charset="0"/>
                <a:cs typeface="Times New Roman"/>
              </a:rPr>
              <a:t>Invite the children to </a:t>
            </a:r>
            <a:r>
              <a:rPr lang="en-GB" sz="1600" dirty="0">
                <a:latin typeface="Century Gothic"/>
                <a:ea typeface="Times New Roman" panose="02020603050405020304" pitchFamily="18" charset="0"/>
                <a:cs typeface="Times New Roman"/>
              </a:rPr>
              <a:t>colour </a:t>
            </a:r>
            <a:r>
              <a:rPr lang="en-GB" sz="1600" dirty="0">
                <a:effectLst/>
                <a:latin typeface="Century Gothic"/>
                <a:ea typeface="Times New Roman" panose="02020603050405020304" pitchFamily="18" charset="0"/>
                <a:cs typeface="Times New Roman"/>
              </a:rPr>
              <a:t>in the accompanying </a:t>
            </a:r>
            <a:r>
              <a:rPr lang="en-GB" sz="1600" dirty="0">
                <a:latin typeface="Century Gothic"/>
                <a:ea typeface="Times New Roman" panose="02020603050405020304" pitchFamily="18" charset="0"/>
                <a:cs typeface="Times New Roman"/>
              </a:rPr>
              <a:t>illustrations of bread and fish and to put them in the baskets to be offered up during the Mass. On the back, encourage them to write or draw what they will do to make sure that all people locally and around the world have enough food to eat.</a:t>
            </a:r>
            <a:endParaRPr lang="en-GB">
              <a:latin typeface="Century Gothic"/>
            </a:endParaRPr>
          </a:p>
          <a:p>
            <a:endParaRPr lang="en-GB" sz="1600" dirty="0">
              <a:latin typeface="Century Gothic"/>
              <a:ea typeface="Times New Roman" panose="02020603050405020304" pitchFamily="18" charset="0"/>
              <a:cs typeface="Times New Roman"/>
            </a:endParaRPr>
          </a:p>
          <a:p>
            <a:r>
              <a:rPr lang="en-GB" sz="1600" dirty="0">
                <a:latin typeface="Century Gothic"/>
                <a:ea typeface="Times New Roman" panose="02020603050405020304" pitchFamily="18" charset="0"/>
                <a:cs typeface="Times New Roman"/>
              </a:rPr>
              <a:t>Share some of the global recipes available at cafod.org.uk/</a:t>
            </a:r>
            <a:r>
              <a:rPr lang="en-GB" sz="1600" err="1">
                <a:latin typeface="Century Gothic"/>
                <a:ea typeface="Times New Roman" panose="02020603050405020304" pitchFamily="18" charset="0"/>
                <a:cs typeface="Times New Roman"/>
              </a:rPr>
              <a:t>kidzzone</a:t>
            </a:r>
            <a:r>
              <a:rPr lang="en-GB" sz="1600" dirty="0">
                <a:latin typeface="Century Gothic"/>
                <a:ea typeface="Times New Roman" panose="02020603050405020304" pitchFamily="18" charset="0"/>
                <a:cs typeface="Times New Roman"/>
              </a:rPr>
              <a:t> with the children and encourage them to think about making one of them at home during the next week.</a:t>
            </a:r>
            <a:endParaRPr lang="en-GB">
              <a:latin typeface="Century Gothic"/>
            </a:endParaRPr>
          </a:p>
          <a:p>
            <a:endParaRPr lang="en-GB" sz="1600" dirty="0">
              <a:latin typeface="Century Gothic"/>
              <a:ea typeface="Times New Roman" panose="02020603050405020304" pitchFamily="18" charset="0"/>
              <a:cs typeface="Times New Roman"/>
            </a:endParaRPr>
          </a:p>
          <a:p>
            <a:r>
              <a:rPr lang="en-GB" sz="1600" dirty="0">
                <a:latin typeface="Century Gothic"/>
                <a:ea typeface="Times New Roman" panose="02020603050405020304" pitchFamily="18" charset="0"/>
                <a:cs typeface="Times New Roman"/>
              </a:rPr>
              <a:t>Invite the children to write their own prayers of thanksgiving to God for the food that they eat and to say this prayer at home during the week. Can they also give thanks for all the people who are involved in growing and making their food?</a:t>
            </a:r>
            <a:endParaRPr lang="en-GB">
              <a:latin typeface="Century Gothic"/>
            </a:endParaRPr>
          </a:p>
          <a:p>
            <a:r>
              <a:rPr lang="en-GB" sz="1600" dirty="0">
                <a:latin typeface="Century Gothic"/>
                <a:ea typeface="Times New Roman" panose="02020603050405020304" pitchFamily="18" charset="0"/>
                <a:cs typeface="Times New Roman"/>
              </a:rPr>
              <a:t>Remind the children to tell the people that they live with all that they have heard and thought about in the liturgy today.</a:t>
            </a:r>
            <a:endParaRPr lang="en-GB" dirty="0">
              <a:latin typeface="Century Gothic"/>
            </a:endParaRPr>
          </a:p>
          <a:p>
            <a:endParaRPr lang="en-GB" sz="1600" b="1" dirty="0">
              <a:latin typeface="Century Gothic"/>
              <a:ea typeface="Times New Roman" panose="02020603050405020304" pitchFamily="18" charset="0"/>
              <a:cs typeface="Times New Roman"/>
            </a:endParaRPr>
          </a:p>
          <a:p>
            <a:endParaRPr lang="en-GB" sz="1600" dirty="0">
              <a:latin typeface="Century Gothic"/>
              <a:cs typeface="Times New Roman"/>
            </a:endParaRPr>
          </a:p>
          <a:p>
            <a:pPr marL="171450" indent="-171450" fontAlgn="base"/>
            <a:endParaRPr lang="en-US" sz="1600" dirty="0">
              <a:latin typeface="Century Gothic" panose="020B0502020202020204" pitchFamily="34" charset="0"/>
              <a:ea typeface="MS Mincho" panose="02020609040205080304" pitchFamily="49" charset="-128"/>
              <a:cs typeface="Arial" panose="020B0604020202020204" pitchFamily="34" charset="0"/>
            </a:endParaRPr>
          </a:p>
        </p:txBody>
      </p:sp>
      <p:pic>
        <p:nvPicPr>
          <p:cNvPr id="3" name="Picture 2" descr="A black and white drawing of fish and bread&#10;&#10;AI-generated content may be incorrect.">
            <a:extLst>
              <a:ext uri="{FF2B5EF4-FFF2-40B4-BE49-F238E27FC236}">
                <a16:creationId xmlns:a16="http://schemas.microsoft.com/office/drawing/2014/main" id="{1DF69354-2D11-7315-1598-CB697F56E459}"/>
              </a:ext>
            </a:extLst>
          </p:cNvPr>
          <p:cNvPicPr>
            <a:picLocks noChangeAspect="1"/>
          </p:cNvPicPr>
          <p:nvPr/>
        </p:nvPicPr>
        <p:blipFill>
          <a:blip r:embed="rId3"/>
          <a:stretch>
            <a:fillRect/>
          </a:stretch>
        </p:blipFill>
        <p:spPr>
          <a:xfrm>
            <a:off x="7610328" y="999344"/>
            <a:ext cx="4104164" cy="5771214"/>
          </a:xfrm>
          <a:prstGeom prst="rect">
            <a:avLst/>
          </a:prstGeom>
        </p:spPr>
      </p:pic>
    </p:spTree>
    <p:extLst>
      <p:ext uri="{BB962C8B-B14F-4D97-AF65-F5344CB8AC3E}">
        <p14:creationId xmlns:p14="http://schemas.microsoft.com/office/powerpoint/2010/main" val="2384125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and white drawing of fish and bread&#10;&#10;AI-generated content may be incorrect.">
            <a:extLst>
              <a:ext uri="{FF2B5EF4-FFF2-40B4-BE49-F238E27FC236}">
                <a16:creationId xmlns:a16="http://schemas.microsoft.com/office/drawing/2014/main" id="{C6172E9E-E725-7A60-F53A-B37B905E3570}"/>
              </a:ext>
            </a:extLst>
          </p:cNvPr>
          <p:cNvPicPr>
            <a:picLocks noChangeAspect="1"/>
          </p:cNvPicPr>
          <p:nvPr/>
        </p:nvPicPr>
        <p:blipFill>
          <a:blip r:embed="rId3"/>
          <a:stretch>
            <a:fillRect/>
          </a:stretch>
        </p:blipFill>
        <p:spPr>
          <a:xfrm>
            <a:off x="3737869" y="87443"/>
            <a:ext cx="4716262" cy="6695607"/>
          </a:xfrm>
          <a:prstGeom prst="rect">
            <a:avLst/>
          </a:prstGeom>
        </p:spPr>
      </p:pic>
    </p:spTree>
    <p:extLst>
      <p:ext uri="{BB962C8B-B14F-4D97-AF65-F5344CB8AC3E}">
        <p14:creationId xmlns:p14="http://schemas.microsoft.com/office/powerpoint/2010/main" val="1868636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3A8ED9-1869-E6E9-AF4D-A87A390B16F1}"/>
              </a:ext>
            </a:extLst>
          </p:cNvPr>
          <p:cNvSpPr>
            <a:spLocks noGrp="1"/>
          </p:cNvSpPr>
          <p:nvPr>
            <p:ph idx="1"/>
          </p:nvPr>
        </p:nvSpPr>
        <p:spPr>
          <a:xfrm>
            <a:off x="307584" y="991912"/>
            <a:ext cx="8111630" cy="6894195"/>
          </a:xfrm>
        </p:spPr>
        <p:txBody>
          <a:bodyPr vert="horz" wrap="square" lIns="91440" tIns="45720" rIns="91440" bIns="45720" rtlCol="0" anchor="t">
            <a:spAutoFit/>
          </a:bodyPr>
          <a:lstStyle/>
          <a:p>
            <a:pPr marL="0" indent="0">
              <a:spcBef>
                <a:spcPts val="0"/>
              </a:spcBef>
              <a:spcAft>
                <a:spcPts val="0"/>
              </a:spcAft>
              <a:buNone/>
            </a:pPr>
            <a:r>
              <a:rPr lang="en-GB" sz="2200" b="1" dirty="0">
                <a:solidFill>
                  <a:srgbClr val="000000"/>
                </a:solidFill>
                <a:latin typeface="Century Gothic"/>
                <a:cs typeface="Arial" panose="020B0604020202020204"/>
              </a:rPr>
              <a:t>Planning your Jubilee Pledge?</a:t>
            </a:r>
            <a:endParaRPr lang="en-US" sz="2200" dirty="0">
              <a:solidFill>
                <a:srgbClr val="000000"/>
              </a:solidFill>
              <a:latin typeface="Century Gothic"/>
              <a:cs typeface="Arial" panose="020B0604020202020204"/>
            </a:endParaRPr>
          </a:p>
          <a:p>
            <a:pPr marL="0" indent="0">
              <a:spcBef>
                <a:spcPts val="0"/>
              </a:spcBef>
              <a:spcAft>
                <a:spcPts val="0"/>
              </a:spcAft>
              <a:buNone/>
            </a:pPr>
            <a:endParaRPr lang="en-GB" sz="2400" b="1" dirty="0">
              <a:solidFill>
                <a:srgbClr val="000000"/>
              </a:solidFill>
              <a:latin typeface="Century Gothic"/>
              <a:cs typeface="Arial" panose="020B0604020202020204"/>
            </a:endParaRPr>
          </a:p>
          <a:p>
            <a:pPr marL="0" indent="0">
              <a:spcBef>
                <a:spcPts val="0"/>
              </a:spcBef>
              <a:spcAft>
                <a:spcPts val="0"/>
              </a:spcAft>
              <a:buNone/>
            </a:pPr>
            <a:r>
              <a:rPr lang="en-GB" sz="1800" dirty="0">
                <a:solidFill>
                  <a:srgbClr val="000000"/>
                </a:solidFill>
                <a:latin typeface="Century Gothic"/>
                <a:cs typeface="Arial" panose="020B0604020202020204"/>
              </a:rPr>
              <a:t>It's time to make your Jubilee Pledge!</a:t>
            </a:r>
          </a:p>
          <a:p>
            <a:pPr marL="0" indent="0">
              <a:spcBef>
                <a:spcPts val="0"/>
              </a:spcBef>
              <a:spcAft>
                <a:spcPts val="0"/>
              </a:spcAft>
              <a:buNone/>
            </a:pPr>
            <a:endParaRPr lang="en-GB" sz="1800"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In June or July, all Catholic schools are invited to make a Jubilee Pledge to live out Catholic Social Teaching. </a:t>
            </a: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A better world needs all of us, and the Pledge will be a whole school, long-term commitment to building a fairer world. </a:t>
            </a: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Watch </a:t>
            </a:r>
            <a:r>
              <a:rPr lang="en-US" sz="1800">
                <a:solidFill>
                  <a:srgbClr val="000000"/>
                </a:solidFill>
                <a:latin typeface="Century Gothic"/>
                <a:cs typeface="Arial" panose="020B0604020202020204"/>
              </a:rPr>
              <a:t>our films </a:t>
            </a:r>
            <a:r>
              <a:rPr lang="en-US" sz="1800" dirty="0">
                <a:solidFill>
                  <a:srgbClr val="000000"/>
                </a:solidFill>
                <a:latin typeface="Century Gothic"/>
                <a:cs typeface="Arial" panose="020B0604020202020204"/>
              </a:rPr>
              <a:t>and download our resources to help you write your Pledge and plan your Pledge Day:</a:t>
            </a:r>
            <a:endParaRPr lang="en-US" sz="1800" b="1"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ea typeface="+mn-lt"/>
                <a:cs typeface="+mn-lt"/>
                <a:hlinkClick r:id="rId2"/>
              </a:rPr>
              <a:t>Jubilee pledge for schools</a:t>
            </a:r>
            <a:endParaRPr lang="en-US" dirty="0">
              <a:latin typeface="Century Gothic"/>
              <a:ea typeface="+mn-lt"/>
              <a:cs typeface="+mn-lt"/>
            </a:endParaRPr>
          </a:p>
          <a:p>
            <a:pPr marL="0" indent="0">
              <a:spcBef>
                <a:spcPts val="0"/>
              </a:spcBef>
              <a:spcAft>
                <a:spcPts val="0"/>
              </a:spcAft>
              <a:buNone/>
            </a:pPr>
            <a:endParaRPr lang="en-US" sz="1800" b="1"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The Jubilee Year is a landmark moment in the life of the global church. School communities are invited to join together as pilgrims of hope, pledging to work together for God’s kingdom of justice, peace and love. Find resources at: </a:t>
            </a:r>
          </a:p>
          <a:p>
            <a:pPr marL="0" indent="0">
              <a:spcBef>
                <a:spcPts val="0"/>
              </a:spcBef>
              <a:spcAft>
                <a:spcPts val="0"/>
              </a:spcAft>
              <a:buNone/>
            </a:pPr>
            <a:r>
              <a:rPr lang="en-US" sz="1800" dirty="0">
                <a:solidFill>
                  <a:srgbClr val="000000"/>
                </a:solidFill>
                <a:latin typeface="Century Gothic"/>
                <a:cs typeface="Arial" panose="020B0604020202020204"/>
                <a:hlinkClick r:id="rId3"/>
              </a:rPr>
              <a:t>Jubilee for schools 2025 – Pilgrims of Hope</a:t>
            </a:r>
            <a:endParaRPr lang="en-US" sz="1800" dirty="0">
              <a:solidFill>
                <a:srgbClr val="000000"/>
              </a:solidFill>
              <a:latin typeface="Century Gothic"/>
              <a:cs typeface="Arial" panose="020B0604020202020204"/>
            </a:endParaRP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endParaRPr lang="en-US" sz="1600" dirty="0">
              <a:solidFill>
                <a:srgbClr val="000000"/>
              </a:solidFill>
              <a:latin typeface="Century Gothic"/>
              <a:cs typeface="Arial"/>
            </a:endParaRPr>
          </a:p>
          <a:p>
            <a:pPr marL="171450" indent="-171450">
              <a:spcBef>
                <a:spcPts val="0"/>
              </a:spcBef>
              <a:spcAft>
                <a:spcPts val="0"/>
              </a:spcAft>
              <a:buNone/>
            </a:pPr>
            <a:endParaRPr lang="en-GB" sz="1800" dirty="0">
              <a:solidFill>
                <a:srgbClr val="000000"/>
              </a:solidFill>
              <a:latin typeface="Century Gothic"/>
              <a:cs typeface="Arial"/>
            </a:endParaRPr>
          </a:p>
          <a:p>
            <a:pPr marL="0" indent="0">
              <a:spcBef>
                <a:spcPts val="0"/>
              </a:spcBef>
              <a:spcAft>
                <a:spcPts val="0"/>
              </a:spcAft>
              <a:buNone/>
            </a:pPr>
            <a:endParaRPr lang="en-US" sz="1800" dirty="0">
              <a:solidFill>
                <a:srgbClr val="000000"/>
              </a:solidFill>
              <a:latin typeface="Century Gothic"/>
              <a:cs typeface="Arial"/>
            </a:endParaRPr>
          </a:p>
        </p:txBody>
      </p:sp>
      <p:pic>
        <p:nvPicPr>
          <p:cNvPr id="5" name="Picture 4" descr="A logo with a cross and a boat&#10;&#10;Description automatically generated">
            <a:extLst>
              <a:ext uri="{FF2B5EF4-FFF2-40B4-BE49-F238E27FC236}">
                <a16:creationId xmlns:a16="http://schemas.microsoft.com/office/drawing/2014/main" id="{A7113F69-8C37-27E3-D142-E1B9D3FB5BD3}"/>
              </a:ext>
            </a:extLst>
          </p:cNvPr>
          <p:cNvPicPr>
            <a:picLocks noChangeAspect="1"/>
          </p:cNvPicPr>
          <p:nvPr/>
        </p:nvPicPr>
        <p:blipFill>
          <a:blip r:embed="rId4"/>
          <a:stretch>
            <a:fillRect/>
          </a:stretch>
        </p:blipFill>
        <p:spPr>
          <a:xfrm>
            <a:off x="7439305" y="2791"/>
            <a:ext cx="5168827" cy="7383025"/>
          </a:xfrm>
          <a:prstGeom prst="rect">
            <a:avLst/>
          </a:prstGeom>
        </p:spPr>
      </p:pic>
    </p:spTree>
    <p:extLst>
      <p:ext uri="{BB962C8B-B14F-4D97-AF65-F5344CB8AC3E}">
        <p14:creationId xmlns:p14="http://schemas.microsoft.com/office/powerpoint/2010/main" val="3386802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390363" y="1385503"/>
            <a:ext cx="11803341" cy="4855276"/>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BA8697F-6FCB-481B-AD0F-C217C505E145}"/>
              </a:ext>
            </a:extLst>
          </p:cNvPr>
          <p:cNvSpPr txBox="1"/>
          <p:nvPr/>
        </p:nvSpPr>
        <p:spPr>
          <a:xfrm>
            <a:off x="6784950" y="1721089"/>
            <a:ext cx="5057510" cy="5078313"/>
          </a:xfrm>
          <a:prstGeom prst="rect">
            <a:avLst/>
          </a:prstGeom>
          <a:noFill/>
        </p:spPr>
        <p:txBody>
          <a:bodyPr wrap="square" lIns="91440" tIns="45720" rIns="91440" bIns="45720" rtlCol="0" anchor="t">
            <a:spAutoFit/>
          </a:bodyPr>
          <a:lstStyle/>
          <a:p>
            <a:r>
              <a:rPr lang="en-GB" sz="3200" dirty="0">
                <a:latin typeface="Century Gothic"/>
                <a:ea typeface="Times New Roman" panose="02020603050405020304" pitchFamily="18" charset="0"/>
                <a:cs typeface="Times New Roman"/>
              </a:rPr>
              <a:t>Jesus, </a:t>
            </a:r>
            <a:endParaRPr lang="en-US" dirty="0">
              <a:latin typeface="Century Gothic"/>
              <a:ea typeface="Times New Roman" panose="02020603050405020304" pitchFamily="18" charset="0"/>
              <a:cs typeface="Times New Roman"/>
            </a:endParaRPr>
          </a:p>
          <a:p>
            <a:r>
              <a:rPr lang="en-GB" sz="3200" dirty="0">
                <a:latin typeface="Century Gothic"/>
                <a:ea typeface="Times New Roman" panose="02020603050405020304" pitchFamily="18" charset="0"/>
                <a:cs typeface="Times New Roman"/>
              </a:rPr>
              <a:t>You come to us as bread and wine. Fill us with your kindness and give us the strength to change the world for the better. </a:t>
            </a:r>
            <a:endParaRPr lang="en-US">
              <a:latin typeface="Century Gothic"/>
              <a:ea typeface="Times New Roman" panose="02020603050405020304" pitchFamily="18" charset="0"/>
              <a:cs typeface="Times New Roman"/>
            </a:endParaRPr>
          </a:p>
          <a:p>
            <a:r>
              <a:rPr lang="en-GB" sz="3200" dirty="0">
                <a:effectLst/>
                <a:latin typeface="Century Gothic"/>
                <a:ea typeface="Times New Roman" panose="02020603050405020304" pitchFamily="18" charset="0"/>
                <a:cs typeface="Times New Roman"/>
              </a:rPr>
              <a:t>Amen.</a:t>
            </a:r>
            <a:endParaRPr lang="en-US" dirty="0">
              <a:latin typeface="Century Gothic"/>
            </a:endParaRPr>
          </a:p>
          <a:p>
            <a:pPr fontAlgn="base"/>
            <a:endParaRPr lang="en-GB" sz="320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US" sz="3600" dirty="0">
              <a:latin typeface="Century Gothic" panose="020B0502020202020204" pitchFamily="34" charset="0"/>
              <a:ea typeface="+mn-lt"/>
              <a:cs typeface="+mn-lt"/>
            </a:endParaRPr>
          </a:p>
        </p:txBody>
      </p:sp>
      <p:pic>
        <p:nvPicPr>
          <p:cNvPr id="6" name="Picture 2">
            <a:extLst>
              <a:ext uri="{FF2B5EF4-FFF2-40B4-BE49-F238E27FC236}">
                <a16:creationId xmlns:a16="http://schemas.microsoft.com/office/drawing/2014/main" id="{87B10231-3F69-4259-9DA7-B5DC50F6A8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35407" y="949877"/>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393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7531569" y="214957"/>
            <a:ext cx="4654813" cy="461665"/>
          </a:xfrm>
          <a:prstGeom prst="rect">
            <a:avLst/>
          </a:prstGeom>
          <a:noFill/>
        </p:spPr>
        <p:txBody>
          <a:bodyPr wrap="square" lIns="91440" tIns="45720" rIns="91440" bIns="45720" rtlCol="0" anchor="t">
            <a:spAutoFit/>
          </a:bodyPr>
          <a:lstStyle/>
          <a:p>
            <a:r>
              <a:rPr lang="en-US" sz="2400" b="1" dirty="0">
                <a:latin typeface="Century Gothic"/>
                <a:cs typeface="Segoe UI"/>
              </a:rPr>
              <a:t>Gospel: Luke 9: 11-17</a:t>
            </a:r>
            <a:endParaRPr lang="en-US" sz="2400" b="1" dirty="0">
              <a:latin typeface="Century Gothic" panose="020B0502020202020204" pitchFamily="34" charset="0"/>
              <a:cs typeface="Segoe UI"/>
            </a:endParaRPr>
          </a:p>
        </p:txBody>
      </p:sp>
      <p:grpSp>
        <p:nvGrpSpPr>
          <p:cNvPr id="6" name="Group 5">
            <a:extLst>
              <a:ext uri="{FF2B5EF4-FFF2-40B4-BE49-F238E27FC236}">
                <a16:creationId xmlns:a16="http://schemas.microsoft.com/office/drawing/2014/main" id="{543B6994-2C10-6B42-8D44-5312D8E35403}"/>
              </a:ext>
            </a:extLst>
          </p:cNvPr>
          <p:cNvGrpSpPr/>
          <p:nvPr/>
        </p:nvGrpSpPr>
        <p:grpSpPr>
          <a:xfrm>
            <a:off x="9519220" y="6112035"/>
            <a:ext cx="7221092" cy="718457"/>
            <a:chOff x="344402" y="5655667"/>
            <a:chExt cx="7221092" cy="718457"/>
          </a:xfrm>
        </p:grpSpPr>
        <p:sp>
          <p:nvSpPr>
            <p:cNvPr id="7" name="Rectangle 6">
              <a:extLst>
                <a:ext uri="{FF2B5EF4-FFF2-40B4-BE49-F238E27FC236}">
                  <a16:creationId xmlns:a16="http://schemas.microsoft.com/office/drawing/2014/main" id="{0A072B9C-E184-0244-BB43-DBA58811F855}"/>
                </a:ext>
              </a:extLst>
            </p:cNvPr>
            <p:cNvSpPr/>
            <p:nvPr/>
          </p:nvSpPr>
          <p:spPr>
            <a:xfrm>
              <a:off x="1061635" y="5793752"/>
              <a:ext cx="6503859" cy="523220"/>
            </a:xfrm>
            <a:prstGeom prst="rect">
              <a:avLst/>
            </a:prstGeom>
          </p:spPr>
          <p:txBody>
            <a:bodyPr wrap="square" lIns="91440" tIns="45720" rIns="91440" bIns="45720" anchor="t">
              <a:spAutoFit/>
            </a:bodyPr>
            <a:lstStyle/>
            <a:p>
              <a:r>
                <a:rPr lang="en-GB" sz="2800" b="1" i="1" dirty="0">
                  <a:solidFill>
                    <a:srgbClr val="A1C60F"/>
                  </a:solidFill>
                  <a:latin typeface="Century Gothic"/>
                  <a:ea typeface="Times New Roman" panose="02020603050405020304" pitchFamily="18" charset="0"/>
                  <a:cs typeface="Arial"/>
                </a:rPr>
                <a:t>Word </a:t>
              </a:r>
              <a:endParaRPr lang="en-GB" sz="2800" b="1" dirty="0">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4402" y="5655667"/>
              <a:ext cx="717233" cy="718457"/>
            </a:xfrm>
            <a:prstGeom prst="rect">
              <a:avLst/>
            </a:prstGeom>
          </p:spPr>
        </p:pic>
      </p:grpSp>
      <p:sp>
        <p:nvSpPr>
          <p:cNvPr id="9" name="TextBox 8">
            <a:extLst>
              <a:ext uri="{FF2B5EF4-FFF2-40B4-BE49-F238E27FC236}">
                <a16:creationId xmlns:a16="http://schemas.microsoft.com/office/drawing/2014/main" id="{BC610C57-B7D8-4A07-8F6D-4C75DF40C943}"/>
              </a:ext>
            </a:extLst>
          </p:cNvPr>
          <p:cNvSpPr txBox="1"/>
          <p:nvPr/>
        </p:nvSpPr>
        <p:spPr>
          <a:xfrm>
            <a:off x="302713" y="1149856"/>
            <a:ext cx="11593206" cy="6911607"/>
          </a:xfrm>
          <a:prstGeom prst="rect">
            <a:avLst/>
          </a:prstGeom>
          <a:noFill/>
        </p:spPr>
        <p:txBody>
          <a:bodyPr wrap="square" lIns="91440" tIns="45720" rIns="91440" bIns="45720" anchor="t">
            <a:spAutoFit/>
          </a:bodyPr>
          <a:lstStyle/>
          <a:p>
            <a:r>
              <a:rPr lang="en-GB" sz="2000" dirty="0">
                <a:solidFill>
                  <a:srgbClr val="000000"/>
                </a:solidFill>
                <a:latin typeface="Century Gothic"/>
                <a:ea typeface="Times New Roman" panose="02020603050405020304" pitchFamily="18" charset="0"/>
                <a:cs typeface="Times New Roman"/>
              </a:rPr>
              <a:t>Jesus welcomed the crowds, spoke to them about the Kingdom of God, and healed those who needed it.</a:t>
            </a:r>
            <a:endParaRPr lang="en-US" dirty="0">
              <a:latin typeface="Century Gothic"/>
            </a:endParaRPr>
          </a:p>
          <a:p>
            <a:endParaRPr lang="en-GB" sz="2000" dirty="0">
              <a:solidFill>
                <a:srgbClr val="000000"/>
              </a:solidFill>
              <a:latin typeface="Century Gothic"/>
              <a:ea typeface="Times New Roman" panose="02020603050405020304" pitchFamily="18" charset="0"/>
              <a:cs typeface="Times New Roman"/>
            </a:endParaRPr>
          </a:p>
          <a:p>
            <a:r>
              <a:rPr lang="en-GB" sz="2000" dirty="0">
                <a:solidFill>
                  <a:srgbClr val="000000"/>
                </a:solidFill>
                <a:latin typeface="Century Gothic"/>
                <a:ea typeface="Times New Roman" panose="02020603050405020304" pitchFamily="18" charset="0"/>
                <a:cs typeface="Times New Roman"/>
              </a:rPr>
              <a:t>When the sun was beginning to set, the twelve disciples came to him and said, “Send the people away so that they can go to the villages and farms around here and find food and lodging, because this is a lonely place.”</a:t>
            </a:r>
            <a:endParaRPr lang="en-GB" dirty="0">
              <a:latin typeface="Century Gothic"/>
            </a:endParaRPr>
          </a:p>
          <a:p>
            <a:endParaRPr lang="en-GB" sz="2000" dirty="0">
              <a:solidFill>
                <a:srgbClr val="000000"/>
              </a:solidFill>
              <a:latin typeface="Century Gothic"/>
              <a:ea typeface="Times New Roman" panose="02020603050405020304" pitchFamily="18" charset="0"/>
              <a:cs typeface="Times New Roman"/>
            </a:endParaRPr>
          </a:p>
          <a:p>
            <a:r>
              <a:rPr lang="en-GB" sz="2000" dirty="0">
                <a:solidFill>
                  <a:srgbClr val="000000"/>
                </a:solidFill>
                <a:latin typeface="Century Gothic"/>
                <a:ea typeface="Times New Roman" panose="02020603050405020304" pitchFamily="18" charset="0"/>
                <a:cs typeface="Times New Roman"/>
              </a:rPr>
              <a:t>But Jesus said to them, “You yourselves give them something to eat.” They answered, “All we have are five loaves and two fish. Do you want us to go and buy food for this whole crowd?” (There were about 5,000 men there.)</a:t>
            </a:r>
            <a:endParaRPr lang="en-GB" dirty="0">
              <a:latin typeface="Century Gothic"/>
            </a:endParaRPr>
          </a:p>
          <a:p>
            <a:endParaRPr lang="en-GB" sz="2000" dirty="0">
              <a:solidFill>
                <a:srgbClr val="000000"/>
              </a:solidFill>
              <a:latin typeface="Century Gothic"/>
              <a:ea typeface="Times New Roman" panose="02020603050405020304" pitchFamily="18" charset="0"/>
              <a:cs typeface="Times New Roman"/>
            </a:endParaRPr>
          </a:p>
          <a:p>
            <a:r>
              <a:rPr lang="en-GB" sz="2000" dirty="0">
                <a:solidFill>
                  <a:srgbClr val="000000"/>
                </a:solidFill>
                <a:latin typeface="Century Gothic"/>
                <a:ea typeface="Times New Roman" panose="02020603050405020304" pitchFamily="18" charset="0"/>
                <a:cs typeface="Times New Roman"/>
              </a:rPr>
              <a:t>Jesus said to his disciples, “Make the people sit down in groups of about fifty each.”</a:t>
            </a:r>
            <a:endParaRPr lang="en-GB" dirty="0">
              <a:latin typeface="Century Gothic"/>
            </a:endParaRPr>
          </a:p>
          <a:p>
            <a:r>
              <a:rPr lang="en-GB" sz="2000" dirty="0">
                <a:solidFill>
                  <a:srgbClr val="000000"/>
                </a:solidFill>
                <a:latin typeface="Century Gothic"/>
                <a:ea typeface="Times New Roman" panose="02020603050405020304" pitchFamily="18" charset="0"/>
                <a:cs typeface="Times New Roman"/>
              </a:rPr>
              <a:t>After the disciples had done so, Jesus took the five loaves and two fish, looked up to heaven, thanked God for them, broke them and gave them to the disciples to distribute to the people. They all ate and had enough, and the disciples took up twelve baskets of what was left over.</a:t>
            </a:r>
            <a:endParaRPr lang="en-GB" dirty="0">
              <a:latin typeface="Century Gothic"/>
              <a:cs typeface="Times New Roman"/>
            </a:endParaRPr>
          </a:p>
          <a:p>
            <a:endParaRPr lang="en-GB" sz="2000" dirty="0">
              <a:latin typeface="Century Gothic"/>
              <a:cs typeface="Times New Roman"/>
            </a:endParaRPr>
          </a:p>
          <a:p>
            <a:endParaRPr lang="en-GB" sz="2000" dirty="0">
              <a:latin typeface="Century Gothic"/>
              <a:cs typeface="Times New Roman"/>
            </a:endParaRPr>
          </a:p>
          <a:p>
            <a:endParaRPr lang="en-GB" sz="2000" dirty="0">
              <a:latin typeface="Century Gothic"/>
              <a:cs typeface="Times New Roman"/>
            </a:endParaRPr>
          </a:p>
          <a:p>
            <a:endParaRPr lang="en-GB" sz="2200" dirty="0">
              <a:latin typeface="Century Gothic"/>
              <a:cs typeface="Times New Roman"/>
            </a:endParaRPr>
          </a:p>
          <a:p>
            <a:endParaRPr lang="en-GB" sz="2400" dirty="0">
              <a:effectLst/>
              <a:latin typeface="Century Gothic"/>
              <a:ea typeface="Times New Roman" panose="02020603050405020304" pitchFamily="18" charset="0"/>
            </a:endParaRPr>
          </a:p>
          <a:p>
            <a:endParaRPr lang="en-GB" sz="1900" dirty="0">
              <a:effectLst/>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2488780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617342" y="1746920"/>
            <a:ext cx="7673218" cy="1107996"/>
          </a:xfrm>
        </p:spPr>
        <p:txBody>
          <a:bodyPr vert="horz" wrap="square" lIns="91440" tIns="45720" rIns="91440" bIns="45720" rtlCol="0" anchor="t">
            <a:spAutoFit/>
          </a:bodyPr>
          <a:lstStyle/>
          <a:p>
            <a:pPr marL="0" indent="0">
              <a:buNone/>
            </a:pPr>
            <a:endParaRPr lang="en-GB" sz="2800" dirty="0">
              <a:solidFill>
                <a:schemeClr val="tx1"/>
              </a:solidFill>
              <a:latin typeface="Century Gothic" panose="020B0502020202020204" pitchFamily="34" charset="0"/>
            </a:endParaRPr>
          </a:p>
          <a:p>
            <a:pPr algn="just">
              <a:buNone/>
            </a:pPr>
            <a:endParaRPr lang="en-US" sz="2800" dirty="0">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9444478" y="6102880"/>
            <a:ext cx="3440070" cy="672205"/>
            <a:chOff x="263250" y="5650540"/>
            <a:chExt cx="3832500" cy="717055"/>
          </a:xfrm>
        </p:grpSpPr>
        <p:pic>
          <p:nvPicPr>
            <p:cNvPr id="5" name="Graphic 16" descr="Heart">
              <a:extLst>
                <a:ext uri="{FF2B5EF4-FFF2-40B4-BE49-F238E27FC236}">
                  <a16:creationId xmlns:a16="http://schemas.microsoft.com/office/drawing/2014/main" id="{4D98E368-1CE9-FD4F-872C-B9B1D9A3587D}"/>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5"/>
              <a:ext cx="3095785" cy="558130"/>
            </a:xfrm>
            <a:prstGeom prst="rect">
              <a:avLst/>
            </a:prstGeom>
          </p:spPr>
          <p:txBody>
            <a:bodyPr wrap="square" lIns="91440" tIns="45720" rIns="91440" bIns="45720" anchor="t">
              <a:spAutoFit/>
            </a:bodyPr>
            <a:lstStyle/>
            <a:p>
              <a:r>
                <a:rPr lang="en-GB" sz="2800" b="1" i="1" dirty="0">
                  <a:solidFill>
                    <a:srgbClr val="C51B8A"/>
                  </a:solidFill>
                  <a:latin typeface="Century Gothic"/>
                  <a:cs typeface="Arial"/>
                </a:rPr>
                <a:t>Respond</a:t>
              </a:r>
              <a:endParaRPr lang="en-GB" sz="2800" b="1" dirty="0">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379538" y="1055375"/>
            <a:ext cx="11432924" cy="5262979"/>
          </a:xfrm>
          <a:prstGeom prst="rect">
            <a:avLst/>
          </a:prstGeom>
        </p:spPr>
        <p:txBody>
          <a:bodyPr wrap="square">
            <a:spAutoFit/>
          </a:bodyPr>
          <a:lstStyle/>
          <a:p>
            <a:endParaRPr lang="en-US"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r>
              <a:rPr lang="en-GB" sz="2800" dirty="0">
                <a:latin typeface="Century Gothic" panose="020B0502020202020204" pitchFamily="34" charset="0"/>
              </a:rPr>
              <a:t> </a:t>
            </a:r>
          </a:p>
          <a:p>
            <a:endParaRPr lang="en-US" sz="2800" dirty="0">
              <a:latin typeface="Century Gothic" panose="020B0502020202020204" pitchFamily="34" charset="0"/>
            </a:endParaRPr>
          </a:p>
          <a:p>
            <a:endParaRPr lang="en-US" sz="2800" dirty="0">
              <a:latin typeface="Century Gothic" panose="020B0502020202020204" pitchFamily="34" charset="0"/>
            </a:endParaRPr>
          </a:p>
          <a:p>
            <a:endParaRPr lang="en-US" sz="2800" dirty="0">
              <a:latin typeface="Century Gothic" panose="020B0502020202020204" pitchFamily="34" charset="0"/>
            </a:endParaRPr>
          </a:p>
          <a:p>
            <a:endParaRPr lang="en-US" sz="2800" dirty="0">
              <a:latin typeface="Century Gothic" panose="020B0502020202020204" pitchFamily="34" charset="0"/>
            </a:endParaRPr>
          </a:p>
          <a:p>
            <a:endParaRPr lang="en-GB" sz="2800" dirty="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5367190" y="1766523"/>
            <a:ext cx="6806620" cy="3152495"/>
          </a:xfrm>
          <a:prstGeom prst="rect">
            <a:avLst/>
          </a:prstGeom>
          <a:noFill/>
        </p:spPr>
        <p:txBody>
          <a:bodyPr wrap="square" lIns="91440" tIns="45720" rIns="91440" bIns="45720" rtlCol="0" anchor="t">
            <a:spAutoFit/>
          </a:bodyPr>
          <a:lstStyle/>
          <a:p>
            <a:r>
              <a:rPr lang="en-GB" sz="2400" dirty="0">
                <a:latin typeface="Century Gothic"/>
                <a:cs typeface="Times New Roman"/>
              </a:rPr>
              <a:t>After a long day listening to Jesus, the disciples want to send the crowd away to find food and shelter. But Jesus says that </a:t>
            </a:r>
            <a:endParaRPr lang="en-US"/>
          </a:p>
          <a:p>
            <a:r>
              <a:rPr lang="en-GB" sz="2400" dirty="0">
                <a:latin typeface="Century Gothic"/>
                <a:cs typeface="Times New Roman"/>
              </a:rPr>
              <a:t>the disciples have to feed the people themselves.</a:t>
            </a:r>
            <a:endParaRPr lang="en-GB"/>
          </a:p>
          <a:p>
            <a:endParaRPr lang="en-GB" sz="2400" dirty="0">
              <a:latin typeface="Century Gothic"/>
              <a:cs typeface="Times New Roman"/>
            </a:endParaRPr>
          </a:p>
          <a:p>
            <a:r>
              <a:rPr lang="en-GB" sz="2400" dirty="0">
                <a:latin typeface="Century Gothic"/>
                <a:cs typeface="Times New Roman"/>
              </a:rPr>
              <a:t>Why does Jesus want the disciples to feed the people?</a:t>
            </a:r>
            <a:endParaRPr lang="en-GB" dirty="0"/>
          </a:p>
        </p:txBody>
      </p:sp>
      <p:sp>
        <p:nvSpPr>
          <p:cNvPr id="8" name="TextBox 7">
            <a:extLst>
              <a:ext uri="{FF2B5EF4-FFF2-40B4-BE49-F238E27FC236}">
                <a16:creationId xmlns:a16="http://schemas.microsoft.com/office/drawing/2014/main" id="{09B3033A-B06D-26CE-365A-CE9FC5A23A60}"/>
              </a:ext>
            </a:extLst>
          </p:cNvPr>
          <p:cNvSpPr txBox="1"/>
          <p:nvPr/>
        </p:nvSpPr>
        <p:spPr>
          <a:xfrm>
            <a:off x="383358" y="1060091"/>
            <a:ext cx="117856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latin typeface="Century Gothic"/>
              </a:rPr>
              <a:t>What do you remember from the Gospel reading? </a:t>
            </a:r>
            <a:endParaRPr lang="en-US" dirty="0"/>
          </a:p>
        </p:txBody>
      </p:sp>
      <p:pic>
        <p:nvPicPr>
          <p:cNvPr id="9" name="Picture 8" descr="A hand holding a piece of bread&#10;&#10;AI-generated content may be incorrect.">
            <a:extLst>
              <a:ext uri="{FF2B5EF4-FFF2-40B4-BE49-F238E27FC236}">
                <a16:creationId xmlns:a16="http://schemas.microsoft.com/office/drawing/2014/main" id="{C2C5BBD7-38AC-1085-C038-673ADA02670F}"/>
              </a:ext>
            </a:extLst>
          </p:cNvPr>
          <p:cNvPicPr>
            <a:picLocks noChangeAspect="1"/>
          </p:cNvPicPr>
          <p:nvPr/>
        </p:nvPicPr>
        <p:blipFill>
          <a:blip r:embed="rId5"/>
          <a:stretch>
            <a:fillRect/>
          </a:stretch>
        </p:blipFill>
        <p:spPr>
          <a:xfrm>
            <a:off x="389792" y="1746738"/>
            <a:ext cx="4800600" cy="3200400"/>
          </a:xfrm>
          <a:prstGeom prst="rect">
            <a:avLst/>
          </a:prstGeom>
        </p:spPr>
      </p:pic>
      <p:sp>
        <p:nvSpPr>
          <p:cNvPr id="10" name="TextBox 9">
            <a:extLst>
              <a:ext uri="{FF2B5EF4-FFF2-40B4-BE49-F238E27FC236}">
                <a16:creationId xmlns:a16="http://schemas.microsoft.com/office/drawing/2014/main" id="{D57ECDEA-55BC-5EB1-BF3D-0AF12810FEA6}"/>
              </a:ext>
            </a:extLst>
          </p:cNvPr>
          <p:cNvSpPr txBox="1"/>
          <p:nvPr/>
        </p:nvSpPr>
        <p:spPr>
          <a:xfrm>
            <a:off x="168390" y="5122809"/>
            <a:ext cx="1198441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Century Gothic"/>
              </a:rPr>
              <a:t>Jesus wants the disciples to care about the people they meet and whether they are hungry or not. He wants God’s love to be shown through the disciples.</a:t>
            </a:r>
          </a:p>
          <a:p>
            <a:endParaRPr lang="en-GB" sz="2400" dirty="0">
              <a:latin typeface="Century Gothic"/>
            </a:endParaRPr>
          </a:p>
          <a:p>
            <a:r>
              <a:rPr lang="en-GB" sz="2400" dirty="0">
                <a:latin typeface="Century Gothic"/>
              </a:rPr>
              <a:t>So, what happens next? What does Jesus say and do?</a:t>
            </a:r>
            <a:endParaRPr lang="en-US" dirty="0"/>
          </a:p>
        </p:txBody>
      </p:sp>
    </p:spTree>
    <p:extLst>
      <p:ext uri="{BB962C8B-B14F-4D97-AF65-F5344CB8AC3E}">
        <p14:creationId xmlns:p14="http://schemas.microsoft.com/office/powerpoint/2010/main" val="43464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ish in a bowl&#10;&#10;AI-generated content may be incorrect.">
            <a:extLst>
              <a:ext uri="{FF2B5EF4-FFF2-40B4-BE49-F238E27FC236}">
                <a16:creationId xmlns:a16="http://schemas.microsoft.com/office/drawing/2014/main" id="{C3A2A31D-05EE-3F3A-8F80-39004FFCEAED}"/>
              </a:ext>
            </a:extLst>
          </p:cNvPr>
          <p:cNvPicPr>
            <a:picLocks noChangeAspect="1"/>
          </p:cNvPicPr>
          <p:nvPr/>
        </p:nvPicPr>
        <p:blipFill>
          <a:blip r:embed="rId3"/>
          <a:stretch>
            <a:fillRect/>
          </a:stretch>
        </p:blipFill>
        <p:spPr>
          <a:xfrm>
            <a:off x="6619300" y="2988721"/>
            <a:ext cx="5590316" cy="3872931"/>
          </a:xfrm>
          <a:prstGeom prst="rect">
            <a:avLst/>
          </a:prstGeom>
        </p:spPr>
      </p:pic>
      <p:sp>
        <p:nvSpPr>
          <p:cNvPr id="4" name="TextBox 3">
            <a:extLst>
              <a:ext uri="{FF2B5EF4-FFF2-40B4-BE49-F238E27FC236}">
                <a16:creationId xmlns:a16="http://schemas.microsoft.com/office/drawing/2014/main" id="{FE562922-A73F-572E-052F-F3FCBAA911B6}"/>
              </a:ext>
            </a:extLst>
          </p:cNvPr>
          <p:cNvSpPr txBox="1"/>
          <p:nvPr/>
        </p:nvSpPr>
        <p:spPr>
          <a:xfrm>
            <a:off x="178553" y="1301535"/>
            <a:ext cx="6291446"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Century Gothic"/>
                <a:cs typeface="Times New Roman"/>
              </a:rPr>
              <a:t>Jesus took the five loaves and two fish, blessed them, broke them up and asked the disciples to share them around.</a:t>
            </a:r>
            <a:endParaRPr lang="en-US" sz="2400">
              <a:latin typeface="Century Gothic"/>
            </a:endParaRPr>
          </a:p>
          <a:p>
            <a:endParaRPr lang="en-GB" sz="2400" dirty="0">
              <a:latin typeface="Century Gothic"/>
              <a:cs typeface="Times New Roman"/>
            </a:endParaRPr>
          </a:p>
          <a:p>
            <a:r>
              <a:rPr lang="en-GB" sz="2400" dirty="0">
                <a:latin typeface="Century Gothic"/>
                <a:cs typeface="Times New Roman"/>
              </a:rPr>
              <a:t>In the gospel, through God’s grace, everyone, all 5,000 people, eat the bread and the fish, and there is plenty left over. Twelve baskets full!</a:t>
            </a:r>
            <a:endParaRPr lang="en-GB" sz="2400">
              <a:latin typeface="Century Gothic"/>
            </a:endParaRPr>
          </a:p>
          <a:p>
            <a:endParaRPr lang="en-GB" sz="2400" dirty="0">
              <a:latin typeface="Century Gothic"/>
              <a:cs typeface="Times New Roman"/>
            </a:endParaRPr>
          </a:p>
          <a:p>
            <a:r>
              <a:rPr lang="en-GB" sz="2400" dirty="0">
                <a:latin typeface="Century Gothic"/>
                <a:cs typeface="Times New Roman"/>
              </a:rPr>
              <a:t>What do you think the disciples and the other people said to each other when this happened?</a:t>
            </a:r>
            <a:endParaRPr lang="en-GB" dirty="0">
              <a:latin typeface="Century Gothic"/>
            </a:endParaRPr>
          </a:p>
          <a:p>
            <a:endParaRPr lang="en-GB" sz="2400" dirty="0">
              <a:latin typeface="Century Gothic"/>
              <a:cs typeface="Times New Roman"/>
            </a:endParaRPr>
          </a:p>
          <a:p>
            <a:endParaRPr lang="en-GB" sz="2400" dirty="0">
              <a:latin typeface="Century Gothic"/>
              <a:cs typeface="Times New Roman"/>
            </a:endParaRPr>
          </a:p>
        </p:txBody>
      </p:sp>
      <p:pic>
        <p:nvPicPr>
          <p:cNvPr id="2" name="Picture 1" descr="A loaf of bread on a wooden surface&#10;&#10;AI-generated content may be incorrect.">
            <a:extLst>
              <a:ext uri="{FF2B5EF4-FFF2-40B4-BE49-F238E27FC236}">
                <a16:creationId xmlns:a16="http://schemas.microsoft.com/office/drawing/2014/main" id="{CB35DB50-D4F5-2F8E-51EB-EA9B29DFDFEF}"/>
              </a:ext>
            </a:extLst>
          </p:cNvPr>
          <p:cNvPicPr>
            <a:picLocks noChangeAspect="1"/>
          </p:cNvPicPr>
          <p:nvPr/>
        </p:nvPicPr>
        <p:blipFill>
          <a:blip r:embed="rId4"/>
          <a:stretch>
            <a:fillRect/>
          </a:stretch>
        </p:blipFill>
        <p:spPr>
          <a:xfrm>
            <a:off x="6622335" y="-472824"/>
            <a:ext cx="5570212" cy="3558095"/>
          </a:xfrm>
          <a:prstGeom prst="rect">
            <a:avLst/>
          </a:prstGeom>
        </p:spPr>
      </p:pic>
    </p:spTree>
    <p:extLst>
      <p:ext uri="{BB962C8B-B14F-4D97-AF65-F5344CB8AC3E}">
        <p14:creationId xmlns:p14="http://schemas.microsoft.com/office/powerpoint/2010/main" val="3069093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7869C3-CD0B-2AAD-3B22-6885E296DF3A}"/>
              </a:ext>
            </a:extLst>
          </p:cNvPr>
          <p:cNvSpPr txBox="1"/>
          <p:nvPr/>
        </p:nvSpPr>
        <p:spPr>
          <a:xfrm>
            <a:off x="12573000" y="863600"/>
            <a:ext cx="4622800" cy="5715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B164F200-3848-E2A1-85C8-E7D45D853C8D}"/>
              </a:ext>
            </a:extLst>
          </p:cNvPr>
          <p:cNvSpPr txBox="1"/>
          <p:nvPr/>
        </p:nvSpPr>
        <p:spPr>
          <a:xfrm>
            <a:off x="319560" y="1465614"/>
            <a:ext cx="5451131"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Century Gothic"/>
                <a:cs typeface="Times New Roman"/>
              </a:rPr>
              <a:t>Imagine you are in the crowd of people who have come to Jesus. You were hungry and had no idea where you would find food. But then because of Jesus’ miracle you get given something to eat by the disciples. </a:t>
            </a:r>
            <a:endParaRPr lang="en-US" dirty="0">
              <a:latin typeface="Century Gothic"/>
              <a:cs typeface="Times New Roman"/>
            </a:endParaRPr>
          </a:p>
          <a:p>
            <a:endParaRPr lang="en-GB" sz="2400" dirty="0">
              <a:latin typeface="Century Gothic"/>
              <a:cs typeface="Times New Roman"/>
            </a:endParaRPr>
          </a:p>
          <a:p>
            <a:r>
              <a:rPr lang="en-GB" sz="2400" dirty="0">
                <a:latin typeface="Century Gothic"/>
                <a:cs typeface="Times New Roman"/>
              </a:rPr>
              <a:t>How do you feel? What would you like to say to Jesus after you’ve eaten some bread and fish?</a:t>
            </a:r>
            <a:endParaRPr lang="en-US">
              <a:latin typeface="Century Gothic"/>
            </a:endParaRPr>
          </a:p>
          <a:p>
            <a:endParaRPr lang="en-GB" sz="2400" dirty="0">
              <a:latin typeface="Century Gothic"/>
              <a:cs typeface="Times New Roman"/>
            </a:endParaRPr>
          </a:p>
        </p:txBody>
      </p:sp>
      <p:pic>
        <p:nvPicPr>
          <p:cNvPr id="4" name="Picture 3" descr="A group of people standing in front of a sunset&#10;&#10;AI-generated content may be incorrect.">
            <a:extLst>
              <a:ext uri="{FF2B5EF4-FFF2-40B4-BE49-F238E27FC236}">
                <a16:creationId xmlns:a16="http://schemas.microsoft.com/office/drawing/2014/main" id="{7433FDC2-2C42-A1E7-FA6C-08B3F607FAF0}"/>
              </a:ext>
            </a:extLst>
          </p:cNvPr>
          <p:cNvPicPr>
            <a:picLocks noChangeAspect="1"/>
          </p:cNvPicPr>
          <p:nvPr/>
        </p:nvPicPr>
        <p:blipFill>
          <a:blip r:embed="rId3"/>
          <a:srcRect l="20755" r="-157" b="-210"/>
          <a:stretch>
            <a:fillRect/>
          </a:stretch>
        </p:blipFill>
        <p:spPr>
          <a:xfrm>
            <a:off x="6038489" y="1092679"/>
            <a:ext cx="5722198" cy="5477805"/>
          </a:xfrm>
          <a:prstGeom prst="rect">
            <a:avLst/>
          </a:prstGeom>
        </p:spPr>
      </p:pic>
    </p:spTree>
    <p:extLst>
      <p:ext uri="{BB962C8B-B14F-4D97-AF65-F5344CB8AC3E}">
        <p14:creationId xmlns:p14="http://schemas.microsoft.com/office/powerpoint/2010/main" val="2279588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4F9584-9540-6EA5-93D5-2AFB20C13A70}"/>
              </a:ext>
            </a:extLst>
          </p:cNvPr>
          <p:cNvSpPr txBox="1"/>
          <p:nvPr/>
        </p:nvSpPr>
        <p:spPr>
          <a:xfrm>
            <a:off x="6022503" y="1146142"/>
            <a:ext cx="6087914"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cs typeface="Times New Roman"/>
              </a:rPr>
              <a:t>Do you remember to thank God for the food that you eat every day? </a:t>
            </a:r>
            <a:endParaRPr lang="en-US" sz="2400">
              <a:latin typeface="Century Gothic"/>
              <a:cs typeface="Times New Roman"/>
            </a:endParaRPr>
          </a:p>
          <a:p>
            <a:endParaRPr lang="en-US" sz="2400" dirty="0">
              <a:latin typeface="Century Gothic"/>
              <a:cs typeface="Times New Roman"/>
            </a:endParaRPr>
          </a:p>
          <a:p>
            <a:r>
              <a:rPr lang="en-US" sz="2400" dirty="0">
                <a:latin typeface="Century Gothic"/>
                <a:cs typeface="Times New Roman"/>
              </a:rPr>
              <a:t>And what about the people who grow, harvest, prepare, sell and cook your food? Do you thank them?</a:t>
            </a:r>
            <a:endParaRPr lang="en-US" sz="2400">
              <a:latin typeface="Century Gothic"/>
            </a:endParaRPr>
          </a:p>
          <a:p>
            <a:endParaRPr lang="en-US" sz="2400" dirty="0">
              <a:latin typeface="Century Gothic"/>
              <a:cs typeface="Times New Roman"/>
            </a:endParaRPr>
          </a:p>
          <a:p>
            <a:r>
              <a:rPr lang="en-US" sz="2400" dirty="0">
                <a:latin typeface="Century Gothic"/>
                <a:cs typeface="Times New Roman"/>
              </a:rPr>
              <a:t>Even though there is enough food produced in the world to feed everyone, there are many people who go without food every day – both here in the UK and in other countries.</a:t>
            </a:r>
            <a:endParaRPr lang="en-US" sz="2400" dirty="0">
              <a:latin typeface="Century Gothic"/>
            </a:endParaRPr>
          </a:p>
          <a:p>
            <a:endParaRPr lang="en-US" dirty="0">
              <a:latin typeface="Arial" panose="020B0604020202020204"/>
              <a:cs typeface="Arial"/>
            </a:endParaRPr>
          </a:p>
        </p:txBody>
      </p:sp>
      <p:pic>
        <p:nvPicPr>
          <p:cNvPr id="2" name="Picture 1" descr="A person holding a handful of grains&#10;&#10;AI-generated content may be incorrect.">
            <a:extLst>
              <a:ext uri="{FF2B5EF4-FFF2-40B4-BE49-F238E27FC236}">
                <a16:creationId xmlns:a16="http://schemas.microsoft.com/office/drawing/2014/main" id="{055D3939-3D41-608A-7911-992B729C81B2}"/>
              </a:ext>
            </a:extLst>
          </p:cNvPr>
          <p:cNvPicPr>
            <a:picLocks noChangeAspect="1"/>
          </p:cNvPicPr>
          <p:nvPr/>
        </p:nvPicPr>
        <p:blipFill>
          <a:blip r:embed="rId3"/>
          <a:stretch>
            <a:fillRect/>
          </a:stretch>
        </p:blipFill>
        <p:spPr>
          <a:xfrm>
            <a:off x="118142" y="1474033"/>
            <a:ext cx="5852410" cy="3909935"/>
          </a:xfrm>
          <a:prstGeom prst="rect">
            <a:avLst/>
          </a:prstGeom>
        </p:spPr>
      </p:pic>
      <p:sp>
        <p:nvSpPr>
          <p:cNvPr id="4" name="TextBox 3">
            <a:extLst>
              <a:ext uri="{FF2B5EF4-FFF2-40B4-BE49-F238E27FC236}">
                <a16:creationId xmlns:a16="http://schemas.microsoft.com/office/drawing/2014/main" id="{D94BF898-0213-40E6-8C26-57B0D143AD57}"/>
              </a:ext>
            </a:extLst>
          </p:cNvPr>
          <p:cNvSpPr txBox="1"/>
          <p:nvPr/>
        </p:nvSpPr>
        <p:spPr>
          <a:xfrm>
            <a:off x="118803" y="5945966"/>
            <a:ext cx="1124838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rPr>
              <a:t>How does it make you feel to hear that? Do you think it is fair?</a:t>
            </a:r>
            <a:endParaRPr lang="en-US" dirty="0"/>
          </a:p>
        </p:txBody>
      </p:sp>
    </p:spTree>
    <p:extLst>
      <p:ext uri="{BB962C8B-B14F-4D97-AF65-F5344CB8AC3E}">
        <p14:creationId xmlns:p14="http://schemas.microsoft.com/office/powerpoint/2010/main" val="3771422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342599" y="1344060"/>
            <a:ext cx="6145493"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0000"/>
                </a:solidFill>
                <a:latin typeface="Century Gothic"/>
                <a:ea typeface="+mn-lt"/>
                <a:cs typeface="Times New Roman"/>
              </a:rPr>
              <a:t>We are all members of one global family. We are all parts of one body – the body of Christ. So if one person is hungry, it is like we are all hungry.</a:t>
            </a:r>
            <a:endParaRPr lang="en-US" dirty="0">
              <a:latin typeface="Century Gothic"/>
            </a:endParaRPr>
          </a:p>
          <a:p>
            <a:endParaRPr lang="en-US" sz="2400" dirty="0">
              <a:solidFill>
                <a:srgbClr val="000000"/>
              </a:solidFill>
              <a:latin typeface="Century Gothic"/>
              <a:ea typeface="+mn-lt"/>
              <a:cs typeface="Times New Roman"/>
            </a:endParaRPr>
          </a:p>
          <a:p>
            <a:r>
              <a:rPr lang="en-US" sz="2400" dirty="0">
                <a:solidFill>
                  <a:srgbClr val="000000"/>
                </a:solidFill>
                <a:latin typeface="Century Gothic"/>
                <a:ea typeface="+mn-lt"/>
                <a:cs typeface="Times New Roman"/>
              </a:rPr>
              <a:t>Just like Jesus asks the disciples to feed the crowd in today’s reading, we are also asked to do whatever we can to make sure that everyone has enough </a:t>
            </a:r>
            <a:endParaRPr lang="en-US" dirty="0">
              <a:solidFill>
                <a:srgbClr val="000000"/>
              </a:solidFill>
              <a:latin typeface="Century Gothic"/>
              <a:ea typeface="+mn-lt"/>
              <a:cs typeface="Times New Roman"/>
            </a:endParaRPr>
          </a:p>
          <a:p>
            <a:r>
              <a:rPr lang="en-US" sz="2400" dirty="0">
                <a:solidFill>
                  <a:srgbClr val="000000"/>
                </a:solidFill>
                <a:latin typeface="Century Gothic"/>
                <a:ea typeface="+mn-lt"/>
                <a:cs typeface="Times New Roman"/>
              </a:rPr>
              <a:t>to eat. </a:t>
            </a:r>
            <a:endParaRPr lang="en-US" dirty="0">
              <a:solidFill>
                <a:srgbClr val="000000"/>
              </a:solidFill>
              <a:latin typeface="Century Gothic"/>
              <a:ea typeface="+mn-lt"/>
              <a:cs typeface="Times New Roman"/>
            </a:endParaRPr>
          </a:p>
          <a:p>
            <a:endParaRPr lang="en-US" sz="2400" dirty="0">
              <a:solidFill>
                <a:srgbClr val="000000"/>
              </a:solidFill>
              <a:latin typeface="Century Gothic"/>
              <a:ea typeface="+mn-lt"/>
              <a:cs typeface="Times New Roman"/>
            </a:endParaRPr>
          </a:p>
          <a:p>
            <a:r>
              <a:rPr lang="en-US" sz="2400" dirty="0">
                <a:solidFill>
                  <a:srgbClr val="000000"/>
                </a:solidFill>
                <a:latin typeface="Century Gothic"/>
                <a:ea typeface="+mn-lt"/>
                <a:cs typeface="Times New Roman"/>
              </a:rPr>
              <a:t>What do you think we can do to help make sure everyone gets enough food?</a:t>
            </a:r>
            <a:endParaRPr lang="en-US" dirty="0">
              <a:latin typeface="Century Gothic"/>
            </a:endParaRPr>
          </a:p>
          <a:p>
            <a:endParaRPr lang="en-US" sz="2400" dirty="0">
              <a:solidFill>
                <a:srgbClr val="000000"/>
              </a:solidFill>
              <a:latin typeface="Century Gothic"/>
              <a:ea typeface="+mn-lt"/>
              <a:cs typeface="Times New Roman"/>
            </a:endParaRPr>
          </a:p>
          <a:p>
            <a:endParaRPr lang="en-US" sz="2400" dirty="0">
              <a:latin typeface="Century Gothic"/>
              <a:cs typeface="Times New Roman"/>
            </a:endParaRPr>
          </a:p>
          <a:p>
            <a:endParaRPr lang="en-US" sz="2400" dirty="0">
              <a:solidFill>
                <a:srgbClr val="000000"/>
              </a:solidFill>
              <a:latin typeface="Century Gothic"/>
              <a:ea typeface="+mn-lt"/>
              <a:cs typeface="Times New Roman"/>
            </a:endParaRPr>
          </a:p>
        </p:txBody>
      </p:sp>
      <p:pic>
        <p:nvPicPr>
          <p:cNvPr id="2" name="Picture 1" descr="A produce stand with fruits and vegetables&#10;&#10;AI-generated content may be incorrect.">
            <a:extLst>
              <a:ext uri="{FF2B5EF4-FFF2-40B4-BE49-F238E27FC236}">
                <a16:creationId xmlns:a16="http://schemas.microsoft.com/office/drawing/2014/main" id="{24C55DE5-54B9-76F5-BF10-1D749746E5BE}"/>
              </a:ext>
            </a:extLst>
          </p:cNvPr>
          <p:cNvPicPr>
            <a:picLocks noChangeAspect="1"/>
          </p:cNvPicPr>
          <p:nvPr/>
        </p:nvPicPr>
        <p:blipFill>
          <a:blip r:embed="rId3"/>
          <a:srcRect l="10571" r="22236" b="-182"/>
          <a:stretch>
            <a:fillRect/>
          </a:stretch>
        </p:blipFill>
        <p:spPr>
          <a:xfrm>
            <a:off x="6636270" y="1161738"/>
            <a:ext cx="5313225" cy="5209106"/>
          </a:xfrm>
          <a:prstGeom prst="rect">
            <a:avLst/>
          </a:prstGeom>
        </p:spPr>
      </p:pic>
    </p:spTree>
    <p:extLst>
      <p:ext uri="{BB962C8B-B14F-4D97-AF65-F5344CB8AC3E}">
        <p14:creationId xmlns:p14="http://schemas.microsoft.com/office/powerpoint/2010/main" val="442809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83375C-808C-4759-2F7C-5AA206F0C89B}"/>
              </a:ext>
            </a:extLst>
          </p:cNvPr>
          <p:cNvSpPr txBox="1"/>
          <p:nvPr/>
        </p:nvSpPr>
        <p:spPr>
          <a:xfrm>
            <a:off x="451632" y="1348735"/>
            <a:ext cx="4598215"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rPr>
              <a:t>One</a:t>
            </a:r>
            <a:r>
              <a:rPr lang="en-US" sz="2400" dirty="0">
                <a:latin typeface="Century Gothic"/>
                <a:cs typeface="Arial"/>
              </a:rPr>
              <a:t> of </a:t>
            </a:r>
            <a:r>
              <a:rPr lang="en-US" sz="2400" dirty="0">
                <a:latin typeface="Century Gothic"/>
              </a:rPr>
              <a:t>the things we can do is </a:t>
            </a:r>
            <a:r>
              <a:rPr lang="en-US" sz="2400" dirty="0">
                <a:latin typeface="Century Gothic"/>
                <a:cs typeface="Arial"/>
              </a:rPr>
              <a:t>to ask the government to support the people around the world who grow food, not the big companies. </a:t>
            </a:r>
            <a:endParaRPr lang="en-US" dirty="0">
              <a:latin typeface="Arial" panose="020B0604020202020204"/>
              <a:cs typeface="Arial"/>
            </a:endParaRPr>
          </a:p>
          <a:p>
            <a:endParaRPr lang="en-US" sz="2400" dirty="0">
              <a:latin typeface="Century Gothic"/>
              <a:cs typeface="Arial"/>
            </a:endParaRPr>
          </a:p>
          <a:p>
            <a:r>
              <a:rPr lang="en-US" sz="2400" dirty="0">
                <a:latin typeface="Century Gothic"/>
                <a:cs typeface="Arial"/>
              </a:rPr>
              <a:t>Another thing we can do is to share whatever we can with one another.</a:t>
            </a:r>
            <a:endParaRPr lang="en-US">
              <a:cs typeface="Arial"/>
            </a:endParaRPr>
          </a:p>
          <a:p>
            <a:endParaRPr lang="en-US" dirty="0">
              <a:latin typeface="Arial" panose="020B0604020202020204"/>
              <a:cs typeface="Arial"/>
            </a:endParaRPr>
          </a:p>
        </p:txBody>
      </p:sp>
      <p:pic>
        <p:nvPicPr>
          <p:cNvPr id="2" name="Picture 1" descr="A person watering plants in a field&#10;&#10;AI-generated content may be incorrect.">
            <a:extLst>
              <a:ext uri="{FF2B5EF4-FFF2-40B4-BE49-F238E27FC236}">
                <a16:creationId xmlns:a16="http://schemas.microsoft.com/office/drawing/2014/main" id="{4ABD2F50-1F96-C8BE-1C48-C2EC9B8AC8BC}"/>
              </a:ext>
            </a:extLst>
          </p:cNvPr>
          <p:cNvPicPr>
            <a:picLocks noChangeAspect="1"/>
          </p:cNvPicPr>
          <p:nvPr/>
        </p:nvPicPr>
        <p:blipFill>
          <a:blip r:embed="rId3"/>
          <a:stretch>
            <a:fillRect/>
          </a:stretch>
        </p:blipFill>
        <p:spPr>
          <a:xfrm>
            <a:off x="5056233" y="0"/>
            <a:ext cx="7138715" cy="4734393"/>
          </a:xfrm>
          <a:prstGeom prst="rect">
            <a:avLst/>
          </a:prstGeom>
        </p:spPr>
      </p:pic>
      <p:sp>
        <p:nvSpPr>
          <p:cNvPr id="3" name="TextBox 2">
            <a:extLst>
              <a:ext uri="{FF2B5EF4-FFF2-40B4-BE49-F238E27FC236}">
                <a16:creationId xmlns:a16="http://schemas.microsoft.com/office/drawing/2014/main" id="{C44FB156-58C2-1D2A-1BD5-71E5433FD032}"/>
              </a:ext>
            </a:extLst>
          </p:cNvPr>
          <p:cNvSpPr txBox="1"/>
          <p:nvPr/>
        </p:nvSpPr>
        <p:spPr>
          <a:xfrm>
            <a:off x="456268" y="5042871"/>
            <a:ext cx="1136075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rPr>
              <a:t>This week, let’s give thanks for the food that we have. Let us remember to thank God for all that we have been given, as well as thanking and praying for all the people who are involved in getting the food we eat from the farm to our table.</a:t>
            </a:r>
            <a:endParaRPr lang="en-US" dirty="0"/>
          </a:p>
        </p:txBody>
      </p:sp>
    </p:spTree>
    <p:extLst>
      <p:ext uri="{BB962C8B-B14F-4D97-AF65-F5344CB8AC3E}">
        <p14:creationId xmlns:p14="http://schemas.microsoft.com/office/powerpoint/2010/main" val="3226336725"/>
      </p:ext>
    </p:extLst>
  </p:cSld>
  <p:clrMapOvr>
    <a:masterClrMapping/>
  </p:clrMapOvr>
</p:sld>
</file>

<file path=ppt/theme/theme1.xml><?xml version="1.0" encoding="utf-8"?>
<a:theme xmlns:a="http://schemas.openxmlformats.org/drawingml/2006/main" name="Standard CAFOD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ctivity xmlns="236a9a4b-a03c-46ba-8ec6-624c184acbc6">Advent</Activity>
    <Audience xmlns="236a9a4b-a03c-46ba-8ec6-624c184acbc6">Primary</Audience>
    <_Status xmlns="http://schemas.microsoft.com/sharepoint/v3/fields">Not Started</_Status>
    <_dlc_DocId xmlns="04672002-f21f-4240-adfb-f0b653fb6fb5">SZUU6KYVHK2A-2146017777-18745</_dlc_DocId>
    <_dlc_DocIdUrl xmlns="04672002-f21f-4240-adfb-f0b653fb6fb5">
      <Url>https://cafod365.sharepoint.com/sites/int/Education/_layouts/15/DocIdRedir.aspx?ID=SZUU6KYVHK2A-2146017777-18745</Url>
      <Description>SZUU6KYVHK2A-2146017777-18745</Description>
    </_dlc_DocIdUrl>
    <lcf76f155ced4ddcb4097134ff3c332f xmlns="236a9a4b-a03c-46ba-8ec6-624c184acbc6">
      <Terms xmlns="http://schemas.microsoft.com/office/infopath/2007/PartnerControls"/>
    </lcf76f155ced4ddcb4097134ff3c332f>
    <TaxCatchAll xmlns="453a0c7f-c966-4a5c-a0f8-de0f8150ea1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1cd5efdf3ce76515720b5128cd026d23">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67d2abc0b29ab5b5c3b0a78c25a21d2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0FDB06-B221-499B-BA77-123DF03D2BB2}">
  <ds:schemaRefs>
    <ds:schemaRef ds:uri="http://schemas.microsoft.com/office/2006/metadata/properties"/>
    <ds:schemaRef ds:uri="453a0c7f-c966-4a5c-a0f8-de0f8150ea1e"/>
    <ds:schemaRef ds:uri="04672002-f21f-4240-adfb-f0b653fb6fb5"/>
    <ds:schemaRef ds:uri="236a9a4b-a03c-46ba-8ec6-624c184acbc6"/>
    <ds:schemaRef ds:uri="http://purl.org/dc/terms/"/>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http://purl.org/dc/elements/1.1/"/>
    <ds:schemaRef ds:uri="bdf04112-6931-4610-9724-cd62e91446a3"/>
    <ds:schemaRef ds:uri="http://schemas.microsoft.com/sharepoint/v3/fields"/>
    <ds:schemaRef ds:uri="http://www.w3.org/XML/1998/namespace"/>
  </ds:schemaRefs>
</ds:datastoreItem>
</file>

<file path=customXml/itemProps2.xml><?xml version="1.0" encoding="utf-8"?>
<ds:datastoreItem xmlns:ds="http://schemas.openxmlformats.org/officeDocument/2006/customXml" ds:itemID="{7FDDA5B9-3490-495B-84D2-C69657A09701}">
  <ds:schemaRefs>
    <ds:schemaRef ds:uri="http://schemas.microsoft.com/sharepoint/v3/contenttype/forms"/>
  </ds:schemaRefs>
</ds:datastoreItem>
</file>

<file path=customXml/itemProps3.xml><?xml version="1.0" encoding="utf-8"?>
<ds:datastoreItem xmlns:ds="http://schemas.openxmlformats.org/officeDocument/2006/customXml" ds:itemID="{665CB3E2-8709-4147-8C75-634C1593348D}">
  <ds:schemaRefs>
    <ds:schemaRef ds:uri="http://schemas.microsoft.com/sharepoint/events"/>
  </ds:schemaRefs>
</ds:datastoreItem>
</file>

<file path=customXml/itemProps4.xml><?xml version="1.0" encoding="utf-8"?>
<ds:datastoreItem xmlns:ds="http://schemas.openxmlformats.org/officeDocument/2006/customXml" ds:itemID="{D3847099-E9AA-480C-AD33-EFE4B0D772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9430</TotalTime>
  <Words>1635</Words>
  <Application>Microsoft Office PowerPoint</Application>
  <PresentationFormat>Widescreen</PresentationFormat>
  <Paragraphs>167</Paragraphs>
  <Slides>19</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Arial Black</vt:lpstr>
      <vt:lpstr>Calibri</vt:lpstr>
      <vt:lpstr>Century Gothic</vt:lpstr>
      <vt:lpstr>Segoe UI</vt:lpstr>
      <vt:lpstr>Times New Roman</vt:lpstr>
      <vt:lpstr>Wingdings</vt:lpstr>
      <vt:lpstr>Standard CAFOD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Ahmed</dc:creator>
  <cp:lastModifiedBy>Victoria Ahmed</cp:lastModifiedBy>
  <cp:revision>3596</cp:revision>
  <dcterms:created xsi:type="dcterms:W3CDTF">2021-02-16T09:08:51Z</dcterms:created>
  <dcterms:modified xsi:type="dcterms:W3CDTF">2025-06-17T22:44:31Z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16c1da33-34e7-4625-bbda-96bc24ef84a2</vt:lpwstr>
  </property>
  <property fmtid="{D5CDD505-2E9C-101B-9397-08002B2CF9AE}" pid="4" name="MediaServiceImageTags">
    <vt:lpwstr/>
  </property>
</Properties>
</file>