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8"/>
  </p:notesMasterIdLst>
  <p:handoutMasterIdLst>
    <p:handoutMasterId r:id="rId29"/>
  </p:handoutMasterIdLst>
  <p:sldIdLst>
    <p:sldId id="301" r:id="rId6"/>
    <p:sldId id="268" r:id="rId7"/>
    <p:sldId id="420" r:id="rId8"/>
    <p:sldId id="423" r:id="rId9"/>
    <p:sldId id="433" r:id="rId10"/>
    <p:sldId id="434" r:id="rId11"/>
    <p:sldId id="269" r:id="rId12"/>
    <p:sldId id="386" r:id="rId13"/>
    <p:sldId id="381" r:id="rId14"/>
    <p:sldId id="382" r:id="rId15"/>
    <p:sldId id="390" r:id="rId16"/>
    <p:sldId id="424" r:id="rId17"/>
    <p:sldId id="431" r:id="rId18"/>
    <p:sldId id="435" r:id="rId19"/>
    <p:sldId id="436" r:id="rId20"/>
    <p:sldId id="437" r:id="rId21"/>
    <p:sldId id="293" r:id="rId22"/>
    <p:sldId id="405" r:id="rId23"/>
    <p:sldId id="418" r:id="rId24"/>
    <p:sldId id="361" r:id="rId25"/>
    <p:sldId id="290" r:id="rId26"/>
    <p:sldId id="257" r:id="rId27"/>
  </p:sldIdLst>
  <p:sldSz cx="9144000" cy="5143500" type="screen16x9"/>
  <p:notesSz cx="20104100" cy="11309350"/>
  <p:embeddedFontLst>
    <p:embeddedFont>
      <p:font typeface="Century Gothic" panose="020B0502020202020204"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ExtraBold" panose="00000900000000000000" pitchFamily="2" charset="0"/>
      <p:bold r:id="rId38"/>
      <p:italic r:id="rId39"/>
      <p:boldItalic r:id="rId40"/>
    </p:embeddedFont>
    <p:embeddedFont>
      <p:font typeface="Montserrat Light" panose="00000400000000000000" pitchFamily="2" charset="0"/>
      <p:regular r:id="rId41"/>
      <p:italic r:id="rId42"/>
    </p:embeddedFont>
    <p:embeddedFont>
      <p:font typeface="Montserrat school" pitchFamily="2" charset="0"/>
      <p:regular r:id="rId43"/>
      <p:italic r:id="rId44"/>
    </p:embeddedFont>
    <p:embeddedFont>
      <p:font typeface="Montserrat school" pitchFamily="2" charset="0"/>
      <p:regular r:id="rId43"/>
      <p:italic r:id="rId44"/>
    </p:embeddedFont>
    <p:embeddedFont>
      <p:font typeface="Segoe UI" panose="020B0502040204020203" pitchFamily="34" charset="0"/>
      <p:regular r:id="rId45"/>
      <p:bold r:id="rId46"/>
      <p:italic r:id="rId47"/>
      <p:boldItalic r:id="rId48"/>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06806-2643-4979-9975-11E6D4DAC217}" v="1" dt="2026-04-15T13:29:10.6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41" Type="http://schemas.openxmlformats.org/officeDocument/2006/relationships/font" Target="fonts/font12.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custSel modSld">
      <pc:chgData name="Victoria Ahmed" userId="d7b2ef2b-6674-4efc-b11b-0c38a2fd5536" providerId="ADAL" clId="{97DA4315-7444-497A-972B-1ED4349B9216}" dt="2026-04-15T13:50:16.352" v="198" actId="931"/>
      <pc:docMkLst>
        <pc:docMk/>
      </pc:docMkLst>
      <pc:sldChg chg="addSp delSp modSp mod">
        <pc:chgData name="Victoria Ahmed" userId="d7b2ef2b-6674-4efc-b11b-0c38a2fd5536" providerId="ADAL" clId="{97DA4315-7444-497A-972B-1ED4349B9216}" dt="2026-04-15T13:50:16.352" v="198" actId="931"/>
        <pc:sldMkLst>
          <pc:docMk/>
          <pc:sldMk cId="1858560212" sldId="290"/>
        </pc:sldMkLst>
        <pc:spChg chg="add del mod">
          <ac:chgData name="Victoria Ahmed" userId="d7b2ef2b-6674-4efc-b11b-0c38a2fd5536" providerId="ADAL" clId="{97DA4315-7444-497A-972B-1ED4349B9216}" dt="2026-04-15T13:29:47.626" v="94" actId="931"/>
          <ac:spMkLst>
            <pc:docMk/>
            <pc:sldMk cId="1858560212" sldId="290"/>
            <ac:spMk id="5" creationId="{E94DF826-6D18-0E88-F87B-8BB3C264478C}"/>
          </ac:spMkLst>
        </pc:spChg>
        <pc:spChg chg="add del mod">
          <ac:chgData name="Victoria Ahmed" userId="d7b2ef2b-6674-4efc-b11b-0c38a2fd5536" providerId="ADAL" clId="{97DA4315-7444-497A-972B-1ED4349B9216}" dt="2026-04-15T13:30:07.585" v="123" actId="478"/>
          <ac:spMkLst>
            <pc:docMk/>
            <pc:sldMk cId="1858560212" sldId="290"/>
            <ac:spMk id="10" creationId="{C4D55E21-2A54-CED6-C271-204EF9A53375}"/>
          </ac:spMkLst>
        </pc:spChg>
        <pc:spChg chg="del mod">
          <ac:chgData name="Victoria Ahmed" userId="d7b2ef2b-6674-4efc-b11b-0c38a2fd5536" providerId="ADAL" clId="{97DA4315-7444-497A-972B-1ED4349B9216}" dt="2026-04-15T13:29:24.817" v="92"/>
          <ac:spMkLst>
            <pc:docMk/>
            <pc:sldMk cId="1858560212" sldId="290"/>
            <ac:spMk id="11" creationId="{91B026E1-2B6C-A256-EFC0-A0DF06B6DB36}"/>
          </ac:spMkLst>
        </pc:spChg>
        <pc:spChg chg="add del mod">
          <ac:chgData name="Victoria Ahmed" userId="d7b2ef2b-6674-4efc-b11b-0c38a2fd5536" providerId="ADAL" clId="{97DA4315-7444-497A-972B-1ED4349B9216}" dt="2026-04-15T13:32:07.977" v="125" actId="931"/>
          <ac:spMkLst>
            <pc:docMk/>
            <pc:sldMk cId="1858560212" sldId="290"/>
            <ac:spMk id="13" creationId="{77B49C95-417B-49EE-14B9-D3BCB9866301}"/>
          </ac:spMkLst>
        </pc:spChg>
        <pc:spChg chg="add del mod">
          <ac:chgData name="Victoria Ahmed" userId="d7b2ef2b-6674-4efc-b11b-0c38a2fd5536" providerId="ADAL" clId="{97DA4315-7444-497A-972B-1ED4349B9216}" dt="2026-04-15T13:50:16.352" v="198" actId="931"/>
          <ac:spMkLst>
            <pc:docMk/>
            <pc:sldMk cId="1858560212" sldId="290"/>
            <ac:spMk id="18" creationId="{D0FF85E9-4BB8-1094-34D1-85E1665DEE15}"/>
          </ac:spMkLst>
        </pc:spChg>
        <pc:spChg chg="mod">
          <ac:chgData name="Victoria Ahmed" userId="d7b2ef2b-6674-4efc-b11b-0c38a2fd5536" providerId="ADAL" clId="{97DA4315-7444-497A-972B-1ED4349B9216}" dt="2026-04-15T13:29:22.737" v="90" actId="2711"/>
          <ac:spMkLst>
            <pc:docMk/>
            <pc:sldMk cId="1858560212" sldId="290"/>
            <ac:spMk id="21" creationId="{4D395D3C-E51B-8AFE-2355-02E58085FD88}"/>
          </ac:spMkLst>
        </pc:spChg>
        <pc:spChg chg="add del mod">
          <ac:chgData name="Victoria Ahmed" userId="d7b2ef2b-6674-4efc-b11b-0c38a2fd5536" providerId="ADAL" clId="{97DA4315-7444-497A-972B-1ED4349B9216}" dt="2026-04-15T13:32:20.630" v="128" actId="931"/>
          <ac:spMkLst>
            <pc:docMk/>
            <pc:sldMk cId="1858560212" sldId="290"/>
            <ac:spMk id="22" creationId="{8C880963-AA14-2BBE-B5EB-3D774D54BBA6}"/>
          </ac:spMkLst>
        </pc:spChg>
        <pc:spChg chg="mod">
          <ac:chgData name="Victoria Ahmed" userId="d7b2ef2b-6674-4efc-b11b-0c38a2fd5536" providerId="ADAL" clId="{97DA4315-7444-497A-972B-1ED4349B9216}" dt="2026-04-15T13:32:42.412" v="161" actId="2711"/>
          <ac:spMkLst>
            <pc:docMk/>
            <pc:sldMk cId="1858560212" sldId="290"/>
            <ac:spMk id="23" creationId="{0C58DBA8-B393-11E0-D426-916E53248361}"/>
          </ac:spMkLst>
        </pc:spChg>
        <pc:spChg chg="mod">
          <ac:chgData name="Victoria Ahmed" userId="d7b2ef2b-6674-4efc-b11b-0c38a2fd5536" providerId="ADAL" clId="{97DA4315-7444-497A-972B-1ED4349B9216}" dt="2026-04-15T13:48:36.431" v="197" actId="20577"/>
          <ac:spMkLst>
            <pc:docMk/>
            <pc:sldMk cId="1858560212" sldId="290"/>
            <ac:spMk id="24" creationId="{C063FA5F-7DBD-62CE-C72E-7F0C28A8C19C}"/>
          </ac:spMkLst>
        </pc:spChg>
        <pc:spChg chg="del mod">
          <ac:chgData name="Victoria Ahmed" userId="d7b2ef2b-6674-4efc-b11b-0c38a2fd5536" providerId="ADAL" clId="{97DA4315-7444-497A-972B-1ED4349B9216}" dt="2026-04-15T13:30:03.750" v="122" actId="478"/>
          <ac:spMkLst>
            <pc:docMk/>
            <pc:sldMk cId="1858560212" sldId="290"/>
            <ac:spMk id="26" creationId="{4278F38B-28FE-E990-DFC3-45493B46C543}"/>
          </ac:spMkLst>
        </pc:spChg>
        <pc:spChg chg="del">
          <ac:chgData name="Victoria Ahmed" userId="d7b2ef2b-6674-4efc-b11b-0c38a2fd5536" providerId="ADAL" clId="{97DA4315-7444-497A-972B-1ED4349B9216}" dt="2026-04-15T13:32:34.315" v="159" actId="478"/>
          <ac:spMkLst>
            <pc:docMk/>
            <pc:sldMk cId="1858560212" sldId="290"/>
            <ac:spMk id="27" creationId="{7CE451F8-C45B-315D-0BD6-C272B41221B8}"/>
          </ac:spMkLst>
        </pc:spChg>
        <pc:spChg chg="add del mod">
          <ac:chgData name="Victoria Ahmed" userId="d7b2ef2b-6674-4efc-b11b-0c38a2fd5536" providerId="ADAL" clId="{97DA4315-7444-497A-972B-1ED4349B9216}" dt="2026-04-15T13:32:36.275" v="160" actId="478"/>
          <ac:spMkLst>
            <pc:docMk/>
            <pc:sldMk cId="1858560212" sldId="290"/>
            <ac:spMk id="31" creationId="{90FB2FB1-9A07-FF9A-F27C-74499A195F72}"/>
          </ac:spMkLst>
        </pc:spChg>
        <pc:picChg chg="del">
          <ac:chgData name="Victoria Ahmed" userId="d7b2ef2b-6674-4efc-b11b-0c38a2fd5536" providerId="ADAL" clId="{97DA4315-7444-497A-972B-1ED4349B9216}" dt="2026-04-15T13:30:11.576" v="124" actId="478"/>
          <ac:picMkLst>
            <pc:docMk/>
            <pc:sldMk cId="1858560212" sldId="290"/>
            <ac:picMk id="2" creationId="{C5378C02-7D93-7B58-14D3-D304924EF953}"/>
          </ac:picMkLst>
        </pc:picChg>
        <pc:picChg chg="add mod ord">
          <ac:chgData name="Victoria Ahmed" userId="d7b2ef2b-6674-4efc-b11b-0c38a2fd5536" providerId="ADAL" clId="{97DA4315-7444-497A-972B-1ED4349B9216}" dt="2026-04-15T13:29:47.626" v="94" actId="931"/>
          <ac:picMkLst>
            <pc:docMk/>
            <pc:sldMk cId="1858560212" sldId="290"/>
            <ac:picMk id="7" creationId="{09A3D97D-AADD-2DB8-FE34-4218973A3F85}"/>
          </ac:picMkLst>
        </pc:picChg>
        <pc:picChg chg="del">
          <ac:chgData name="Victoria Ahmed" userId="d7b2ef2b-6674-4efc-b11b-0c38a2fd5536" providerId="ADAL" clId="{97DA4315-7444-497A-972B-1ED4349B9216}" dt="2026-04-15T13:32:17.063" v="127" actId="478"/>
          <ac:picMkLst>
            <pc:docMk/>
            <pc:sldMk cId="1858560212" sldId="290"/>
            <ac:picMk id="8" creationId="{EAA39F90-F9A0-FF91-6C19-FE2DB4710579}"/>
          </ac:picMkLst>
        </pc:picChg>
        <pc:picChg chg="add del mod ord">
          <ac:chgData name="Victoria Ahmed" userId="d7b2ef2b-6674-4efc-b11b-0c38a2fd5536" providerId="ADAL" clId="{97DA4315-7444-497A-972B-1ED4349B9216}" dt="2026-04-15T13:32:16.313" v="126" actId="478"/>
          <ac:picMkLst>
            <pc:docMk/>
            <pc:sldMk cId="1858560212" sldId="290"/>
            <ac:picMk id="15" creationId="{6C0BD8DC-624E-BDBD-E880-5B4860C5AAB3}"/>
          </ac:picMkLst>
        </pc:picChg>
        <pc:picChg chg="del">
          <ac:chgData name="Victoria Ahmed" userId="d7b2ef2b-6674-4efc-b11b-0c38a2fd5536" providerId="ADAL" clId="{97DA4315-7444-497A-972B-1ED4349B9216}" dt="2026-04-15T13:29:30.027" v="93" actId="478"/>
          <ac:picMkLst>
            <pc:docMk/>
            <pc:sldMk cId="1858560212" sldId="290"/>
            <ac:picMk id="16" creationId="{B2D3B69E-E601-8ED6-2B05-0FB9197D6231}"/>
          </ac:picMkLst>
        </pc:picChg>
        <pc:picChg chg="add mod ord">
          <ac:chgData name="Victoria Ahmed" userId="d7b2ef2b-6674-4efc-b11b-0c38a2fd5536" providerId="ADAL" clId="{97DA4315-7444-497A-972B-1ED4349B9216}" dt="2026-04-15T13:32:20.630" v="128" actId="931"/>
          <ac:picMkLst>
            <pc:docMk/>
            <pc:sldMk cId="1858560212" sldId="290"/>
            <ac:picMk id="29" creationId="{47E055D0-C589-CE6F-6756-B17C021ED808}"/>
          </ac:picMkLst>
        </pc:picChg>
        <pc:picChg chg="add mod ord">
          <ac:chgData name="Victoria Ahmed" userId="d7b2ef2b-6674-4efc-b11b-0c38a2fd5536" providerId="ADAL" clId="{97DA4315-7444-497A-972B-1ED4349B9216}" dt="2026-04-15T13:50:16.352" v="198" actId="931"/>
          <ac:picMkLst>
            <pc:docMk/>
            <pc:sldMk cId="1858560212" sldId="290"/>
            <ac:picMk id="33" creationId="{888F38EC-9842-90EE-CBE2-E24F235EF178}"/>
          </ac:picMkLst>
        </pc:picChg>
      </pc:sldChg>
      <pc:sldChg chg="addSp delSp modSp mod modNotesTx">
        <pc:chgData name="Victoria Ahmed" userId="d7b2ef2b-6674-4efc-b11b-0c38a2fd5536" providerId="ADAL" clId="{97DA4315-7444-497A-972B-1ED4349B9216}" dt="2026-04-15T13:28:14.291" v="55" actId="20577"/>
        <pc:sldMkLst>
          <pc:docMk/>
          <pc:sldMk cId="1535650116" sldId="418"/>
        </pc:sldMkLst>
        <pc:picChg chg="del">
          <ac:chgData name="Victoria Ahmed" userId="d7b2ef2b-6674-4efc-b11b-0c38a2fd5536" providerId="ADAL" clId="{97DA4315-7444-497A-972B-1ED4349B9216}" dt="2026-04-15T13:27:42.787" v="0" actId="478"/>
          <ac:picMkLst>
            <pc:docMk/>
            <pc:sldMk cId="1535650116" sldId="418"/>
            <ac:picMk id="2" creationId="{D29E461D-E229-F267-E661-BD840E3E92E8}"/>
          </ac:picMkLst>
        </pc:picChg>
        <pc:picChg chg="add mod">
          <ac:chgData name="Victoria Ahmed" userId="d7b2ef2b-6674-4efc-b11b-0c38a2fd5536" providerId="ADAL" clId="{97DA4315-7444-497A-972B-1ED4349B9216}" dt="2026-04-15T13:27:57.302" v="4" actId="1076"/>
          <ac:picMkLst>
            <pc:docMk/>
            <pc:sldMk cId="1535650116" sldId="418"/>
            <ac:picMk id="5" creationId="{5132B563-93B4-34A8-C4D4-5299E22E9F5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4/15/2026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4/15/2026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Third Sunday of Easter (Year A)</a:t>
            </a:r>
          </a:p>
          <a:p>
            <a:endParaRPr lang="en-US" b="1"/>
          </a:p>
          <a:p>
            <a:r>
              <a:rPr lang="en-US" b="1"/>
              <a:t>Preparation</a:t>
            </a:r>
            <a:r>
              <a:rPr lang="en-US" b="1" i="0" u="none" strike="noStrike" kern="1200">
                <a:solidFill>
                  <a:schemeClr val="tx1"/>
                </a:solidFill>
                <a:effectLst/>
              </a:rPr>
              <a:t> of the worship space</a:t>
            </a:r>
            <a:endParaRPr lang="en-US" b="1"/>
          </a:p>
          <a:p>
            <a:r>
              <a:rPr lang="en-US" b="1" i="0" u="none" strike="noStrike" kern="1200" err="1">
                <a:solidFill>
                  <a:schemeClr val="tx1"/>
                </a:solidFill>
                <a:effectLst/>
              </a:rPr>
              <a:t>Colour</a:t>
            </a:r>
            <a:r>
              <a:rPr lang="en-US" b="1" i="0" u="none" strike="noStrike" kern="1200">
                <a:solidFill>
                  <a:schemeClr val="tx1"/>
                </a:solidFill>
                <a:effectLst/>
              </a:rPr>
              <a:t>: </a:t>
            </a:r>
            <a:r>
              <a:rPr lang="en-US"/>
              <a:t>white</a:t>
            </a:r>
          </a:p>
          <a:p>
            <a:endParaRPr lang="en-US"/>
          </a:p>
          <a:p>
            <a:r>
              <a:rPr lang="en-US" b="1" i="0" u="none" strike="noStrike" kern="1200">
                <a:solidFill>
                  <a:schemeClr val="tx1"/>
                </a:solidFill>
                <a:effectLst/>
              </a:rPr>
              <a:t>Song suggestions</a:t>
            </a:r>
            <a:endParaRPr lang="en-US" b="1"/>
          </a:p>
          <a:p>
            <a:r>
              <a:rPr lang="en-US">
                <a:solidFill>
                  <a:srgbClr val="000000"/>
                </a:solidFill>
              </a:rPr>
              <a:t>One more step along the world I go (901, Celebration Hymnal for Everyone) Christ be beside me (910</a:t>
            </a:r>
            <a:r>
              <a:rPr lang="en-US"/>
              <a:t>, </a:t>
            </a:r>
            <a:r>
              <a:rPr lang="en-US">
                <a:solidFill>
                  <a:srgbClr val="000000"/>
                </a:solidFill>
              </a:rPr>
              <a:t>Laudate)</a:t>
            </a:r>
            <a:endParaRPr lang="en-US"/>
          </a:p>
          <a:p>
            <a:endParaRPr lang="en-US" b="1">
              <a:solidFill>
                <a:srgbClr val="000000"/>
              </a:solidFill>
            </a:endParaRPr>
          </a:p>
          <a:p>
            <a:r>
              <a:rPr lang="en-US" b="1">
                <a:solidFill>
                  <a:srgbClr val="000000"/>
                </a:solidFill>
              </a:rPr>
              <a:t>Welcome</a:t>
            </a:r>
            <a:endParaRPr lang="en-US" b="1"/>
          </a:p>
          <a:p>
            <a:r>
              <a:rPr lang="en-US">
                <a:solidFill>
                  <a:srgbClr val="000000"/>
                </a:solidFill>
              </a:rPr>
              <a:t>Today we hear how two of Jesus’ followers went on a journey to a village called Emmaus. Along </a:t>
            </a:r>
            <a:r>
              <a:rPr lang="en-US"/>
              <a:t>the way, they met someone really special</a:t>
            </a:r>
            <a:r>
              <a:rPr lang="en-US">
                <a:solidFill>
                  <a:srgbClr val="000000"/>
                </a:solidFill>
              </a:rPr>
              <a:t>, although they didn’t </a:t>
            </a:r>
            <a:r>
              <a:rPr lang="en-US" err="1">
                <a:solidFill>
                  <a:srgbClr val="000000"/>
                </a:solidFill>
              </a:rPr>
              <a:t>recognise</a:t>
            </a:r>
            <a:r>
              <a:rPr lang="en-US">
                <a:solidFill>
                  <a:srgbClr val="000000"/>
                </a:solidFill>
              </a:rPr>
              <a:t> him at first. Who do you think it was? Let’s find out if you are right…</a:t>
            </a:r>
            <a:endParaRPr lang="en-US"/>
          </a:p>
          <a:p>
            <a:endParaRPr lang="en-US">
              <a:solidFill>
                <a:srgbClr val="000000"/>
              </a:solidFill>
            </a:endParaRPr>
          </a:p>
          <a:p>
            <a:r>
              <a:rPr lang="en-US">
                <a:solidFill>
                  <a:srgbClr val="000000"/>
                </a:solidFill>
              </a:rPr>
              <a:t>Romero cross</a:t>
            </a:r>
          </a:p>
          <a:p>
            <a:r>
              <a:rPr lang="en-US">
                <a:solidFill>
                  <a:srgbClr val="000000"/>
                </a:solidFill>
              </a:rPr>
              <a:t>Photo credit: CAFOD</a:t>
            </a:r>
          </a:p>
          <a:p>
            <a:endParaRPr lang="en-US" b="1">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12D-13DC-15AD-3B11-DC6FE611B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A5D6-EBBA-6111-CB2F-282854C5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D8B6-0A07-49AF-F8FA-788BA2259D72}"/>
              </a:ext>
            </a:extLst>
          </p:cNvPr>
          <p:cNvSpPr>
            <a:spLocks noGrp="1"/>
          </p:cNvSpPr>
          <p:nvPr>
            <p:ph type="body" idx="1"/>
          </p:nvPr>
        </p:nvSpPr>
        <p:spPr/>
        <p:txBody>
          <a:bodyPr/>
          <a:lstStyle/>
          <a:p>
            <a:r>
              <a:rPr lang="en-US">
                <a:highlight>
                  <a:srgbClr val="FFFFFF"/>
                </a:highlight>
              </a:rPr>
              <a:t>Being kind</a:t>
            </a:r>
          </a:p>
          <a:p>
            <a:r>
              <a:rPr lang="en-US">
                <a:highlight>
                  <a:srgbClr val="FFFFFF"/>
                </a:highlight>
              </a:rPr>
              <a:t>Annie Spratt on </a:t>
            </a:r>
            <a:r>
              <a:rPr lang="en-US" err="1">
                <a:highlight>
                  <a:srgbClr val="FFFFFF"/>
                </a:highlight>
              </a:rPr>
              <a:t>Unsplash</a:t>
            </a:r>
          </a:p>
          <a:p>
            <a:endParaRPr lang="en-US">
              <a:highlight>
                <a:srgbClr val="FFFFFF"/>
              </a:highlight>
            </a:endParaRPr>
          </a:p>
        </p:txBody>
      </p:sp>
      <p:sp>
        <p:nvSpPr>
          <p:cNvPr id="4" name="Slide Number Placeholder 3">
            <a:extLst>
              <a:ext uri="{FF2B5EF4-FFF2-40B4-BE49-F238E27FC236}">
                <a16:creationId xmlns:a16="http://schemas.microsoft.com/office/drawing/2014/main" id="{317103D4-AE2B-9E2F-E7EF-44469B9046D1}"/>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361519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69F3C-2F28-89C3-15C9-C8E4715AC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43184-5B93-F763-A31B-36B290D44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CB9CA-F7D5-2ADA-9998-2CA16837529A}"/>
              </a:ext>
            </a:extLst>
          </p:cNvPr>
          <p:cNvSpPr>
            <a:spLocks noGrp="1"/>
          </p:cNvSpPr>
          <p:nvPr>
            <p:ph type="body" idx="1"/>
          </p:nvPr>
        </p:nvSpPr>
        <p:spPr/>
        <p:txBody>
          <a:bodyPr/>
          <a:lstStyle/>
          <a:p>
            <a:r>
              <a:rPr lang="en-US" err="1">
                <a:highlight>
                  <a:srgbClr val="FFFFFF"/>
                </a:highlight>
              </a:rPr>
              <a:t>Saidimu</a:t>
            </a:r>
            <a:r>
              <a:rPr lang="en-US">
                <a:highlight>
                  <a:srgbClr val="FFFFFF"/>
                </a:highlight>
              </a:rPr>
              <a:t>, Kenya</a:t>
            </a:r>
          </a:p>
          <a:p>
            <a:r>
              <a:rPr lang="en-GB">
                <a:highlight>
                  <a:srgbClr val="FFFFFF"/>
                </a:highlight>
              </a:rPr>
              <a:t>Photo credit: Mwangi </a:t>
            </a:r>
            <a:r>
              <a:rPr lang="en-GB" err="1">
                <a:highlight>
                  <a:srgbClr val="FFFFFF"/>
                </a:highlight>
              </a:rPr>
              <a:t>Kirubi</a:t>
            </a:r>
            <a:endParaRPr lang="en-US" err="1"/>
          </a:p>
        </p:txBody>
      </p:sp>
      <p:sp>
        <p:nvSpPr>
          <p:cNvPr id="4" name="Slide Number Placeholder 3">
            <a:extLst>
              <a:ext uri="{FF2B5EF4-FFF2-40B4-BE49-F238E27FC236}">
                <a16:creationId xmlns:a16="http://schemas.microsoft.com/office/drawing/2014/main" id="{0D26F98D-6326-BE8C-69E5-5B14B310772E}"/>
              </a:ext>
            </a:extLst>
          </p:cNvPr>
          <p:cNvSpPr>
            <a:spLocks noGrp="1"/>
          </p:cNvSpPr>
          <p:nvPr>
            <p:ph type="sldNum" sz="quarter" idx="5"/>
          </p:nvPr>
        </p:nvSpPr>
        <p:spPr/>
        <p:txBody>
          <a:bodyPr/>
          <a:lstStyle/>
          <a:p>
            <a:fld id="{A3F0725B-8BBF-6349-B206-C25D6BA6A9C8}" type="slidenum">
              <a:rPr lang="en-US" smtClean="0"/>
              <a:t>14</a:t>
            </a:fld>
            <a:endParaRPr lang="en-US"/>
          </a:p>
        </p:txBody>
      </p:sp>
    </p:spTree>
    <p:extLst>
      <p:ext uri="{BB962C8B-B14F-4D97-AF65-F5344CB8AC3E}">
        <p14:creationId xmlns:p14="http://schemas.microsoft.com/office/powerpoint/2010/main" val="837639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77BA9-E3D6-DD8D-BFDA-E1E99C819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1EEB13-2438-50E2-896F-BE7BC7DA5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35A62-B61E-ABE0-C58A-E0BA75635065}"/>
              </a:ext>
            </a:extLst>
          </p:cNvPr>
          <p:cNvSpPr>
            <a:spLocks noGrp="1"/>
          </p:cNvSpPr>
          <p:nvPr>
            <p:ph type="body" idx="1"/>
          </p:nvPr>
        </p:nvSpPr>
        <p:spPr/>
        <p:txBody>
          <a:bodyPr/>
          <a:lstStyle/>
          <a:p>
            <a:r>
              <a:rPr lang="en-US" err="1">
                <a:highlight>
                  <a:srgbClr val="FFFFFF"/>
                </a:highlight>
              </a:rPr>
              <a:t>Saidimu</a:t>
            </a:r>
            <a:r>
              <a:rPr lang="en-US">
                <a:highlight>
                  <a:srgbClr val="FFFFFF"/>
                </a:highlight>
              </a:rPr>
              <a:t> and </a:t>
            </a:r>
            <a:r>
              <a:rPr lang="en-US" err="1">
                <a:highlight>
                  <a:srgbClr val="FFFFFF"/>
                </a:highlight>
              </a:rPr>
              <a:t>Ochuroi</a:t>
            </a:r>
            <a:r>
              <a:rPr lang="en-US">
                <a:highlight>
                  <a:srgbClr val="FFFFFF"/>
                </a:highlight>
              </a:rPr>
              <a:t>, Kenya</a:t>
            </a:r>
            <a:endParaRPr lang="en-US">
              <a:solidFill>
                <a:srgbClr val="444444"/>
              </a:solidFill>
              <a:highlight>
                <a:srgbClr val="FFFFFF"/>
              </a:highlight>
            </a:endParaRPr>
          </a:p>
          <a:p>
            <a:r>
              <a:rPr lang="en-GB">
                <a:highlight>
                  <a:srgbClr val="FFFFFF"/>
                </a:highlight>
              </a:rPr>
              <a:t>Photo credit: Mwangi </a:t>
            </a:r>
            <a:r>
              <a:rPr lang="en-GB" err="1">
                <a:highlight>
                  <a:srgbClr val="FFFFFF"/>
                </a:highlight>
              </a:rPr>
              <a:t>Kirubi</a:t>
            </a:r>
            <a:endParaRPr lang="en-US" err="1"/>
          </a:p>
        </p:txBody>
      </p:sp>
      <p:sp>
        <p:nvSpPr>
          <p:cNvPr id="4" name="Slide Number Placeholder 3">
            <a:extLst>
              <a:ext uri="{FF2B5EF4-FFF2-40B4-BE49-F238E27FC236}">
                <a16:creationId xmlns:a16="http://schemas.microsoft.com/office/drawing/2014/main" id="{4CFDBAE5-ACE0-1F29-F251-1C126DCE0182}"/>
              </a:ext>
            </a:extLst>
          </p:cNvPr>
          <p:cNvSpPr>
            <a:spLocks noGrp="1"/>
          </p:cNvSpPr>
          <p:nvPr>
            <p:ph type="sldNum" sz="quarter" idx="5"/>
          </p:nvPr>
        </p:nvSpPr>
        <p:spPr/>
        <p:txBody>
          <a:bodyPr/>
          <a:lstStyle/>
          <a:p>
            <a:fld id="{A3F0725B-8BBF-6349-B206-C25D6BA6A9C8}" type="slidenum">
              <a:rPr lang="en-US" smtClean="0"/>
              <a:t>15</a:t>
            </a:fld>
            <a:endParaRPr lang="en-US"/>
          </a:p>
        </p:txBody>
      </p:sp>
    </p:spTree>
    <p:extLst>
      <p:ext uri="{BB962C8B-B14F-4D97-AF65-F5344CB8AC3E}">
        <p14:creationId xmlns:p14="http://schemas.microsoft.com/office/powerpoint/2010/main" val="3106953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07F76-B165-2643-0230-AB60C3976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20F64-923C-5126-B5BF-C3D10C3BF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4CE2B-C397-4179-4995-3D05695552A4}"/>
              </a:ext>
            </a:extLst>
          </p:cNvPr>
          <p:cNvSpPr>
            <a:spLocks noGrp="1"/>
          </p:cNvSpPr>
          <p:nvPr>
            <p:ph type="body" idx="1"/>
          </p:nvPr>
        </p:nvSpPr>
        <p:spPr/>
        <p:txBody>
          <a:bodyPr/>
          <a:lstStyle/>
          <a:p>
            <a:r>
              <a:rPr lang="en-US" err="1">
                <a:highlight>
                  <a:srgbClr val="FFFFFF"/>
                </a:highlight>
              </a:rPr>
              <a:t>Saidimu</a:t>
            </a:r>
            <a:r>
              <a:rPr lang="en-US">
                <a:highlight>
                  <a:srgbClr val="FFFFFF"/>
                </a:highlight>
              </a:rPr>
              <a:t> and his family, Kenya</a:t>
            </a:r>
            <a:endParaRPr lang="en-US">
              <a:solidFill>
                <a:srgbClr val="444444"/>
              </a:solidFill>
              <a:highlight>
                <a:srgbClr val="FFFFFF"/>
              </a:highlight>
            </a:endParaRPr>
          </a:p>
          <a:p>
            <a:r>
              <a:rPr lang="en-GB">
                <a:highlight>
                  <a:srgbClr val="FFFFFF"/>
                </a:highlight>
              </a:rPr>
              <a:t>Photo credit: Mwangi </a:t>
            </a:r>
            <a:r>
              <a:rPr lang="en-GB" err="1">
                <a:highlight>
                  <a:srgbClr val="FFFFFF"/>
                </a:highlight>
              </a:rPr>
              <a:t>Kirubi</a:t>
            </a:r>
            <a:endParaRPr lang="en-US" err="1"/>
          </a:p>
          <a:p>
            <a:endParaRPr lang="en-US">
              <a:highlight>
                <a:srgbClr val="FFFFFF"/>
              </a:highlight>
            </a:endParaRPr>
          </a:p>
        </p:txBody>
      </p:sp>
      <p:sp>
        <p:nvSpPr>
          <p:cNvPr id="4" name="Slide Number Placeholder 3">
            <a:extLst>
              <a:ext uri="{FF2B5EF4-FFF2-40B4-BE49-F238E27FC236}">
                <a16:creationId xmlns:a16="http://schemas.microsoft.com/office/drawing/2014/main" id="{A79C6E7A-38E9-28E1-622B-E14D17395D95}"/>
              </a:ext>
            </a:extLst>
          </p:cNvPr>
          <p:cNvSpPr>
            <a:spLocks noGrp="1"/>
          </p:cNvSpPr>
          <p:nvPr>
            <p:ph type="sldNum" sz="quarter" idx="5"/>
          </p:nvPr>
        </p:nvSpPr>
        <p:spPr/>
        <p:txBody>
          <a:bodyPr/>
          <a:lstStyle/>
          <a:p>
            <a:fld id="{A3F0725B-8BBF-6349-B206-C25D6BA6A9C8}" type="slidenum">
              <a:rPr lang="en-US" smtClean="0"/>
              <a:t>16</a:t>
            </a:fld>
            <a:endParaRPr lang="en-US"/>
          </a:p>
        </p:txBody>
      </p:sp>
    </p:spTree>
    <p:extLst>
      <p:ext uri="{BB962C8B-B14F-4D97-AF65-F5344CB8AC3E}">
        <p14:creationId xmlns:p14="http://schemas.microsoft.com/office/powerpoint/2010/main" val="385065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Childre in a CAFOD club</a:t>
            </a:r>
          </a:p>
          <a:p>
            <a:r>
              <a:rPr lang="en-US" dirty="0"/>
              <a:t>Photo credit: Thom Flint</a:t>
            </a:r>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20</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22</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Illustration: Emma Walton</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7</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Bread</a:t>
            </a:r>
          </a:p>
          <a:p>
            <a:r>
              <a:rPr lang="en-GB">
                <a:highlight>
                  <a:srgbClr val="F4F4F5"/>
                </a:highlight>
              </a:rPr>
              <a:t>Photo credit: Jeremy Yap on </a:t>
            </a:r>
            <a:r>
              <a:rPr lang="en-GB" err="1">
                <a:highlight>
                  <a:srgbClr val="F4F4F5"/>
                </a:highlight>
              </a:rPr>
              <a:t>Unsplash</a:t>
            </a:r>
          </a:p>
          <a:p>
            <a:endParaRPr lang="en-US">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CAFOD supporters, UK</a:t>
            </a:r>
          </a:p>
          <a:p>
            <a:r>
              <a:rPr lang="en-US">
                <a:solidFill>
                  <a:srgbClr val="38383C"/>
                </a:solidFill>
                <a:highlight>
                  <a:srgbClr val="F4F4F5"/>
                </a:highlight>
              </a:rPr>
              <a:t>Photo credit: CAFOD</a:t>
            </a:r>
            <a:endParaRPr lang="en-US">
              <a:solidFill>
                <a:srgbClr val="000000"/>
              </a:solidFill>
            </a:endParaRPr>
          </a:p>
          <a:p>
            <a:r>
              <a:rPr lang="en-US">
                <a:solidFill>
                  <a:srgbClr val="38383C"/>
                </a:solidFill>
                <a:highlight>
                  <a:srgbClr val="F4F4F5"/>
                </a:highlight>
              </a:rPr>
              <a:t>Stephan, Ukraine</a:t>
            </a:r>
            <a:endParaRPr lang="en-US"/>
          </a:p>
          <a:p>
            <a:r>
              <a:rPr lang="en-US">
                <a:solidFill>
                  <a:srgbClr val="38383C"/>
                </a:solidFill>
                <a:highlight>
                  <a:srgbClr val="F4F4F5"/>
                </a:highlight>
              </a:rPr>
              <a:t>Photo credit: Svitlana Dmytrenko</a:t>
            </a:r>
            <a:endParaRPr lang="en-US"/>
          </a:p>
          <a:p>
            <a:r>
              <a:rPr lang="en-US">
                <a:solidFill>
                  <a:srgbClr val="38383C"/>
                </a:solidFill>
                <a:highlight>
                  <a:srgbClr val="F4F4F5"/>
                </a:highlight>
              </a:rPr>
              <a:t>Sultana, Pakistan</a:t>
            </a:r>
          </a:p>
          <a:p>
            <a:r>
              <a:rPr lang="en-US">
                <a:solidFill>
                  <a:srgbClr val="38383C"/>
                </a:solidFill>
                <a:highlight>
                  <a:srgbClr val="F4F4F5"/>
                </a:highlight>
              </a:rPr>
              <a:t>Photo credit: </a:t>
            </a:r>
            <a:r>
              <a:rPr lang="en-US" err="1">
                <a:solidFill>
                  <a:srgbClr val="38383C"/>
                </a:solidFill>
                <a:highlight>
                  <a:srgbClr val="F4F4F5"/>
                </a:highlight>
              </a:rPr>
              <a:t>Khaula</a:t>
            </a:r>
            <a:r>
              <a:rPr lang="en-US">
                <a:solidFill>
                  <a:srgbClr val="38383C"/>
                </a:solidFill>
                <a:highlight>
                  <a:srgbClr val="F4F4F5"/>
                </a:highlight>
              </a:rPr>
              <a:t> Jamil/ CWSA</a:t>
            </a:r>
            <a:endParaRPr lang="en-US"/>
          </a:p>
          <a:p>
            <a:r>
              <a:rPr lang="en-US">
                <a:solidFill>
                  <a:srgbClr val="38383C"/>
                </a:solidFill>
                <a:highlight>
                  <a:srgbClr val="F4F4F5"/>
                </a:highlight>
              </a:rPr>
              <a:t>Aaron, Liberia</a:t>
            </a:r>
          </a:p>
          <a:p>
            <a:r>
              <a:rPr lang="en-US">
                <a:solidFill>
                  <a:srgbClr val="38383C"/>
                </a:solidFill>
                <a:highlight>
                  <a:srgbClr val="F4F4F5"/>
                </a:highlight>
              </a:rPr>
              <a:t>Photo credit: Carielle Doe</a:t>
            </a:r>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St Francis Xavier's RC Primary School, Herefordshire</a:t>
            </a:r>
            <a:endParaRPr lang="en-US">
              <a:solidFill>
                <a:srgbClr val="444444"/>
              </a:solidFill>
              <a:highlight>
                <a:srgbClr val="F4F4F5"/>
              </a:highlight>
            </a:endParaRPr>
          </a:p>
          <a:p>
            <a:r>
              <a:rPr lang="en-US">
                <a:highlight>
                  <a:srgbClr val="F4F4F5"/>
                </a:highlight>
              </a:rPr>
              <a:t>Photo credit: Vicky Ahmed</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Jesus</a:t>
            </a:r>
          </a:p>
          <a:p>
            <a:r>
              <a:rPr lang="en-GB">
                <a:solidFill>
                  <a:srgbClr val="000000"/>
                </a:solidFill>
              </a:rPr>
              <a:t>Illustration: Emma Walton</a:t>
            </a:r>
            <a:endParaRPr lang="en-US">
              <a:solidFill>
                <a:srgbClr val="000000"/>
              </a:solidFill>
            </a:endParaRPr>
          </a:p>
          <a:p>
            <a:endParaRPr lang="en-US">
              <a:solidFill>
                <a:srgbClr val="38383C"/>
              </a:solidFill>
            </a:endParaRPr>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Eating lunch together</a:t>
            </a:r>
            <a:endParaRPr lang="en-US">
              <a:solidFill>
                <a:srgbClr val="000000"/>
              </a:solidFill>
            </a:endParaRPr>
          </a:p>
          <a:p>
            <a:r>
              <a:rPr lang="en-US"/>
              <a:t>Photo credit: CDC on </a:t>
            </a:r>
            <a:r>
              <a:rPr lang="en-US" err="1"/>
              <a:t>Unsplash</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15/04/2026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15/04/2026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15/04/2026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vy3axnuecuwj/5UPnbtwZAc7xBcIJhsyQsv/759c8618238eae8bb80f5458a0636ca7/Children-s_liturgy_3rd_Sunday_of_Easter_A4_2026_v1.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1108434" y="2112699"/>
            <a:ext cx="33397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Montserrat school"/>
                <a:cs typeface="Times New Roman"/>
              </a:rPr>
              <a:t>What will you do to show that you believe in Jesus?</a:t>
            </a:r>
            <a:endParaRPr lang="en-US"/>
          </a:p>
        </p:txBody>
      </p:sp>
      <p:pic>
        <p:nvPicPr>
          <p:cNvPr id="2" name="Picture Placeholder 1" descr="A painted cross with a person on it&#10;&#10;AI-generated content may be incorrect.">
            <a:extLst>
              <a:ext uri="{FF2B5EF4-FFF2-40B4-BE49-F238E27FC236}">
                <a16:creationId xmlns:a16="http://schemas.microsoft.com/office/drawing/2014/main" id="{9711E359-7136-7722-D4F5-68643D76698A}"/>
              </a:ext>
            </a:extLst>
          </p:cNvPr>
          <p:cNvPicPr>
            <a:picLocks noGrp="1" noChangeAspect="1"/>
          </p:cNvPicPr>
          <p:nvPr>
            <p:ph type="pic" sz="quarter" idx="10"/>
          </p:nvPr>
        </p:nvPicPr>
        <p:blipFill>
          <a:blip r:embed="rId3"/>
          <a:srcRect t="19709" b="1970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180360" y="942038"/>
            <a:ext cx="42322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But our eyes can be opened, just like the disciples in this story. </a:t>
            </a:r>
          </a:p>
          <a:p>
            <a:pPr algn="l"/>
            <a:endParaRPr lang="en-US">
              <a:latin typeface="Montserrat school"/>
              <a:cs typeface="Times New Roman"/>
            </a:endParaRPr>
          </a:p>
          <a:p>
            <a:pPr algn="l"/>
            <a:r>
              <a:rPr lang="en-US">
                <a:latin typeface="Montserrat school"/>
                <a:cs typeface="Times New Roman"/>
              </a:rPr>
              <a:t>If we take the time to get to know others, to share food with them, perhaps we will come to see Christ in these people. </a:t>
            </a:r>
          </a:p>
          <a:p>
            <a:pPr algn="l"/>
            <a:endParaRPr lang="en-US">
              <a:latin typeface="Montserrat school"/>
              <a:cs typeface="Times New Roman"/>
            </a:endParaRPr>
          </a:p>
          <a:p>
            <a:pPr algn="l"/>
            <a:r>
              <a:rPr lang="en-US">
                <a:latin typeface="Montserrat school"/>
                <a:cs typeface="Times New Roman"/>
              </a:rPr>
              <a:t>Perhaps we will come to see that they are our brothers and sisters, who are part of God’s family around the world.</a:t>
            </a:r>
            <a:endParaRPr lang="en-US"/>
          </a:p>
          <a:p>
            <a:pPr algn="l"/>
            <a:endParaRPr lang="en-US">
              <a:latin typeface="Montserrat school"/>
              <a:cs typeface="Times New Roman"/>
            </a:endParaRPr>
          </a:p>
          <a:p>
            <a:pPr algn="l"/>
            <a:endParaRPr lang="en-US">
              <a:latin typeface="Montserrat school"/>
              <a:cs typeface="Times New Roman"/>
            </a:endParaRPr>
          </a:p>
        </p:txBody>
      </p:sp>
      <p:pic>
        <p:nvPicPr>
          <p:cNvPr id="2" name="Picture 1" descr="A group of children looking at a globe&#10;&#10;AI-generated content may be incorrect.">
            <a:extLst>
              <a:ext uri="{FF2B5EF4-FFF2-40B4-BE49-F238E27FC236}">
                <a16:creationId xmlns:a16="http://schemas.microsoft.com/office/drawing/2014/main" id="{25A9CC6F-5055-BAC9-1291-78E860F6BE03}"/>
              </a:ext>
            </a:extLst>
          </p:cNvPr>
          <p:cNvPicPr>
            <a:picLocks noChangeAspect="1"/>
          </p:cNvPicPr>
          <p:nvPr/>
        </p:nvPicPr>
        <p:blipFill>
          <a:blip r:embed="rId3"/>
          <a:stretch>
            <a:fillRect/>
          </a:stretch>
        </p:blipFill>
        <p:spPr>
          <a:xfrm>
            <a:off x="4542346" y="1250830"/>
            <a:ext cx="4372514" cy="2911415"/>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061208" y="1029056"/>
            <a:ext cx="443433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How would you behave if you were eating with Jesus? </a:t>
            </a:r>
          </a:p>
          <a:p>
            <a:pPr algn="l"/>
            <a:endParaRPr lang="en-US">
              <a:latin typeface="Montserrat school"/>
              <a:cs typeface="Times New Roman"/>
            </a:endParaRPr>
          </a:p>
          <a:p>
            <a:pPr algn="l"/>
            <a:r>
              <a:rPr lang="en-US">
                <a:latin typeface="Montserrat school"/>
                <a:cs typeface="Times New Roman"/>
              </a:rPr>
              <a:t>What would you say? How would you treat him?</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And so, if Christ is in each of us, how do you think we should treat each other? </a:t>
            </a:r>
          </a:p>
          <a:p>
            <a:pPr algn="l"/>
            <a:endParaRPr lang="en-US">
              <a:latin typeface="Montserrat school"/>
              <a:cs typeface="Times New Roman"/>
            </a:endParaRPr>
          </a:p>
          <a:p>
            <a:pPr algn="l"/>
            <a:r>
              <a:rPr lang="en-US">
                <a:latin typeface="Montserrat school"/>
                <a:cs typeface="Times New Roman"/>
              </a:rPr>
              <a:t>Would it be the same way as we'd treat Jesus?</a:t>
            </a:r>
            <a:endParaRPr lang="en-US">
              <a:latin typeface="Montserrat school"/>
            </a:endParaRPr>
          </a:p>
          <a:p>
            <a:pPr algn="l"/>
            <a:endParaRPr lang="en-US">
              <a:latin typeface="Century Gothic"/>
              <a:cs typeface="Times New Roman"/>
            </a:endParaRPr>
          </a:p>
          <a:p>
            <a:pPr algn="l"/>
            <a:endParaRPr lang="en-US">
              <a:latin typeface="Century Gothic"/>
              <a:cs typeface="Times New Roman"/>
            </a:endParaRPr>
          </a:p>
        </p:txBody>
      </p:sp>
      <p:pic>
        <p:nvPicPr>
          <p:cNvPr id="2" name="Picture 1" descr="A person on a donkey with palm leaves&#10;&#10;AI-generated content may be incorrect.">
            <a:extLst>
              <a:ext uri="{FF2B5EF4-FFF2-40B4-BE49-F238E27FC236}">
                <a16:creationId xmlns:a16="http://schemas.microsoft.com/office/drawing/2014/main" id="{41652F35-CE02-50EC-2134-808CE48F0EA5}"/>
              </a:ext>
            </a:extLst>
          </p:cNvPr>
          <p:cNvPicPr>
            <a:picLocks noChangeAspect="1"/>
          </p:cNvPicPr>
          <p:nvPr/>
        </p:nvPicPr>
        <p:blipFill>
          <a:blip r:embed="rId3"/>
          <a:srcRect l="31076" t="15287" r="36388" b="56537"/>
          <a:stretch>
            <a:fillRect/>
          </a:stretch>
        </p:blipFill>
        <p:spPr>
          <a:xfrm>
            <a:off x="961057" y="918875"/>
            <a:ext cx="2644544" cy="3443344"/>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557670" y="887630"/>
            <a:ext cx="438832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It doesn’t matter how different we are to someone else, whether someone is tall or short, has brown skin or white skin, is rich or poor, quiet or loud, Jesus is in us all.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And we are called to love one another as we love Jesus.</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When you are eating this week, take time to talk to the people you are with and to think about how Christ is in each and every one of us.</a:t>
            </a:r>
            <a:endParaRPr lang="en-GB">
              <a:latin typeface="Montserrat school"/>
            </a:endParaRPr>
          </a:p>
          <a:p>
            <a:pPr algn="l"/>
            <a:endParaRPr lang="en-GB">
              <a:solidFill>
                <a:srgbClr val="000000"/>
              </a:solidFill>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group of children eating at a table&#10;&#10;AI-generated content may be incorrect.">
            <a:extLst>
              <a:ext uri="{FF2B5EF4-FFF2-40B4-BE49-F238E27FC236}">
                <a16:creationId xmlns:a16="http://schemas.microsoft.com/office/drawing/2014/main" id="{81173CF7-B04E-3B78-7535-55C56D5083ED}"/>
              </a:ext>
            </a:extLst>
          </p:cNvPr>
          <p:cNvPicPr>
            <a:picLocks noChangeAspect="1"/>
          </p:cNvPicPr>
          <p:nvPr/>
        </p:nvPicPr>
        <p:blipFill>
          <a:blip r:embed="rId3"/>
          <a:srcRect l="10604" t="299" r="-406"/>
          <a:stretch>
            <a:fillRect/>
          </a:stretch>
        </p:blipFill>
        <p:spPr>
          <a:xfrm>
            <a:off x="-133499" y="1030574"/>
            <a:ext cx="4559521" cy="3429029"/>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8AEA-E3B3-325A-EBD0-936AEE0E609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1396D8-76E4-8B3C-CEB7-D3A8FDD97311}"/>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193E6B0A-B043-C3B4-05BE-F167C2EED128}"/>
              </a:ext>
            </a:extLst>
          </p:cNvPr>
          <p:cNvSpPr txBox="1"/>
          <p:nvPr/>
        </p:nvSpPr>
        <p:spPr>
          <a:xfrm>
            <a:off x="360682" y="941581"/>
            <a:ext cx="507022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0000"/>
                </a:solidFill>
                <a:latin typeface="Montserrat school"/>
                <a:cs typeface="Times New Roman"/>
              </a:rPr>
              <a:t>After the meal, the disciples rushed back to Jerusalem to tell other people what had happened. </a:t>
            </a:r>
            <a:endParaRPr lang="en-US">
              <a:solidFill>
                <a:srgbClr val="000000"/>
              </a:solidFill>
              <a:latin typeface="Montserrat school"/>
              <a:cs typeface="Times New Roman"/>
            </a:endParaRPr>
          </a:p>
          <a:p>
            <a:pPr algn="l"/>
            <a:endParaRPr lang="en-GB">
              <a:solidFill>
                <a:srgbClr val="000000"/>
              </a:solidFill>
              <a:latin typeface="Montserrat school"/>
              <a:cs typeface="Times New Roman"/>
            </a:endParaRPr>
          </a:p>
          <a:p>
            <a:pPr algn="l"/>
            <a:r>
              <a:rPr lang="en-GB">
                <a:solidFill>
                  <a:srgbClr val="000000"/>
                </a:solidFill>
                <a:latin typeface="Montserrat school"/>
                <a:cs typeface="Times New Roman"/>
              </a:rPr>
              <a:t>Let us also </a:t>
            </a:r>
            <a:r>
              <a:rPr lang="en-GB">
                <a:latin typeface="Montserrat school"/>
                <a:cs typeface="Times New Roman"/>
              </a:rPr>
              <a:t>by our actions show that we believe Jesus is risen and is always with us. How do you think we could do this?</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We can show that we believe in Jesus by treating others as we would wish to be treated, by loving our neighbour as Jesus has asked us and by making the right choices in our lives.</a:t>
            </a:r>
            <a:endParaRPr lang="en-GB">
              <a:latin typeface="Montserrat school"/>
            </a:endParaRPr>
          </a:p>
          <a:p>
            <a:pPr algn="l"/>
            <a:endParaRPr lang="en-GB">
              <a:latin typeface="Century Gothic"/>
              <a:cs typeface="Times New Roman"/>
            </a:endParaRPr>
          </a:p>
          <a:p>
            <a:pPr algn="l"/>
            <a:endParaRPr lang="en-GB">
              <a:latin typeface="Century Gothic"/>
              <a:cs typeface="Times New Roman"/>
            </a:endParaRPr>
          </a:p>
        </p:txBody>
      </p:sp>
      <p:pic>
        <p:nvPicPr>
          <p:cNvPr id="2" name="Picture 1" descr="A child and child sitting on a bench&#10;&#10;AI-generated content may be incorrect.">
            <a:extLst>
              <a:ext uri="{FF2B5EF4-FFF2-40B4-BE49-F238E27FC236}">
                <a16:creationId xmlns:a16="http://schemas.microsoft.com/office/drawing/2014/main" id="{90BF206A-5153-B0E1-9647-B2CF6EA73F98}"/>
              </a:ext>
            </a:extLst>
          </p:cNvPr>
          <p:cNvPicPr>
            <a:picLocks noChangeAspect="1"/>
          </p:cNvPicPr>
          <p:nvPr/>
        </p:nvPicPr>
        <p:blipFill>
          <a:blip r:embed="rId3"/>
          <a:stretch>
            <a:fillRect/>
          </a:stretch>
        </p:blipFill>
        <p:spPr>
          <a:xfrm>
            <a:off x="5387140" y="1175349"/>
            <a:ext cx="3491653" cy="3234906"/>
          </a:xfrm>
          <a:prstGeom prst="rect">
            <a:avLst/>
          </a:prstGeom>
        </p:spPr>
      </p:pic>
    </p:spTree>
    <p:extLst>
      <p:ext uri="{BB962C8B-B14F-4D97-AF65-F5344CB8AC3E}">
        <p14:creationId xmlns:p14="http://schemas.microsoft.com/office/powerpoint/2010/main" val="52906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787F-2621-0B8E-0305-62A738B4232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D3F50E-854B-BDF7-0B73-D1D3C9B6F1D4}"/>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6" name="TextBox 5">
            <a:extLst>
              <a:ext uri="{FF2B5EF4-FFF2-40B4-BE49-F238E27FC236}">
                <a16:creationId xmlns:a16="http://schemas.microsoft.com/office/drawing/2014/main" id="{AF9E22C6-D86A-9101-0B9B-578194D32832}"/>
              </a:ext>
            </a:extLst>
          </p:cNvPr>
          <p:cNvSpPr txBox="1"/>
          <p:nvPr/>
        </p:nvSpPr>
        <p:spPr>
          <a:xfrm>
            <a:off x="3962210" y="1004931"/>
            <a:ext cx="507022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0000"/>
                </a:solidFill>
                <a:latin typeface="Montserrat school"/>
                <a:cs typeface="Times New Roman"/>
              </a:rPr>
              <a:t>It would be very difficult to literally share our food with our brothers and sisters who are in need around the world. </a:t>
            </a:r>
            <a:endParaRPr lang="en-US">
              <a:solidFill>
                <a:srgbClr val="000000"/>
              </a:solidFill>
              <a:latin typeface="Montserrat school"/>
              <a:cs typeface="Times New Roman"/>
            </a:endParaRPr>
          </a:p>
          <a:p>
            <a:pPr algn="l"/>
            <a:endParaRPr lang="en-GB">
              <a:solidFill>
                <a:srgbClr val="000000"/>
              </a:solidFill>
              <a:latin typeface="Montserrat school"/>
              <a:cs typeface="Times New Roman"/>
            </a:endParaRPr>
          </a:p>
          <a:p>
            <a:pPr algn="l"/>
            <a:r>
              <a:rPr lang="en-GB">
                <a:solidFill>
                  <a:srgbClr val="000000"/>
                </a:solidFill>
                <a:latin typeface="Montserrat school"/>
                <a:cs typeface="Times New Roman"/>
              </a:rPr>
              <a:t>But we can help CAFOD to support our global family who are living in poverty. </a:t>
            </a:r>
            <a:endParaRPr lang="en-US">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The money you raise by doing the Big Lent Walk or organising cake sales or doing other amazing things, helps people like </a:t>
            </a:r>
            <a:r>
              <a:rPr lang="en-GB" err="1">
                <a:latin typeface="Montserrat school"/>
                <a:cs typeface="Times New Roman"/>
              </a:rPr>
              <a:t>Saidimu</a:t>
            </a:r>
            <a:r>
              <a:rPr lang="en-GB">
                <a:latin typeface="Montserrat school"/>
                <a:cs typeface="Times New Roman"/>
              </a:rPr>
              <a:t> in Kenya. </a:t>
            </a:r>
          </a:p>
          <a:p>
            <a:pPr algn="l"/>
            <a:endParaRPr lang="en-GB">
              <a:latin typeface="Century Gothic"/>
              <a:cs typeface="Times New Roman"/>
            </a:endParaRPr>
          </a:p>
          <a:p>
            <a:pPr algn="l"/>
            <a:endParaRPr lang="en-GB">
              <a:latin typeface="Century Gothic"/>
              <a:cs typeface="Times New Roman"/>
            </a:endParaRPr>
          </a:p>
        </p:txBody>
      </p:sp>
      <p:pic>
        <p:nvPicPr>
          <p:cNvPr id="2" name="Picture 1" descr="A child holding a goat&#10;&#10;AI-generated content may be incorrect.">
            <a:extLst>
              <a:ext uri="{FF2B5EF4-FFF2-40B4-BE49-F238E27FC236}">
                <a16:creationId xmlns:a16="http://schemas.microsoft.com/office/drawing/2014/main" id="{299830F7-E856-2368-DDEF-A46BDB28241B}"/>
              </a:ext>
            </a:extLst>
          </p:cNvPr>
          <p:cNvPicPr>
            <a:picLocks noChangeAspect="1"/>
          </p:cNvPicPr>
          <p:nvPr/>
        </p:nvPicPr>
        <p:blipFill>
          <a:blip r:embed="rId3"/>
          <a:stretch>
            <a:fillRect/>
          </a:stretch>
        </p:blipFill>
        <p:spPr>
          <a:xfrm>
            <a:off x="-634740" y="1096156"/>
            <a:ext cx="4398676" cy="2951189"/>
          </a:xfrm>
          <a:prstGeom prst="rect">
            <a:avLst/>
          </a:prstGeom>
        </p:spPr>
      </p:pic>
    </p:spTree>
    <p:extLst>
      <p:ext uri="{BB962C8B-B14F-4D97-AF65-F5344CB8AC3E}">
        <p14:creationId xmlns:p14="http://schemas.microsoft.com/office/powerpoint/2010/main" val="191890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05374-D2ED-296C-295F-171458B6910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242118-0C78-730D-87D6-48B9FA4B8627}"/>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6" name="TextBox 5">
            <a:extLst>
              <a:ext uri="{FF2B5EF4-FFF2-40B4-BE49-F238E27FC236}">
                <a16:creationId xmlns:a16="http://schemas.microsoft.com/office/drawing/2014/main" id="{9433E194-4BB7-0876-DDCB-BC59656ABD96}"/>
              </a:ext>
            </a:extLst>
          </p:cNvPr>
          <p:cNvSpPr txBox="1"/>
          <p:nvPr/>
        </p:nvSpPr>
        <p:spPr>
          <a:xfrm>
            <a:off x="3962210" y="897775"/>
            <a:ext cx="534192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solidFill>
                  <a:srgbClr val="000000"/>
                </a:solidFill>
                <a:latin typeface="Montserrat school"/>
                <a:cs typeface="Times New Roman"/>
              </a:rPr>
              <a:t>Saidimu</a:t>
            </a:r>
            <a:r>
              <a:rPr lang="en-US">
                <a:solidFill>
                  <a:srgbClr val="000000"/>
                </a:solidFill>
                <a:latin typeface="Montserrat school"/>
                <a:cs typeface="Times New Roman"/>
              </a:rPr>
              <a:t> loves helping his dad, </a:t>
            </a:r>
            <a:r>
              <a:rPr lang="en-US" err="1">
                <a:solidFill>
                  <a:srgbClr val="000000"/>
                </a:solidFill>
                <a:latin typeface="Montserrat school"/>
                <a:cs typeface="Times New Roman"/>
              </a:rPr>
              <a:t>Ochuroi</a:t>
            </a:r>
            <a:r>
              <a:rPr lang="en-US">
                <a:solidFill>
                  <a:srgbClr val="000000"/>
                </a:solidFill>
                <a:latin typeface="Montserrat school"/>
                <a:cs typeface="Times New Roman"/>
              </a:rPr>
              <a:t>, on the farm.</a:t>
            </a:r>
            <a:endParaRPr lang="en-US">
              <a:latin typeface="Montserrat school"/>
            </a:endParaRPr>
          </a:p>
          <a:p>
            <a:pPr algn="l"/>
            <a:r>
              <a:rPr lang="en-US">
                <a:latin typeface="Montserrat school"/>
                <a:ea typeface="Calibri"/>
                <a:cs typeface="Calibri"/>
              </a:rPr>
              <a:t> </a:t>
            </a:r>
            <a:br>
              <a:rPr lang="en-US">
                <a:latin typeface="Montserrat school"/>
                <a:ea typeface="Calibri"/>
                <a:cs typeface="Calibri"/>
              </a:rPr>
            </a:br>
            <a:r>
              <a:rPr lang="en-US">
                <a:solidFill>
                  <a:srgbClr val="39393C"/>
                </a:solidFill>
                <a:latin typeface="Montserrat school"/>
                <a:cs typeface="Times New Roman"/>
              </a:rPr>
              <a:t>"It is how we eat. I like growing vegetables. I cook them when we harvest them," says </a:t>
            </a:r>
            <a:r>
              <a:rPr lang="en-US" err="1">
                <a:solidFill>
                  <a:srgbClr val="39393C"/>
                </a:solidFill>
                <a:latin typeface="Montserrat school"/>
                <a:cs typeface="Times New Roman"/>
              </a:rPr>
              <a:t>Saidimu</a:t>
            </a:r>
            <a:r>
              <a:rPr lang="en-US">
                <a:solidFill>
                  <a:srgbClr val="39393C"/>
                </a:solidFill>
                <a:latin typeface="Montserrat school"/>
                <a:cs typeface="Times New Roman"/>
              </a:rPr>
              <a:t>. </a:t>
            </a:r>
            <a:endParaRPr lang="en-US">
              <a:solidFill>
                <a:srgbClr val="000000"/>
              </a:solidFill>
              <a:latin typeface="Montserrat school"/>
              <a:cs typeface="Times New Roman"/>
            </a:endParaRPr>
          </a:p>
          <a:p>
            <a:pPr algn="l"/>
            <a:br>
              <a:rPr lang="en-US">
                <a:latin typeface="Montserrat school"/>
                <a:cs typeface="Times New Roman"/>
              </a:rPr>
            </a:br>
            <a:r>
              <a:rPr lang="en-US">
                <a:solidFill>
                  <a:srgbClr val="39393C"/>
                </a:solidFill>
                <a:latin typeface="Montserrat school"/>
                <a:cs typeface="Times New Roman"/>
              </a:rPr>
              <a:t>"Without the farm, we would be hungry."</a:t>
            </a:r>
            <a:endParaRPr lang="en-US">
              <a:solidFill>
                <a:srgbClr val="000000"/>
              </a:solidFill>
              <a:latin typeface="Montserrat school"/>
              <a:cs typeface="Times New Roman"/>
            </a:endParaRPr>
          </a:p>
          <a:p>
            <a:pPr algn="l"/>
            <a:endParaRPr lang="en-GB">
              <a:solidFill>
                <a:srgbClr val="000000"/>
              </a:solidFill>
              <a:latin typeface="Montserrat school"/>
              <a:cs typeface="Times New Roman"/>
            </a:endParaRPr>
          </a:p>
          <a:p>
            <a:pPr algn="l"/>
            <a:r>
              <a:rPr lang="en-GB">
                <a:solidFill>
                  <a:srgbClr val="000000"/>
                </a:solidFill>
                <a:latin typeface="Montserrat school"/>
                <a:cs typeface="Times New Roman"/>
              </a:rPr>
              <a:t>Drought</a:t>
            </a:r>
            <a:r>
              <a:rPr lang="en-GB">
                <a:latin typeface="Montserrat school"/>
                <a:cs typeface="Times New Roman"/>
              </a:rPr>
              <a:t> has affected how they grow crops and makes it difficult for them to look after their animals.</a:t>
            </a:r>
          </a:p>
          <a:p>
            <a:pPr algn="l"/>
            <a:endParaRPr lang="en-GB">
              <a:latin typeface="Montserrat school"/>
              <a:cs typeface="Times New Roman"/>
            </a:endParaRPr>
          </a:p>
          <a:p>
            <a:pPr algn="l"/>
            <a:endParaRPr lang="en-US">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p:txBody>
      </p:sp>
      <p:pic>
        <p:nvPicPr>
          <p:cNvPr id="2" name="Picture 1" descr="A person holding a goat&#10;&#10;AI-generated content may be incorrect.">
            <a:extLst>
              <a:ext uri="{FF2B5EF4-FFF2-40B4-BE49-F238E27FC236}">
                <a16:creationId xmlns:a16="http://schemas.microsoft.com/office/drawing/2014/main" id="{CDFE99D7-B85F-AE80-1E92-36B77DF280AF}"/>
              </a:ext>
            </a:extLst>
          </p:cNvPr>
          <p:cNvPicPr>
            <a:picLocks noChangeAspect="1"/>
          </p:cNvPicPr>
          <p:nvPr/>
        </p:nvPicPr>
        <p:blipFill>
          <a:blip r:embed="rId3"/>
          <a:stretch>
            <a:fillRect/>
          </a:stretch>
        </p:blipFill>
        <p:spPr>
          <a:xfrm>
            <a:off x="-500360" y="1114894"/>
            <a:ext cx="4354771" cy="2913713"/>
          </a:xfrm>
          <a:prstGeom prst="rect">
            <a:avLst/>
          </a:prstGeom>
        </p:spPr>
      </p:pic>
    </p:spTree>
    <p:extLst>
      <p:ext uri="{BB962C8B-B14F-4D97-AF65-F5344CB8AC3E}">
        <p14:creationId xmlns:p14="http://schemas.microsoft.com/office/powerpoint/2010/main" val="95240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A82C3-118C-4023-3ED3-146177DE3F5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B83362-75FD-277D-2F60-A0346B678C9D}"/>
              </a:ext>
            </a:extLst>
          </p:cNvPr>
          <p:cNvSpPr>
            <a:spLocks noGrp="1"/>
          </p:cNvSpPr>
          <p:nvPr>
            <p:ph type="sldNum" sz="quarter" idx="12"/>
          </p:nvPr>
        </p:nvSpPr>
        <p:spPr/>
        <p:txBody>
          <a:bodyPr/>
          <a:lstStyle/>
          <a:p>
            <a:fld id="{EA6EBE3F-60D7-48A8-BD0B-B317D75812BF}" type="slidenum">
              <a:rPr lang="en-GB" smtClean="0"/>
              <a:t>16</a:t>
            </a:fld>
            <a:endParaRPr lang="en-GB"/>
          </a:p>
        </p:txBody>
      </p:sp>
      <p:sp>
        <p:nvSpPr>
          <p:cNvPr id="6" name="TextBox 5">
            <a:extLst>
              <a:ext uri="{FF2B5EF4-FFF2-40B4-BE49-F238E27FC236}">
                <a16:creationId xmlns:a16="http://schemas.microsoft.com/office/drawing/2014/main" id="{A8DA4F8D-3C2E-7052-5F74-234777FA5AE0}"/>
              </a:ext>
            </a:extLst>
          </p:cNvPr>
          <p:cNvSpPr txBox="1"/>
          <p:nvPr/>
        </p:nvSpPr>
        <p:spPr>
          <a:xfrm>
            <a:off x="4571186" y="1184112"/>
            <a:ext cx="406776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latin typeface="Montserrat school"/>
                <a:cs typeface="Times New Roman"/>
              </a:rPr>
              <a:t>With CAFOD's help, families in </a:t>
            </a:r>
            <a:r>
              <a:rPr lang="en-US" err="1">
                <a:solidFill>
                  <a:srgbClr val="000000"/>
                </a:solidFill>
                <a:latin typeface="Montserrat school"/>
                <a:cs typeface="Times New Roman"/>
              </a:rPr>
              <a:t>Saidimu's</a:t>
            </a:r>
            <a:r>
              <a:rPr lang="en-US">
                <a:solidFill>
                  <a:srgbClr val="000000"/>
                </a:solidFill>
                <a:latin typeface="Montserrat school"/>
                <a:cs typeface="Times New Roman"/>
              </a:rPr>
              <a:t> village are learning how to grow weather-resistant crops, keep honeybees and run a business selling their produce. </a:t>
            </a:r>
            <a:endParaRPr lang="en-GB">
              <a:latin typeface="Montserrat school"/>
              <a:cs typeface="Times New Roman"/>
            </a:endParaRPr>
          </a:p>
          <a:p>
            <a:pPr algn="l"/>
            <a:endParaRPr lang="en-US">
              <a:latin typeface="Montserrat school"/>
              <a:cs typeface="Times New Roman"/>
            </a:endParaRPr>
          </a:p>
          <a:p>
            <a:pPr algn="l"/>
            <a:r>
              <a:rPr lang="en-US">
                <a:latin typeface="Montserrat school"/>
                <a:cs typeface="Times New Roman"/>
              </a:rPr>
              <a:t>This means they have enough food to eat and sell and enough money for the things they need for a happy life. </a:t>
            </a:r>
          </a:p>
          <a:p>
            <a:pPr algn="l"/>
            <a:endParaRPr lang="en-GB">
              <a:latin typeface="Century Gothic"/>
              <a:cs typeface="Times New Roman"/>
            </a:endParaRPr>
          </a:p>
          <a:p>
            <a:pPr algn="l"/>
            <a:endParaRPr lang="en-GB">
              <a:latin typeface="Century Gothic"/>
              <a:cs typeface="Times New Roman"/>
            </a:endParaRPr>
          </a:p>
        </p:txBody>
      </p:sp>
      <p:pic>
        <p:nvPicPr>
          <p:cNvPr id="2" name="Picture 1" descr="A group of people posing for a photo&#10;&#10;AI-generated content may be incorrect.">
            <a:extLst>
              <a:ext uri="{FF2B5EF4-FFF2-40B4-BE49-F238E27FC236}">
                <a16:creationId xmlns:a16="http://schemas.microsoft.com/office/drawing/2014/main" id="{301C5B2D-792E-F46D-8CCD-4ED37608D2C7}"/>
              </a:ext>
            </a:extLst>
          </p:cNvPr>
          <p:cNvPicPr>
            <a:picLocks noChangeAspect="1"/>
          </p:cNvPicPr>
          <p:nvPr/>
        </p:nvPicPr>
        <p:blipFill>
          <a:blip r:embed="rId3"/>
          <a:stretch>
            <a:fillRect/>
          </a:stretch>
        </p:blipFill>
        <p:spPr>
          <a:xfrm>
            <a:off x="749508" y="0"/>
            <a:ext cx="3485213" cy="5171606"/>
          </a:xfrm>
          <a:prstGeom prst="rect">
            <a:avLst/>
          </a:prstGeom>
        </p:spPr>
      </p:pic>
      <p:sp>
        <p:nvSpPr>
          <p:cNvPr id="3" name="TextBox 2">
            <a:extLst>
              <a:ext uri="{FF2B5EF4-FFF2-40B4-BE49-F238E27FC236}">
                <a16:creationId xmlns:a16="http://schemas.microsoft.com/office/drawing/2014/main" id="{9593CE1F-E409-0B8D-C1C8-A38403CAF2F3}"/>
              </a:ext>
            </a:extLst>
          </p:cNvPr>
          <p:cNvSpPr txBox="1"/>
          <p:nvPr/>
        </p:nvSpPr>
        <p:spPr>
          <a:xfrm>
            <a:off x="4236982" y="4738179"/>
            <a:ext cx="43165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err="1">
                <a:latin typeface="Montserrat school"/>
              </a:rPr>
              <a:t>Saidimu</a:t>
            </a:r>
            <a:r>
              <a:rPr lang="en-US" sz="1200">
                <a:latin typeface="Montserrat school"/>
              </a:rPr>
              <a:t> with his Dad and the rest of the family</a:t>
            </a:r>
            <a:endParaRPr lang="en-US" sz="1200">
              <a:solidFill>
                <a:srgbClr val="000000"/>
              </a:solidFill>
              <a:latin typeface="Montserrat school"/>
            </a:endParaRPr>
          </a:p>
        </p:txBody>
      </p:sp>
    </p:spTree>
    <p:extLst>
      <p:ext uri="{BB962C8B-B14F-4D97-AF65-F5344CB8AC3E}">
        <p14:creationId xmlns:p14="http://schemas.microsoft.com/office/powerpoint/2010/main" val="3861840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Montserrat school"/>
              </a:rPr>
              <a:t>We pray for world leaders:</a:t>
            </a:r>
          </a:p>
          <a:p>
            <a:pPr marL="0" indent="0">
              <a:buNone/>
            </a:pPr>
            <a:r>
              <a:rPr lang="en-GB" sz="1600">
                <a:solidFill>
                  <a:schemeClr val="bg1"/>
                </a:solidFill>
                <a:latin typeface="Montserrat school"/>
                <a:ea typeface="Calibri"/>
                <a:cs typeface="Times New Roman"/>
              </a:rPr>
              <a:t>that they may work together to ensure all people have what they need to live happy, peaceful and healthy lives free from poverty. </a:t>
            </a:r>
          </a:p>
          <a:p>
            <a:pPr marL="0" indent="0">
              <a:buNone/>
            </a:pPr>
            <a:r>
              <a:rPr lang="en-GB" sz="1600">
                <a:solidFill>
                  <a:schemeClr val="bg1"/>
                </a:solidFill>
                <a:latin typeface="Montserrat school"/>
                <a:ea typeface="Calibri"/>
                <a:cs typeface="Times New Roman"/>
              </a:rPr>
              <a:t>Lord 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a:latin typeface="Century Gothic"/>
              </a:rPr>
              <a:t> </a:t>
            </a:r>
            <a:endParaRPr lang="en-US" sz="160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a:latin typeface="Montserrat school"/>
                <a:cs typeface="Times New Roman"/>
              </a:rPr>
              <a:t>We pray for our parish, families and friends:</a:t>
            </a:r>
            <a:r>
              <a:rPr lang="en-US" sz="160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a:solidFill>
                  <a:schemeClr val="bg1"/>
                </a:solidFill>
                <a:latin typeface="Montserrat school"/>
                <a:cs typeface="Times New Roman"/>
              </a:rPr>
              <a:t>that we may see Christ in all people around the world and treat one another as we would wish to be treated. </a:t>
            </a:r>
          </a:p>
          <a:p>
            <a:pPr marL="0" indent="0">
              <a:buNone/>
            </a:pPr>
            <a:r>
              <a:rPr lang="en-US" sz="1600">
                <a:solidFill>
                  <a:schemeClr val="bg1"/>
                </a:solidFill>
                <a:latin typeface="Montserrat school"/>
                <a:cs typeface="Times New Roman"/>
              </a:rPr>
              <a:t>Lord in your mercy...</a:t>
            </a:r>
          </a:p>
          <a:p>
            <a:pPr marL="0" indent="0">
              <a:buNone/>
            </a:pPr>
            <a:endParaRPr lang="en-US" sz="1600">
              <a:solidFill>
                <a:schemeClr val="tx1"/>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62275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throughout the world: </a:t>
            </a:r>
            <a:r>
              <a:rPr lang="en-GB" sz="1600">
                <a:solidFill>
                  <a:schemeClr val="bg1"/>
                </a:solidFill>
                <a:latin typeface="Montserrat school"/>
              </a:rPr>
              <a:t> </a:t>
            </a:r>
            <a:endParaRPr lang="en-US" sz="1600">
              <a:solidFill>
                <a:schemeClr val="bg1"/>
              </a:solidFill>
              <a:latin typeface="Montserrat school"/>
            </a:endParaRPr>
          </a:p>
          <a:p>
            <a:pPr marL="0" indent="0">
              <a:buNone/>
            </a:pPr>
            <a:r>
              <a:rPr lang="en-GB" sz="1600">
                <a:solidFill>
                  <a:schemeClr val="bg1"/>
                </a:solidFill>
                <a:latin typeface="Montserrat school"/>
              </a:rPr>
              <a:t>that it may look for Christ in all people and be a welcoming place for all to feel God's love.</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a:solidFill>
                  <a:srgbClr val="A2C617"/>
                </a:solidFill>
                <a:latin typeface="Montserrat school"/>
                <a:cs typeface="Times New Roman"/>
              </a:rPr>
              <a:t>Living God:</a:t>
            </a:r>
            <a:r>
              <a:rPr lang="en-US" sz="1600">
                <a:solidFill>
                  <a:schemeClr val="bg1"/>
                </a:solidFill>
                <a:latin typeface="Montserrat school"/>
                <a:cs typeface="Times New Roman"/>
              </a:rPr>
              <a:t> we look for you in all people. May we be inspired to treat each other with respect, sharing generously from what we have and working together to build a better world. 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625621" y="2127927"/>
            <a:ext cx="3203149"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atin typeface="Montserrat school"/>
                <a:cs typeface="Times New Roman"/>
              </a:rPr>
              <a:t>What will you do to show that you believe in Jesus this week?</a:t>
            </a:r>
            <a:endParaRPr lang="en-US">
              <a:latin typeface="Montserrat school"/>
            </a:endParaRPr>
          </a:p>
        </p:txBody>
      </p:sp>
      <p:pic>
        <p:nvPicPr>
          <p:cNvPr id="5" name="Picture 4">
            <a:extLst>
              <a:ext uri="{FF2B5EF4-FFF2-40B4-BE49-F238E27FC236}">
                <a16:creationId xmlns:a16="http://schemas.microsoft.com/office/drawing/2014/main" id="{5132B563-93B4-34A8-C4D4-5299E22E9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30" y="1190807"/>
            <a:ext cx="4681104" cy="3120736"/>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275457" y="1857080"/>
            <a:ext cx="3159452" cy="2800767"/>
          </a:xfrm>
        </p:spPr>
        <p:txBody>
          <a:bodyPr/>
          <a:lstStyle/>
          <a:p>
            <a:pPr rtl="0" fontAlgn="base"/>
            <a:br>
              <a:rPr lang="en-US">
                <a:latin typeface="Century Gothic" panose="020B0502020202020204" pitchFamily="34" charset="0"/>
              </a:rPr>
            </a:br>
            <a:r>
              <a:rPr lang="en-US" sz="1700">
                <a:solidFill>
                  <a:srgbClr val="000000"/>
                </a:solidFill>
                <a:latin typeface="Montserrat school"/>
                <a:cs typeface="Times New Roman"/>
              </a:rPr>
              <a:t>Christ Jesus, </a:t>
            </a:r>
            <a:br>
              <a:rPr lang="en-US" sz="1700">
                <a:latin typeface="Montserrat school"/>
                <a:cs typeface="Times New Roman"/>
              </a:rPr>
            </a:br>
            <a:r>
              <a:rPr lang="en-US" sz="1700">
                <a:solidFill>
                  <a:srgbClr val="000000"/>
                </a:solidFill>
                <a:latin typeface="Montserrat school"/>
                <a:cs typeface="Times New Roman"/>
              </a:rPr>
              <a:t>Our light and our guide, as we travel through life, open our eyes to </a:t>
            </a:r>
            <a:r>
              <a:rPr lang="en-US" sz="1700" err="1">
                <a:solidFill>
                  <a:srgbClr val="000000"/>
                </a:solidFill>
                <a:latin typeface="Montserrat school"/>
                <a:cs typeface="Times New Roman"/>
              </a:rPr>
              <a:t>recognise</a:t>
            </a:r>
            <a:r>
              <a:rPr lang="en-US" sz="1700">
                <a:solidFill>
                  <a:srgbClr val="000000"/>
                </a:solidFill>
                <a:latin typeface="Montserrat school"/>
                <a:cs typeface="Times New Roman"/>
              </a:rPr>
              <a:t> you in everyone we meet. </a:t>
            </a:r>
            <a:br>
              <a:rPr lang="en-US" sz="1700">
                <a:solidFill>
                  <a:srgbClr val="000000"/>
                </a:solidFill>
                <a:latin typeface="Montserrat school"/>
                <a:cs typeface="Times New Roman"/>
              </a:rPr>
            </a:br>
            <a:r>
              <a:rPr lang="en-US" sz="1700">
                <a:solidFill>
                  <a:srgbClr val="000000"/>
                </a:solidFill>
                <a:latin typeface="Montserrat school"/>
                <a:cs typeface="Times New Roman"/>
              </a:rPr>
              <a:t>Open our hearts to share generously with each other. Amen.</a:t>
            </a:r>
            <a:br>
              <a:rPr lang="en-US" sz="180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764984"/>
            <a:ext cx="8767085" cy="5378395"/>
          </a:xfrm>
          <a:prstGeom prst="rect">
            <a:avLst/>
          </a:prstGeom>
          <a:noFill/>
        </p:spPr>
        <p:txBody>
          <a:bodyPr wrap="square" lIns="68580" tIns="34290" rIns="68580" bIns="34290" anchor="t">
            <a:spAutoFit/>
          </a:bodyPr>
          <a:lstStyle/>
          <a:p>
            <a:r>
              <a:rPr lang="en-GB" sz="1600" b="1" dirty="0">
                <a:latin typeface="Montserrat school"/>
              </a:rPr>
              <a:t>Activity suggestions</a:t>
            </a:r>
            <a:endParaRPr lang="en-GB" sz="1600" b="1" dirty="0">
              <a:solidFill>
                <a:srgbClr val="000000"/>
              </a:solidFill>
              <a:latin typeface="Montserrat school"/>
            </a:endParaRPr>
          </a:p>
          <a:p>
            <a:endParaRPr lang="en-GB" sz="1600" b="1" dirty="0">
              <a:latin typeface="Century Gothic"/>
            </a:endParaRPr>
          </a:p>
          <a:p>
            <a:r>
              <a:rPr lang="en-US" sz="1400" dirty="0">
                <a:latin typeface="Montserrat school"/>
                <a:hlinkClick r:id="rId3"/>
              </a:rPr>
              <a:t>Download the illustration</a:t>
            </a:r>
            <a:endParaRPr lang="en-US" dirty="0">
              <a:latin typeface="Montserrat school"/>
            </a:endParaRPr>
          </a:p>
          <a:p>
            <a:endParaRPr lang="en-US" sz="1400" dirty="0">
              <a:latin typeface="Century Gothic"/>
            </a:endParaRPr>
          </a:p>
          <a:p>
            <a:pPr algn="l"/>
            <a:endParaRPr lang="en-GB" sz="1400" dirty="0">
              <a:latin typeface="Century Gothic"/>
              <a:cs typeface="Times New Roman"/>
            </a:endParaRPr>
          </a:p>
          <a:p>
            <a:pPr algn="l"/>
            <a:r>
              <a:rPr lang="en-GB" sz="1400" dirty="0">
                <a:latin typeface="Montserrat school"/>
                <a:cs typeface="Times New Roman"/>
              </a:rPr>
              <a:t>Share the accompanying activity sheet with the children and encourage them to complete it, either in the liturgy or at home.</a:t>
            </a:r>
            <a:endParaRPr lang="en-GB" sz="1400" dirty="0">
              <a:latin typeface="Century Gothic"/>
              <a:cs typeface="Times New Roman"/>
            </a:endParaRPr>
          </a:p>
          <a:p>
            <a:pPr algn="l"/>
            <a:endParaRPr lang="en-GB" sz="1400" dirty="0">
              <a:latin typeface="Montserrat school"/>
              <a:cs typeface="Times New Roman"/>
            </a:endParaRPr>
          </a:p>
          <a:p>
            <a:pPr algn="l"/>
            <a:r>
              <a:rPr lang="en-GB" sz="1400" dirty="0">
                <a:latin typeface="Montserrat school"/>
                <a:cs typeface="Times New Roman"/>
              </a:rPr>
              <a:t>As well as decorating the grace on the activity sheet, you could encourage the children to write their own grace to be used before meals, so that each time they eat or share food they</a:t>
            </a:r>
            <a:endParaRPr lang="en-GB" dirty="0">
              <a:latin typeface="Montserrat school"/>
            </a:endParaRPr>
          </a:p>
          <a:p>
            <a:pPr algn="l"/>
            <a:r>
              <a:rPr lang="en-GB" sz="1400" dirty="0">
                <a:latin typeface="Montserrat school"/>
                <a:cs typeface="Times New Roman"/>
              </a:rPr>
              <a:t>remember to look for Jesus in the people around them and in those who prepared, grew and produced the food.</a:t>
            </a:r>
            <a:endParaRPr lang="en-GB" dirty="0">
              <a:latin typeface="Montserrat school"/>
            </a:endParaRPr>
          </a:p>
          <a:p>
            <a:pPr algn="l"/>
            <a:endParaRPr lang="en-GB" sz="1400" dirty="0">
              <a:latin typeface="Montserrat school"/>
              <a:cs typeface="Times New Roman"/>
            </a:endParaRPr>
          </a:p>
          <a:p>
            <a:pPr algn="l"/>
            <a:r>
              <a:rPr lang="en-GB" sz="1400" dirty="0">
                <a:latin typeface="Montserrat school"/>
                <a:cs typeface="Times New Roman"/>
              </a:rPr>
              <a:t>Remind the children to share all that they have heard and thought about today with the people at home. Encourage the children to try to do at least one thing in the coming week to show that they are looking for Jesus in all people.</a:t>
            </a:r>
            <a:endParaRPr lang="en-GB" dirty="0">
              <a:latin typeface="Montserrat school"/>
            </a:endParaRPr>
          </a:p>
          <a:p>
            <a:pPr algn="l"/>
            <a:endParaRPr lang="en-GB" sz="14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endParaRPr>
          </a:p>
          <a:p>
            <a:pPr algn="l"/>
            <a:endParaRPr lang="en-GB" sz="1400" dirty="0">
              <a:latin typeface="Century Gothic"/>
            </a:endParaRPr>
          </a:p>
          <a:p>
            <a:pPr algn="l"/>
            <a:endParaRPr lang="en-GB" sz="1500" dirty="0"/>
          </a:p>
          <a:p>
            <a:pPr algn="l"/>
            <a:endParaRPr lang="en-GB" sz="1500" dirty="0">
              <a:latin typeface="Century Gothic"/>
              <a:cs typeface="Times New Roman"/>
            </a:endParaRPr>
          </a:p>
          <a:p>
            <a:pPr algn="l"/>
            <a:endParaRPr lang="en-GB" sz="15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3" name="Picture 2" descr="A group of people preparing food&#10;&#10;AI-generated content may be incorrect.">
            <a:extLst>
              <a:ext uri="{FF2B5EF4-FFF2-40B4-BE49-F238E27FC236}">
                <a16:creationId xmlns:a16="http://schemas.microsoft.com/office/drawing/2014/main" id="{4CEAEEC7-3690-7760-2AB3-D53E7856A237}"/>
              </a:ext>
            </a:extLst>
          </p:cNvPr>
          <p:cNvPicPr>
            <a:picLocks noChangeAspect="1"/>
          </p:cNvPicPr>
          <p:nvPr/>
        </p:nvPicPr>
        <p:blipFill>
          <a:blip r:embed="rId4"/>
          <a:stretch>
            <a:fillRect/>
          </a:stretch>
        </p:blipFill>
        <p:spPr>
          <a:xfrm>
            <a:off x="2773275" y="580430"/>
            <a:ext cx="1632921" cy="1151930"/>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dirty="0">
                <a:latin typeface="Montserrat School" pitchFamily="2" charset="0"/>
                <a:hlinkClick r:id="rId2"/>
              </a:rPr>
              <a:t>Explore our summer term resources</a:t>
            </a:r>
            <a:endParaRPr lang="en-US" dirty="0">
              <a:latin typeface="Montserrat School" pitchFamily="2" charset="0"/>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Montserrat School" pitchFamily="2" charset="0"/>
              </a:rPr>
              <a:t>Fundraise for a World Gift</a:t>
            </a: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dirty="0">
                <a:latin typeface="Century Gothic"/>
              </a:rPr>
              <a:t>Ways to live out your Jubilee Pledge</a:t>
            </a:r>
            <a:endParaRPr lang="en-US" dirty="0">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dirty="0">
              <a:latin typeface="Century Gothic"/>
            </a:endParaRPr>
          </a:p>
          <a:p>
            <a:pPr marL="121920" indent="-121920"/>
            <a:endParaRPr lang="en-US" dirty="0"/>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21</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5">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a:latin typeface="Montserrat school"/>
                <a:cs typeface="Segoe UI"/>
              </a:rPr>
              <a:t>Gospel:</a:t>
            </a:r>
            <a:r>
              <a:rPr lang="en-US">
                <a:latin typeface="Montserrat school"/>
                <a:cs typeface="Times New Roman"/>
              </a:rPr>
              <a:t> </a:t>
            </a:r>
            <a:r>
              <a:rPr lang="en-US" b="1">
                <a:latin typeface="Montserrat school"/>
                <a:cs typeface="Times New Roman"/>
              </a:rPr>
              <a:t>Luke 24:13-35</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66446"/>
            <a:ext cx="8893079" cy="570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On that same day, two of Jesus’ followers were going to a village named Emmaus, about eleven </a:t>
            </a:r>
            <a:r>
              <a:rPr lang="en-US" err="1">
                <a:latin typeface="Montserrat school"/>
                <a:cs typeface="Times New Roman"/>
              </a:rPr>
              <a:t>kilometres</a:t>
            </a:r>
            <a:r>
              <a:rPr lang="en-US">
                <a:latin typeface="Montserrat school"/>
                <a:cs typeface="Times New Roman"/>
              </a:rPr>
              <a:t> from Jerusalem, and they were talking to each other about all the things that had happened. </a:t>
            </a:r>
          </a:p>
          <a:p>
            <a:pPr algn="l"/>
            <a:endParaRPr lang="en-US">
              <a:latin typeface="Montserrat school"/>
              <a:cs typeface="Times New Roman"/>
            </a:endParaRPr>
          </a:p>
          <a:p>
            <a:pPr algn="l"/>
            <a:r>
              <a:rPr lang="en-US">
                <a:latin typeface="Montserrat school"/>
                <a:cs typeface="Times New Roman"/>
              </a:rPr>
              <a:t>As they talked and discussed, Jesus himself drew near and walked along with them; they saw him, but somehow did not </a:t>
            </a:r>
            <a:r>
              <a:rPr lang="en-US" err="1">
                <a:latin typeface="Montserrat school"/>
                <a:cs typeface="Times New Roman"/>
              </a:rPr>
              <a:t>recognise</a:t>
            </a:r>
            <a:r>
              <a:rPr lang="en-US">
                <a:latin typeface="Montserrat school"/>
                <a:cs typeface="Times New Roman"/>
              </a:rPr>
              <a:t> him. Jesus said to them, “What are you talking about to each other, as you walk along?”</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They stood still with sad faces. One of them, named Cleopas, asked him, “Are you the only visitor in Jerusalem who doesn’t know the things that have been happening there these last few days?”</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“What things?” he asked.</a:t>
            </a:r>
            <a:endParaRPr lang="en-US">
              <a:latin typeface="Montserrat school"/>
            </a:endParaRPr>
          </a:p>
          <a:p>
            <a:pPr algn="l"/>
            <a:endParaRPr lang="en-US" sz="1900">
              <a:latin typeface="Montserrat school"/>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143470" y="759892"/>
            <a:ext cx="888511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“The things that happened to Jesus of Nazareth,” they answered. “This man was a prophet and was considered by God and by all the people to be powerful in everything he said and did. </a:t>
            </a:r>
            <a:endParaRPr lang="en-US"/>
          </a:p>
          <a:p>
            <a:pPr algn="l"/>
            <a:endParaRPr lang="en-US">
              <a:latin typeface="Montserrat school"/>
              <a:cs typeface="Times New Roman"/>
            </a:endParaRPr>
          </a:p>
          <a:p>
            <a:pPr algn="l"/>
            <a:r>
              <a:rPr lang="en-US">
                <a:latin typeface="Montserrat school"/>
                <a:cs typeface="Times New Roman"/>
              </a:rPr>
              <a:t>"Our chief priests and rulers handed him over to be sentenced to death, and he was crucified. And we had hoped that he would be the one who was going to set Israel free! </a:t>
            </a:r>
            <a:endParaRPr lang="en-US"/>
          </a:p>
          <a:p>
            <a:pPr algn="l"/>
            <a:endParaRPr lang="en-US">
              <a:latin typeface="Montserrat school"/>
              <a:cs typeface="Times New Roman"/>
            </a:endParaRPr>
          </a:p>
          <a:p>
            <a:pPr algn="l"/>
            <a:r>
              <a:rPr lang="en-US">
                <a:latin typeface="Montserrat school"/>
                <a:cs typeface="Times New Roman"/>
              </a:rPr>
              <a:t>"Besides all that, this is now the third day since it happened. Some of the women of our group surprised us; they went at dawn to the tomb, but could not find his body. They came back saying they had seen a vision of angels who told them that he is alive. Some of our group went to the tomb and found it exactly as the women had said, but they did not see him.”</a:t>
            </a:r>
            <a:endParaRPr lang="en-US">
              <a:latin typeface="Montserrat school"/>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41FA-084C-F5B7-68FB-5258F0F46D9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9FC5A1-C594-8C06-0FFC-364289BDF5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E6FD23-C256-0D5A-371C-FD5F349D0774}"/>
              </a:ext>
            </a:extLst>
          </p:cNvPr>
          <p:cNvSpPr>
            <a:spLocks noGrp="1"/>
          </p:cNvSpPr>
          <p:nvPr>
            <p:ph type="sldNum" sz="quarter" idx="12"/>
          </p:nvPr>
        </p:nvSpPr>
        <p:spPr/>
        <p:txBody>
          <a:bodyPr/>
          <a:lstStyle/>
          <a:p>
            <a:fld id="{EA6EBE3F-60D7-48A8-BD0B-B317D75812BF}" type="slidenum">
              <a:rPr lang="en-GB" smtClean="0"/>
              <a:t>5</a:t>
            </a:fld>
            <a:endParaRPr lang="en-GB"/>
          </a:p>
        </p:txBody>
      </p:sp>
      <p:sp>
        <p:nvSpPr>
          <p:cNvPr id="2" name="TextBox 1">
            <a:extLst>
              <a:ext uri="{FF2B5EF4-FFF2-40B4-BE49-F238E27FC236}">
                <a16:creationId xmlns:a16="http://schemas.microsoft.com/office/drawing/2014/main" id="{11E9CC55-E614-1DE5-9182-73AA64C1C8B7}"/>
              </a:ext>
            </a:extLst>
          </p:cNvPr>
          <p:cNvSpPr txBox="1"/>
          <p:nvPr/>
        </p:nvSpPr>
        <p:spPr>
          <a:xfrm>
            <a:off x="143470" y="759892"/>
            <a:ext cx="8885110" cy="426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Then Jesus said to them, “How foolish you are, how slow you are to believe everything the prophets said! Was it not necessary for the Messiah to suffer these things and then to enter his glory?” </a:t>
            </a:r>
          </a:p>
          <a:p>
            <a:pPr algn="l"/>
            <a:endParaRPr lang="en-US">
              <a:latin typeface="Montserrat school"/>
              <a:cs typeface="Times New Roman"/>
            </a:endParaRPr>
          </a:p>
          <a:p>
            <a:pPr algn="l"/>
            <a:r>
              <a:rPr lang="en-US">
                <a:latin typeface="Montserrat school"/>
                <a:cs typeface="Times New Roman"/>
              </a:rPr>
              <a:t>And Jesus explained to them what was said about himself in all the Scriptures, beginning with the books of Moses and the writings of all the prophets.</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As they came near the village to which they were going, Jesus acted as if he were going farther, but they held him back, saying, “Stay with us; the day is almost over and it is getting dark.” So he went in to stay with them. </a:t>
            </a:r>
          </a:p>
          <a:p>
            <a:pPr algn="l"/>
            <a:endParaRPr lang="en-US">
              <a:latin typeface="Montserrat school"/>
              <a:cs typeface="Times New Roman"/>
            </a:endParaRPr>
          </a:p>
          <a:p>
            <a:pPr algn="l"/>
            <a:r>
              <a:rPr lang="en-US">
                <a:latin typeface="Montserrat school"/>
                <a:cs typeface="Times New Roman"/>
              </a:rPr>
              <a:t>He sat down to eat with them, took the bread, and said the blessing; then he broke the bread and gave it to them. </a:t>
            </a:r>
          </a:p>
          <a:p>
            <a:pPr algn="l"/>
            <a:endParaRPr lang="en-US" sz="1900">
              <a:latin typeface="Century Gothic"/>
              <a:cs typeface="Times New Roman"/>
            </a:endParaRPr>
          </a:p>
          <a:p>
            <a:pPr algn="l"/>
            <a:endParaRPr lang="en-US"/>
          </a:p>
        </p:txBody>
      </p:sp>
    </p:spTree>
    <p:extLst>
      <p:ext uri="{BB962C8B-B14F-4D97-AF65-F5344CB8AC3E}">
        <p14:creationId xmlns:p14="http://schemas.microsoft.com/office/powerpoint/2010/main" val="320318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CF96D-F4E9-15B4-EE40-D888F616FBC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0972D7-2A6C-9531-2B60-04619E930F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0BCAD8-04B4-1073-968B-0CE6E603BE94}"/>
              </a:ext>
            </a:extLst>
          </p:cNvPr>
          <p:cNvSpPr>
            <a:spLocks noGrp="1"/>
          </p:cNvSpPr>
          <p:nvPr>
            <p:ph type="sldNum" sz="quarter" idx="12"/>
          </p:nvPr>
        </p:nvSpPr>
        <p:spPr/>
        <p:txBody>
          <a:bodyPr/>
          <a:lstStyle/>
          <a:p>
            <a:fld id="{EA6EBE3F-60D7-48A8-BD0B-B317D75812BF}" type="slidenum">
              <a:rPr lang="en-GB" smtClean="0"/>
              <a:t>6</a:t>
            </a:fld>
            <a:endParaRPr lang="en-GB"/>
          </a:p>
        </p:txBody>
      </p:sp>
      <p:sp>
        <p:nvSpPr>
          <p:cNvPr id="2" name="TextBox 1">
            <a:extLst>
              <a:ext uri="{FF2B5EF4-FFF2-40B4-BE49-F238E27FC236}">
                <a16:creationId xmlns:a16="http://schemas.microsoft.com/office/drawing/2014/main" id="{969DF6AB-66DD-A691-E226-38A447E269CD}"/>
              </a:ext>
            </a:extLst>
          </p:cNvPr>
          <p:cNvSpPr txBox="1"/>
          <p:nvPr/>
        </p:nvSpPr>
        <p:spPr>
          <a:xfrm>
            <a:off x="143470" y="759892"/>
            <a:ext cx="8885110"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Montserrat school"/>
                <a:cs typeface="Times New Roman"/>
              </a:rPr>
              <a:t>Then their eyes were opened and they </a:t>
            </a:r>
            <a:r>
              <a:rPr lang="en-US" err="1">
                <a:latin typeface="Montserrat school"/>
                <a:cs typeface="Times New Roman"/>
              </a:rPr>
              <a:t>recognised</a:t>
            </a:r>
            <a:r>
              <a:rPr lang="en-US">
                <a:latin typeface="Montserrat school"/>
                <a:cs typeface="Times New Roman"/>
              </a:rPr>
              <a:t> him, but he disappeared from their sight. They said to each other, “Wasn’t it like a fire burning within us when he talked to us on the road and explained the Scriptures to us?”</a:t>
            </a:r>
          </a:p>
          <a:p>
            <a:pPr algn="l"/>
            <a:endParaRPr lang="en-US">
              <a:latin typeface="Montserrat school"/>
              <a:cs typeface="Times New Roman"/>
            </a:endParaRPr>
          </a:p>
          <a:p>
            <a:pPr algn="l"/>
            <a:r>
              <a:rPr lang="en-US">
                <a:latin typeface="Montserrat school"/>
                <a:cs typeface="Times New Roman"/>
              </a:rPr>
              <a:t>They got up at once and went back to Jerusalem where they found the eleven disciples gathered together with the others and saying, “The Lord is risen indeed! He has appeared to Simon!”</a:t>
            </a:r>
            <a:endParaRPr lang="en-US">
              <a:latin typeface="Montserrat school"/>
            </a:endParaRPr>
          </a:p>
          <a:p>
            <a:pPr algn="l"/>
            <a:endParaRPr lang="en-US">
              <a:latin typeface="Montserrat school"/>
              <a:cs typeface="Times New Roman"/>
            </a:endParaRPr>
          </a:p>
          <a:p>
            <a:pPr algn="l"/>
            <a:r>
              <a:rPr lang="en-US">
                <a:latin typeface="Montserrat school"/>
                <a:cs typeface="Times New Roman"/>
              </a:rPr>
              <a:t>The two then explained to them what happened on the road, and how they had </a:t>
            </a:r>
            <a:r>
              <a:rPr lang="en-US" err="1">
                <a:latin typeface="Montserrat school"/>
                <a:cs typeface="Times New Roman"/>
              </a:rPr>
              <a:t>recognised</a:t>
            </a:r>
            <a:r>
              <a:rPr lang="en-US">
                <a:latin typeface="Montserrat school"/>
                <a:cs typeface="Times New Roman"/>
              </a:rPr>
              <a:t> the Lord when he broke the bread.</a:t>
            </a:r>
            <a:endParaRPr lang="en-US">
              <a:latin typeface="Montserrat school"/>
            </a:endParaRPr>
          </a:p>
          <a:p>
            <a:pPr algn="l"/>
            <a:endParaRPr lang="en-US">
              <a:latin typeface="Montserrat school"/>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a:p>
        </p:txBody>
      </p:sp>
    </p:spTree>
    <p:extLst>
      <p:ext uri="{BB962C8B-B14F-4D97-AF65-F5344CB8AC3E}">
        <p14:creationId xmlns:p14="http://schemas.microsoft.com/office/powerpoint/2010/main" val="336812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93595" y="718560"/>
            <a:ext cx="812273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293121" y="1115816"/>
            <a:ext cx="5512897"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Two followers of Jesus are walking along on their way to a place called Emmaus.</a:t>
            </a:r>
          </a:p>
          <a:p>
            <a:pPr algn="l"/>
            <a:endParaRPr lang="en-GB">
              <a:latin typeface="Montserrat school"/>
              <a:cs typeface="Times New Roman"/>
            </a:endParaRPr>
          </a:p>
          <a:p>
            <a:pPr algn="l"/>
            <a:r>
              <a:rPr lang="en-GB">
                <a:latin typeface="Montserrat school"/>
                <a:cs typeface="Times New Roman"/>
              </a:rPr>
              <a:t>Jesus was crucified two days before and the men are confused because the women have just come back from Jesus’ tomb saying that it is empty.</a:t>
            </a:r>
            <a:endParaRPr lang="en-GB">
              <a:solidFill>
                <a:srgbClr val="000000"/>
              </a:solidFill>
              <a:latin typeface="Montserrat school"/>
              <a:cs typeface="Times New Roman"/>
            </a:endParaRPr>
          </a:p>
          <a:p>
            <a:pPr algn="l"/>
            <a:endParaRPr lang="en-GB">
              <a:latin typeface="Montserrat school"/>
              <a:cs typeface="Times New Roman"/>
            </a:endParaRPr>
          </a:p>
          <a:p>
            <a:pPr algn="l"/>
            <a:r>
              <a:rPr lang="en-GB">
                <a:latin typeface="Montserrat school"/>
                <a:cs typeface="Times New Roman"/>
              </a:rPr>
              <a:t>Why was Jesus’ tomb empty?</a:t>
            </a:r>
            <a:endParaRPr lang="en-GB">
              <a:latin typeface="Montserrat school"/>
            </a:endParaRPr>
          </a:p>
          <a:p>
            <a:pPr algn="l"/>
            <a:endParaRPr lang="en-GB">
              <a:latin typeface="Montserrat school"/>
              <a:cs typeface="Times New Roman"/>
            </a:endParaRPr>
          </a:p>
          <a:p>
            <a:pPr algn="l"/>
            <a:r>
              <a:rPr lang="en-GB">
                <a:latin typeface="Montserrat school"/>
                <a:cs typeface="Times New Roman"/>
              </a:rPr>
              <a:t>The two followers meet another man along the road and they walk with him. Who do you think this man was? Did they recognise him?</a:t>
            </a:r>
            <a:endParaRPr lang="en-GB">
              <a:latin typeface="Montserrat school"/>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Times New Roman"/>
              <a:cs typeface="Times New Roman"/>
            </a:endParaRPr>
          </a:p>
        </p:txBody>
      </p:sp>
      <p:pic>
        <p:nvPicPr>
          <p:cNvPr id="11" name="Picture 10" descr="A painting of a stone path leading to a cave&#10;&#10;AI-generated content may be incorrect.">
            <a:extLst>
              <a:ext uri="{FF2B5EF4-FFF2-40B4-BE49-F238E27FC236}">
                <a16:creationId xmlns:a16="http://schemas.microsoft.com/office/drawing/2014/main" id="{6FE2F5CB-698D-08C0-123F-1516645E0C8D}"/>
              </a:ext>
            </a:extLst>
          </p:cNvPr>
          <p:cNvPicPr>
            <a:picLocks noChangeAspect="1"/>
          </p:cNvPicPr>
          <p:nvPr/>
        </p:nvPicPr>
        <p:blipFill>
          <a:blip r:embed="rId4"/>
          <a:srcRect l="11951" t="35590" r="8293"/>
          <a:stretch>
            <a:fillRect/>
          </a:stretch>
        </p:blipFill>
        <p:spPr>
          <a:xfrm>
            <a:off x="6125711" y="1324669"/>
            <a:ext cx="2596628" cy="2994376"/>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570037" y="999105"/>
            <a:ext cx="4214159"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The man explains the Scriptures to them so they can understand that Jesus is risen from the dead. Do the followers recognise him now?</a:t>
            </a:r>
            <a:endParaRPr lang="en-US">
              <a:latin typeface="Montserrat school"/>
            </a:endParaRPr>
          </a:p>
          <a:p>
            <a:pPr algn="l"/>
            <a:endParaRPr lang="en-GB">
              <a:latin typeface="Montserrat school"/>
              <a:cs typeface="Times New Roman"/>
            </a:endParaRPr>
          </a:p>
          <a:p>
            <a:pPr algn="l"/>
            <a:r>
              <a:rPr lang="en-GB">
                <a:latin typeface="Montserrat school"/>
                <a:cs typeface="Times New Roman"/>
              </a:rPr>
              <a:t>Finally, they persuade the man to come and eat with them. What happens at the meal?</a:t>
            </a:r>
            <a:endParaRPr lang="en-GB">
              <a:latin typeface="Montserrat school"/>
            </a:endParaRPr>
          </a:p>
          <a:p>
            <a:pPr algn="l"/>
            <a:endParaRPr lang="en-GB">
              <a:latin typeface="Montserrat school"/>
              <a:cs typeface="Times New Roman"/>
            </a:endParaRPr>
          </a:p>
          <a:p>
            <a:pPr algn="l"/>
            <a:r>
              <a:rPr lang="en-GB">
                <a:latin typeface="Montserrat school"/>
                <a:cs typeface="Times New Roman"/>
              </a:rPr>
              <a:t>The man takes the bread. He then blesses it, breaks it and shares it with his friends.</a:t>
            </a:r>
          </a:p>
          <a:p>
            <a:pPr algn="l"/>
            <a:endParaRPr lang="en-GB">
              <a:latin typeface="Montserrat school"/>
              <a:cs typeface="Times New Roman"/>
            </a:endParaRPr>
          </a:p>
          <a:p>
            <a:pPr algn="l"/>
            <a:endParaRPr lang="en-GB">
              <a:latin typeface="Montserrat school"/>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4" name="Picture 3" descr="A hand holding a piece of bread&#10;&#10;AI-generated content may be incorrect.">
            <a:extLst>
              <a:ext uri="{FF2B5EF4-FFF2-40B4-BE49-F238E27FC236}">
                <a16:creationId xmlns:a16="http://schemas.microsoft.com/office/drawing/2014/main" id="{856E204C-1F45-0B28-1B9E-0F5C56D6DA0A}"/>
              </a:ext>
            </a:extLst>
          </p:cNvPr>
          <p:cNvPicPr>
            <a:picLocks noChangeAspect="1"/>
          </p:cNvPicPr>
          <p:nvPr/>
        </p:nvPicPr>
        <p:blipFill>
          <a:blip r:embed="rId3"/>
          <a:stretch>
            <a:fillRect/>
          </a:stretch>
        </p:blipFill>
        <p:spPr>
          <a:xfrm>
            <a:off x="330252" y="1283533"/>
            <a:ext cx="4108242" cy="2791918"/>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244851" y="878330"/>
            <a:ext cx="482293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Suddenly they realise who it is. Why do you think they recognise Jesus now? </a:t>
            </a:r>
            <a:endParaRPr lang="en-US"/>
          </a:p>
          <a:p>
            <a:pPr algn="l"/>
            <a:endParaRPr lang="en-GB">
              <a:latin typeface="Montserrat school"/>
              <a:cs typeface="Times New Roman"/>
            </a:endParaRPr>
          </a:p>
          <a:p>
            <a:pPr algn="l"/>
            <a:r>
              <a:rPr lang="en-GB">
                <a:latin typeface="Montserrat school"/>
                <a:cs typeface="Times New Roman"/>
              </a:rPr>
              <a:t>Can you think of another time that Jesus broke, blessed and shared bread?</a:t>
            </a:r>
            <a:endParaRPr lang="en-US"/>
          </a:p>
          <a:p>
            <a:pPr algn="l"/>
            <a:endParaRPr lang="en-GB">
              <a:latin typeface="Montserrat school"/>
              <a:cs typeface="Times New Roman"/>
            </a:endParaRPr>
          </a:p>
          <a:p>
            <a:pPr algn="l"/>
            <a:r>
              <a:rPr lang="en-GB">
                <a:latin typeface="Montserrat school"/>
                <a:cs typeface="Times New Roman"/>
              </a:rPr>
              <a:t>We are all made in the image of God and Jesus is in each and every person, but often we forget this. </a:t>
            </a:r>
          </a:p>
          <a:p>
            <a:pPr algn="l"/>
            <a:endParaRPr lang="en-GB">
              <a:latin typeface="Montserrat school"/>
              <a:cs typeface="Times New Roman"/>
            </a:endParaRPr>
          </a:p>
          <a:p>
            <a:pPr algn="l"/>
            <a:r>
              <a:rPr lang="en-GB">
                <a:latin typeface="Montserrat school"/>
                <a:cs typeface="Times New Roman"/>
              </a:rPr>
              <a:t>We do not always take the time to recognise how special and important each person is.</a:t>
            </a:r>
            <a:endParaRPr lang="en-GB">
              <a:latin typeface="Montserrat school"/>
            </a:endParaRPr>
          </a:p>
          <a:p>
            <a:pPr algn="l"/>
            <a:endParaRPr lang="en-US">
              <a:latin typeface="Century Gothic"/>
              <a:cs typeface="Times New Roman"/>
            </a:endParaRPr>
          </a:p>
          <a:p>
            <a:pPr algn="l"/>
            <a:endParaRPr lang="en-US"/>
          </a:p>
        </p:txBody>
      </p:sp>
      <p:pic>
        <p:nvPicPr>
          <p:cNvPr id="3" name="Picture 2" descr="A person holding a stack of wood&#10;&#10;AI-generated content may be incorrect.">
            <a:extLst>
              <a:ext uri="{FF2B5EF4-FFF2-40B4-BE49-F238E27FC236}">
                <a16:creationId xmlns:a16="http://schemas.microsoft.com/office/drawing/2014/main" id="{2290C3CD-9973-EA3C-269C-9AD959218C4B}"/>
              </a:ext>
            </a:extLst>
          </p:cNvPr>
          <p:cNvPicPr>
            <a:picLocks noChangeAspect="1"/>
          </p:cNvPicPr>
          <p:nvPr/>
        </p:nvPicPr>
        <p:blipFill>
          <a:blip r:embed="rId3"/>
          <a:stretch>
            <a:fillRect/>
          </a:stretch>
        </p:blipFill>
        <p:spPr>
          <a:xfrm>
            <a:off x="6942319" y="880672"/>
            <a:ext cx="1705132" cy="2557697"/>
          </a:xfrm>
          <a:prstGeom prst="rect">
            <a:avLst/>
          </a:prstGeom>
        </p:spPr>
      </p:pic>
      <p:pic>
        <p:nvPicPr>
          <p:cNvPr id="4" name="Picture 3" descr="A person and a child posing for a selfie&#10;&#10;AI-generated content may be incorrect.">
            <a:extLst>
              <a:ext uri="{FF2B5EF4-FFF2-40B4-BE49-F238E27FC236}">
                <a16:creationId xmlns:a16="http://schemas.microsoft.com/office/drawing/2014/main" id="{E79E7E69-8A3E-BF0F-5B56-BE0380FE08D5}"/>
              </a:ext>
            </a:extLst>
          </p:cNvPr>
          <p:cNvPicPr>
            <a:picLocks noChangeAspect="1"/>
          </p:cNvPicPr>
          <p:nvPr/>
        </p:nvPicPr>
        <p:blipFill>
          <a:blip r:embed="rId4"/>
          <a:stretch>
            <a:fillRect/>
          </a:stretch>
        </p:blipFill>
        <p:spPr>
          <a:xfrm>
            <a:off x="5313310" y="468442"/>
            <a:ext cx="1702790" cy="2286001"/>
          </a:xfrm>
          <a:prstGeom prst="rect">
            <a:avLst/>
          </a:prstGeom>
        </p:spPr>
      </p:pic>
      <p:pic>
        <p:nvPicPr>
          <p:cNvPr id="7" name="Picture 6" descr="A child in a blue shirt&#10;&#10;AI-generated content may be incorrect.">
            <a:extLst>
              <a:ext uri="{FF2B5EF4-FFF2-40B4-BE49-F238E27FC236}">
                <a16:creationId xmlns:a16="http://schemas.microsoft.com/office/drawing/2014/main" id="{E0E4A15E-7EE4-32C5-20D1-BA3B58060266}"/>
              </a:ext>
            </a:extLst>
          </p:cNvPr>
          <p:cNvPicPr>
            <a:picLocks noChangeAspect="1"/>
          </p:cNvPicPr>
          <p:nvPr/>
        </p:nvPicPr>
        <p:blipFill>
          <a:blip r:embed="rId5"/>
          <a:srcRect l="13844" t="-125" r="262"/>
          <a:stretch>
            <a:fillRect/>
          </a:stretch>
        </p:blipFill>
        <p:spPr>
          <a:xfrm>
            <a:off x="5067278" y="2752431"/>
            <a:ext cx="2106896" cy="1613454"/>
          </a:xfrm>
          <a:prstGeom prst="rect">
            <a:avLst/>
          </a:prstGeom>
        </p:spPr>
      </p:pic>
      <p:pic>
        <p:nvPicPr>
          <p:cNvPr id="5" name="Picture 4" descr="A child smiling at the camera&#10;&#10;AI-generated content may be incorrect.">
            <a:extLst>
              <a:ext uri="{FF2B5EF4-FFF2-40B4-BE49-F238E27FC236}">
                <a16:creationId xmlns:a16="http://schemas.microsoft.com/office/drawing/2014/main" id="{8E7EAE3D-0618-93FA-2F33-6819934C64ED}"/>
              </a:ext>
            </a:extLst>
          </p:cNvPr>
          <p:cNvPicPr>
            <a:picLocks noChangeAspect="1"/>
          </p:cNvPicPr>
          <p:nvPr/>
        </p:nvPicPr>
        <p:blipFill>
          <a:blip r:embed="rId6"/>
          <a:srcRect l="21804" r="-1921"/>
          <a:stretch>
            <a:fillRect/>
          </a:stretch>
        </p:blipFill>
        <p:spPr>
          <a:xfrm>
            <a:off x="6944939" y="2870746"/>
            <a:ext cx="1992861" cy="1620812"/>
          </a:xfrm>
          <a:prstGeom prst="rect">
            <a:avLst/>
          </a:prstGeom>
        </p:spPr>
      </p:pic>
      <p:sp>
        <p:nvSpPr>
          <p:cNvPr id="8" name="TextBox 7">
            <a:extLst>
              <a:ext uri="{FF2B5EF4-FFF2-40B4-BE49-F238E27FC236}">
                <a16:creationId xmlns:a16="http://schemas.microsoft.com/office/drawing/2014/main" id="{D1FE169C-B4C0-A2B4-8706-04B5B60E1711}"/>
              </a:ext>
            </a:extLst>
          </p:cNvPr>
          <p:cNvSpPr txBox="1"/>
          <p:nvPr/>
        </p:nvSpPr>
        <p:spPr>
          <a:xfrm>
            <a:off x="3083533" y="4705526"/>
            <a:ext cx="66084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Montserrat school"/>
              </a:rPr>
              <a:t>CAFOD supporters, UK; Stephan, Ukraine; Sultana, Pakistan; Aaron, Liberia</a:t>
            </a:r>
          </a:p>
        </p:txBody>
      </p:sp>
    </p:spTree>
    <p:extLst>
      <p:ext uri="{BB962C8B-B14F-4D97-AF65-F5344CB8AC3E}">
        <p14:creationId xmlns:p14="http://schemas.microsoft.com/office/powerpoint/2010/main" val="3771422598"/>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SZUU6KYVHK2A-2146017777-19504</_dlc_DocId>
    <_dlc_DocIdUrl xmlns="04672002-f21f-4240-adfb-f0b653fb6fb5">
      <Url>https://cafod365.sharepoint.com/sites/int/Education/_layouts/15/DocIdRedir.aspx?ID=SZUU6KYVHK2A-2146017777-19504</Url>
      <Description>SZUU6KYVHK2A-2146017777-19504</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bdf04112-6931-4610-9724-cd62e91446a3"/>
    <ds:schemaRef ds:uri="http://purl.org/dc/elements/1.1/"/>
    <ds:schemaRef ds:uri="http://schemas.microsoft.com/office/2006/metadata/properties"/>
    <ds:schemaRef ds:uri="http://schemas.microsoft.com/office/infopath/2007/PartnerControls"/>
    <ds:schemaRef ds:uri="04672002-f21f-4240-adfb-f0b653fb6fb5"/>
    <ds:schemaRef ds:uri="http://schemas.microsoft.com/office/2006/documentManagement/types"/>
    <ds:schemaRef ds:uri="http://purl.org/dc/terms/"/>
    <ds:schemaRef ds:uri="http://schemas.openxmlformats.org/package/2006/metadata/core-properties"/>
    <ds:schemaRef ds:uri="http://purl.org/dc/dcmitype/"/>
    <ds:schemaRef ds:uri="453a0c7f-c966-4a5c-a0f8-de0f8150ea1e"/>
    <ds:schemaRef ds:uri="http://schemas.microsoft.com/sharepoint/v3/fields"/>
    <ds:schemaRef ds:uri="236a9a4b-a03c-46ba-8ec6-624c184acbc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23</TotalTime>
  <Words>1940</Words>
  <Application>Microsoft Office PowerPoint</Application>
  <PresentationFormat>On-screen Show (16:9)</PresentationFormat>
  <Paragraphs>253</Paragraphs>
  <Slides>22</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Century Gothic</vt:lpstr>
      <vt:lpstr>Montserrat school</vt:lpstr>
      <vt:lpstr>Calibri</vt:lpstr>
      <vt:lpstr>Montserrat school</vt:lpstr>
      <vt:lpstr>Times New Roman</vt:lpstr>
      <vt:lpstr>Arial</vt:lpstr>
      <vt:lpstr>Montserrat Light</vt:lpstr>
      <vt:lpstr>Segoe UI</vt:lpstr>
      <vt:lpstr>Montserrat ExtraBold</vt:lpstr>
      <vt:lpstr>Montserrat</vt:lpstr>
      <vt:lpstr>Office Theme</vt:lpstr>
      <vt:lpstr> </vt:lpstr>
      <vt:lpstr> Christ Jesus,  Our light and our guide, as we travel through life, open our eyes to recognise you in everyone we meet.  Open our hearts to share generously with each other.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cp:revision>
  <dcterms:created xsi:type="dcterms:W3CDTF">2025-02-19T13:24:09Z</dcterms:created>
  <dcterms:modified xsi:type="dcterms:W3CDTF">2026-04-15T13:50:20Z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d61a5fd1-694d-4135-bb89-bb3651079c63</vt:lpwstr>
  </property>
  <property fmtid="{D5CDD505-2E9C-101B-9397-08002B2CF9AE}" pid="8" name="MediaServiceImageTags">
    <vt:lpwstr/>
  </property>
</Properties>
</file>