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1"/>
  </p:notesMasterIdLst>
  <p:handoutMasterIdLst>
    <p:handoutMasterId r:id="rId22"/>
  </p:handoutMasterIdLst>
  <p:sldIdLst>
    <p:sldId id="301" r:id="rId6"/>
    <p:sldId id="268" r:id="rId7"/>
    <p:sldId id="420" r:id="rId8"/>
    <p:sldId id="423" r:id="rId9"/>
    <p:sldId id="269" r:id="rId10"/>
    <p:sldId id="386" r:id="rId11"/>
    <p:sldId id="381" r:id="rId12"/>
    <p:sldId id="382" r:id="rId13"/>
    <p:sldId id="293" r:id="rId14"/>
    <p:sldId id="405" r:id="rId15"/>
    <p:sldId id="418" r:id="rId16"/>
    <p:sldId id="361" r:id="rId17"/>
    <p:sldId id="427" r:id="rId18"/>
    <p:sldId id="290" r:id="rId19"/>
    <p:sldId id="257" r:id="rId20"/>
  </p:sldIdLst>
  <p:sldSz cx="9144000" cy="5143500" type="screen16x9"/>
  <p:notesSz cx="20104100" cy="11309350"/>
  <p:embeddedFontLst>
    <p:embeddedFont>
      <p:font typeface="Century Gothic" panose="020B0502020202020204" pitchFamily="34" charset="0"/>
      <p:regular r:id="rId23"/>
      <p:bold r:id="rId24"/>
      <p:italic r:id="rId25"/>
      <p:boldItalic r:id="rId26"/>
    </p:embeddedFont>
    <p:embeddedFont>
      <p:font typeface="Montserrat" panose="00000500000000000000" pitchFamily="2" charset="0"/>
      <p:regular r:id="rId27"/>
      <p:bold r:id="rId28"/>
      <p:italic r:id="rId29"/>
      <p:boldItalic r:id="rId30"/>
    </p:embeddedFont>
    <p:embeddedFont>
      <p:font typeface="Montserrat ExtraBold" panose="00000900000000000000" pitchFamily="2" charset="0"/>
      <p:bold r:id="rId31"/>
      <p:italic r:id="rId32"/>
      <p:boldItalic r:id="rId33"/>
    </p:embeddedFont>
    <p:embeddedFont>
      <p:font typeface="Montserrat Light" panose="00000400000000000000" pitchFamily="2" charset="0"/>
      <p:regular r:id="rId34"/>
      <p:italic r:id="rId35"/>
    </p:embeddedFont>
    <p:embeddedFont>
      <p:font typeface="Segoe UI" panose="020B0502040204020203" pitchFamily="34" charset="0"/>
      <p:regular r:id="rId36"/>
      <p:bold r:id="rId37"/>
      <p:italic r:id="rId38"/>
      <p:boldItalic r:id="rId39"/>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99893-CDA1-4DFD-BBF3-C1492B0A9125}" v="5" dt="2025-11-26T16:55:32.4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8" d="100"/>
          <a:sy n="128" d="100"/>
        </p:scale>
        <p:origin x="150" y="288"/>
      </p:cViewPr>
      <p:guideLst>
        <p:guide orient="horz" pos="1310"/>
        <p:guide pos="98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629844DA-B5BD-4A6C-AADA-5CBDC6E3B461}"/>
    <pc:docChg chg="custSel modSld">
      <pc:chgData name="Victoria Ahmed" userId="d7b2ef2b-6674-4efc-b11b-0c38a2fd5536" providerId="ADAL" clId="{629844DA-B5BD-4A6C-AADA-5CBDC6E3B461}" dt="2025-11-26T16:55:59.386" v="25" actId="20577"/>
      <pc:docMkLst>
        <pc:docMk/>
      </pc:docMkLst>
      <pc:sldChg chg="addSp delSp modSp mod">
        <pc:chgData name="Victoria Ahmed" userId="d7b2ef2b-6674-4efc-b11b-0c38a2fd5536" providerId="ADAL" clId="{629844DA-B5BD-4A6C-AADA-5CBDC6E3B461}" dt="2025-11-26T16:52:23.840" v="10" actId="478"/>
        <pc:sldMkLst>
          <pc:docMk/>
          <pc:sldMk cId="1858560212" sldId="290"/>
        </pc:sldMkLst>
        <pc:spChg chg="del">
          <ac:chgData name="Victoria Ahmed" userId="d7b2ef2b-6674-4efc-b11b-0c38a2fd5536" providerId="ADAL" clId="{629844DA-B5BD-4A6C-AADA-5CBDC6E3B461}" dt="2025-11-26T16:51:54.814" v="0" actId="931"/>
          <ac:spMkLst>
            <pc:docMk/>
            <pc:sldMk cId="1858560212" sldId="290"/>
            <ac:spMk id="6" creationId="{5CAA2EB8-D749-B867-49C7-16CB8EFDD775}"/>
          </ac:spMkLst>
        </pc:spChg>
        <pc:spChg chg="del mod">
          <ac:chgData name="Victoria Ahmed" userId="d7b2ef2b-6674-4efc-b11b-0c38a2fd5536" providerId="ADAL" clId="{629844DA-B5BD-4A6C-AADA-5CBDC6E3B461}" dt="2025-11-26T16:52:23.840" v="10" actId="478"/>
          <ac:spMkLst>
            <pc:docMk/>
            <pc:sldMk cId="1858560212" sldId="290"/>
            <ac:spMk id="7" creationId="{121E0B5C-C637-CCFC-F1DC-34F86E47BB2A}"/>
          </ac:spMkLst>
        </pc:spChg>
        <pc:picChg chg="add mod modCrop">
          <ac:chgData name="Victoria Ahmed" userId="d7b2ef2b-6674-4efc-b11b-0c38a2fd5536" providerId="ADAL" clId="{629844DA-B5BD-4A6C-AADA-5CBDC6E3B461}" dt="2025-11-26T16:52:17.537" v="8" actId="1038"/>
          <ac:picMkLst>
            <pc:docMk/>
            <pc:sldMk cId="1858560212" sldId="290"/>
            <ac:picMk id="4" creationId="{004F60DF-0703-1F57-5A0A-2F1F6BB5ACE0}"/>
          </ac:picMkLst>
        </pc:picChg>
      </pc:sldChg>
      <pc:sldChg chg="addSp delSp modSp mod">
        <pc:chgData name="Victoria Ahmed" userId="d7b2ef2b-6674-4efc-b11b-0c38a2fd5536" providerId="ADAL" clId="{629844DA-B5BD-4A6C-AADA-5CBDC6E3B461}" dt="2025-11-26T16:55:34.073" v="24" actId="962"/>
        <pc:sldMkLst>
          <pc:docMk/>
          <pc:sldMk cId="3465291456" sldId="301"/>
        </pc:sldMkLst>
        <pc:spChg chg="add del mod">
          <ac:chgData name="Victoria Ahmed" userId="d7b2ef2b-6674-4efc-b11b-0c38a2fd5536" providerId="ADAL" clId="{629844DA-B5BD-4A6C-AADA-5CBDC6E3B461}" dt="2025-11-26T16:55:05.464" v="14" actId="931"/>
          <ac:spMkLst>
            <pc:docMk/>
            <pc:sldMk cId="3465291456" sldId="301"/>
            <ac:spMk id="4" creationId="{59819F32-6837-6B2B-ECC9-E44BE59D278E}"/>
          </ac:spMkLst>
        </pc:spChg>
        <pc:spChg chg="add del mod">
          <ac:chgData name="Victoria Ahmed" userId="d7b2ef2b-6674-4efc-b11b-0c38a2fd5536" providerId="ADAL" clId="{629844DA-B5BD-4A6C-AADA-5CBDC6E3B461}" dt="2025-11-26T16:55:32.421" v="22" actId="931"/>
          <ac:spMkLst>
            <pc:docMk/>
            <pc:sldMk cId="3465291456" sldId="301"/>
            <ac:spMk id="10" creationId="{134F874D-B527-6A7B-61C7-08FF3E1DBE50}"/>
          </ac:spMkLst>
        </pc:spChg>
        <pc:picChg chg="del mod modCrop">
          <ac:chgData name="Victoria Ahmed" userId="d7b2ef2b-6674-4efc-b11b-0c38a2fd5536" providerId="ADAL" clId="{629844DA-B5BD-4A6C-AADA-5CBDC6E3B461}" dt="2025-11-26T16:54:42.426" v="13" actId="478"/>
          <ac:picMkLst>
            <pc:docMk/>
            <pc:sldMk cId="3465291456" sldId="301"/>
            <ac:picMk id="2" creationId="{76DFF1C2-E318-7CCA-9A4E-4BB97B031D57}"/>
          </ac:picMkLst>
        </pc:picChg>
        <pc:picChg chg="add del mod modCrop">
          <ac:chgData name="Victoria Ahmed" userId="d7b2ef2b-6674-4efc-b11b-0c38a2fd5536" providerId="ADAL" clId="{629844DA-B5BD-4A6C-AADA-5CBDC6E3B461}" dt="2025-11-26T16:55:21.133" v="21" actId="478"/>
          <ac:picMkLst>
            <pc:docMk/>
            <pc:sldMk cId="3465291456" sldId="301"/>
            <ac:picMk id="8" creationId="{E5D8D7C4-0A3E-1D4B-E374-2C55202F1DE5}"/>
          </ac:picMkLst>
        </pc:picChg>
        <pc:picChg chg="add mod">
          <ac:chgData name="Victoria Ahmed" userId="d7b2ef2b-6674-4efc-b11b-0c38a2fd5536" providerId="ADAL" clId="{629844DA-B5BD-4A6C-AADA-5CBDC6E3B461}" dt="2025-11-26T16:55:34.073" v="24" actId="962"/>
          <ac:picMkLst>
            <pc:docMk/>
            <pc:sldMk cId="3465291456" sldId="301"/>
            <ac:picMk id="12" creationId="{B2254970-0E74-AA73-19E7-F048D8938F59}"/>
          </ac:picMkLst>
        </pc:picChg>
      </pc:sldChg>
      <pc:sldChg chg="modSp mod">
        <pc:chgData name="Victoria Ahmed" userId="d7b2ef2b-6674-4efc-b11b-0c38a2fd5536" providerId="ADAL" clId="{629844DA-B5BD-4A6C-AADA-5CBDC6E3B461}" dt="2025-11-26T16:55:59.386" v="25" actId="20577"/>
        <pc:sldMkLst>
          <pc:docMk/>
          <pc:sldMk cId="1504162137" sldId="427"/>
        </pc:sldMkLst>
        <pc:spChg chg="mod">
          <ac:chgData name="Victoria Ahmed" userId="d7b2ef2b-6674-4efc-b11b-0c38a2fd5536" providerId="ADAL" clId="{629844DA-B5BD-4A6C-AADA-5CBDC6E3B461}" dt="2025-11-26T16:55:59.386" v="25" actId="20577"/>
          <ac:spMkLst>
            <pc:docMk/>
            <pc:sldMk cId="1504162137" sldId="427"/>
            <ac:spMk id="5" creationId="{E7B5CACD-1722-DDCD-E1E4-74AEC74566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11/26/2025</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11/26/2025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First Sunday of Advent (Year A)</a:t>
            </a:r>
          </a:p>
          <a:p>
            <a:endParaRPr lang="en-US" b="1" dirty="0"/>
          </a:p>
          <a:p>
            <a:r>
              <a:rPr lang="en-US" b="1" dirty="0"/>
              <a:t>Preparation</a:t>
            </a:r>
            <a:r>
              <a:rPr lang="en-US" b="1" i="0" u="none" strike="noStrike" kern="1200" dirty="0">
                <a:solidFill>
                  <a:schemeClr val="tx1"/>
                </a:solidFill>
                <a:effectLst/>
              </a:rPr>
              <a:t> of the worship space</a:t>
            </a:r>
            <a:endParaRPr lang="en-US" b="1" dirty="0"/>
          </a:p>
          <a:p>
            <a:r>
              <a:rPr lang="en-US" b="1" i="0" u="none" strike="noStrike" kern="1200" err="1">
                <a:solidFill>
                  <a:schemeClr val="tx1"/>
                </a:solidFill>
                <a:effectLst/>
              </a:rPr>
              <a:t>Colour</a:t>
            </a:r>
            <a:r>
              <a:rPr lang="en-US" b="1" i="0" u="none" strike="noStrike" kern="1200" dirty="0">
                <a:solidFill>
                  <a:schemeClr val="tx1"/>
                </a:solidFill>
                <a:effectLst/>
              </a:rPr>
              <a:t>: </a:t>
            </a:r>
            <a:r>
              <a:rPr lang="en-US" dirty="0"/>
              <a:t>purple </a:t>
            </a:r>
          </a:p>
          <a:p>
            <a:r>
              <a:rPr lang="en-US" b="1" i="0" u="none" strike="noStrike" kern="1200" dirty="0">
                <a:solidFill>
                  <a:schemeClr val="tx1"/>
                </a:solidFill>
                <a:effectLst/>
              </a:rPr>
              <a:t>Props: </a:t>
            </a:r>
            <a:r>
              <a:rPr lang="en-US" b="0" i="0" u="none" strike="noStrike" kern="1200" dirty="0" err="1">
                <a:solidFill>
                  <a:schemeClr val="tx1"/>
                </a:solidFill>
                <a:effectLst/>
              </a:rPr>
              <a:t>coloured</a:t>
            </a:r>
            <a:r>
              <a:rPr lang="en-US" b="0" i="0" u="none" strike="noStrike" kern="1200" dirty="0">
                <a:solidFill>
                  <a:schemeClr val="tx1"/>
                </a:solidFill>
                <a:effectLst/>
              </a:rPr>
              <a:t> pens and pencils</a:t>
            </a:r>
            <a:endParaRPr lang="en-US"/>
          </a:p>
          <a:p>
            <a:endParaRPr lang="en-US" dirty="0"/>
          </a:p>
          <a:p>
            <a:r>
              <a:rPr lang="en-US" b="1" i="0" u="none" strike="noStrike" kern="1200" dirty="0">
                <a:solidFill>
                  <a:schemeClr val="tx1"/>
                </a:solidFill>
                <a:effectLst/>
              </a:rPr>
              <a:t>Song suggestions</a:t>
            </a:r>
            <a:endParaRPr lang="en-US" b="1" dirty="0"/>
          </a:p>
          <a:p>
            <a:r>
              <a:rPr lang="en-US" dirty="0"/>
              <a:t>O come, o come Emmanuel </a:t>
            </a:r>
            <a:r>
              <a:rPr lang="en-US" b="0" i="0" u="none" strike="noStrike" kern="1200" dirty="0">
                <a:solidFill>
                  <a:schemeClr val="tx1"/>
                </a:solidFill>
                <a:effectLst/>
              </a:rPr>
              <a:t>(</a:t>
            </a:r>
            <a:r>
              <a:rPr lang="en-US" dirty="0"/>
              <a:t>111</a:t>
            </a:r>
            <a:r>
              <a:rPr lang="en-US" b="0" i="0" u="none" strike="noStrike" kern="1200" dirty="0">
                <a:solidFill>
                  <a:schemeClr val="tx1"/>
                </a:solidFill>
                <a:effectLst/>
              </a:rPr>
              <a:t>, Laudate)</a:t>
            </a:r>
            <a:r>
              <a:rPr lang="en-US" dirty="0"/>
              <a:t> </a:t>
            </a:r>
          </a:p>
          <a:p>
            <a:r>
              <a:rPr lang="en-US" dirty="0"/>
              <a:t>Wait for the Lord (88, Laudate)</a:t>
            </a:r>
          </a:p>
          <a:p>
            <a:endParaRPr lang="en-US" dirty="0"/>
          </a:p>
          <a:p>
            <a:r>
              <a:rPr lang="en-US" b="1" dirty="0"/>
              <a:t>Welcome</a:t>
            </a:r>
          </a:p>
          <a:p>
            <a:r>
              <a:rPr lang="en-US" dirty="0"/>
              <a:t>Today is the first Sunday of Advent. Advent is a special time when we get ready for the coming of Jesus. It is very exciting when we know someone is coming to visit us. We make sure that we are ready when they come. Today we are going to think about what it means to be welcoming, and how we get ready to welcome Jesus.</a:t>
            </a:r>
          </a:p>
          <a:p>
            <a:endParaRPr lang="en-US" dirty="0"/>
          </a:p>
          <a:p>
            <a:r>
              <a:rPr lang="en-US" dirty="0"/>
              <a:t>Hands up, ready</a:t>
            </a:r>
          </a:p>
          <a:p>
            <a:r>
              <a:rPr lang="en-US" dirty="0"/>
              <a:t>Photo credit: Stock image</a:t>
            </a:r>
          </a:p>
          <a:p>
            <a:endParaRPr lang="en-US"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Jane Smith</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12</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15</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4</a:t>
            </a:fld>
            <a:endParaRPr lang="en-US"/>
          </a:p>
        </p:txBody>
      </p:sp>
    </p:spTree>
    <p:extLst>
      <p:ext uri="{BB962C8B-B14F-4D97-AF65-F5344CB8AC3E}">
        <p14:creationId xmlns:p14="http://schemas.microsoft.com/office/powerpoint/2010/main" val="171152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Sleep</a:t>
            </a:r>
            <a:endParaRPr lang="en-US"/>
          </a:p>
          <a:p>
            <a:r>
              <a:rPr lang="en-GB" dirty="0">
                <a:ea typeface="Calibri"/>
                <a:cs typeface="Calibri"/>
              </a:rPr>
              <a:t>Photo credit: Stock image</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Ramatulai Musa, Sierra Leone</a:t>
            </a:r>
            <a:endParaRPr lang="en-US"/>
          </a:p>
          <a:p>
            <a:r>
              <a:rPr lang="en-US" dirty="0">
                <a:ea typeface="Calibri"/>
                <a:cs typeface="Calibri"/>
              </a:rPr>
              <a:t>Photo credit: Michael Duffy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Ishmael and Lucia Sesay and their family, Sierra Leone</a:t>
            </a:r>
            <a:endParaRPr lang="en-US" dirty="0"/>
          </a:p>
          <a:p>
            <a:r>
              <a:rPr lang="en-US" dirty="0">
                <a:ea typeface="Calibri"/>
                <a:cs typeface="Calibri"/>
              </a:rPr>
              <a:t>Photo credit: </a:t>
            </a:r>
            <a:r>
              <a:rPr lang="en-US" dirty="0"/>
              <a:t>Thom Flint</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Viktoria, a cycle volunteer delivers food to Larysa, an older resident of Kharkiv, Ukraine</a:t>
            </a:r>
          </a:p>
          <a:p>
            <a:r>
              <a:rPr lang="en-US" dirty="0">
                <a:ea typeface="Calibri"/>
                <a:cs typeface="Calibri"/>
              </a:rPr>
              <a:t>Photo credit:</a:t>
            </a:r>
            <a:r>
              <a:rPr lang="en-US" dirty="0"/>
              <a:t> Dmytro </a:t>
            </a:r>
            <a:r>
              <a:rPr lang="en-US" err="1"/>
              <a:t>Minyailo</a:t>
            </a:r>
            <a:r>
              <a:rPr lang="en-US" dirty="0"/>
              <a:t> / DEC</a:t>
            </a:r>
            <a:endParaRPr lang="en-US" dirty="0"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dirty="0">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2686005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26/11/2025</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26/11/2025</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26/11/2025</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8.jpe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hyperlink" Target="https://assets.ctfassets.net/vy3axnuecuwj/a07287d7f3fcd3cea2cb6cbdbba4656ec7e2302565584adcff02800b714aa984/74484402dc4bf809270786ba23425707/First_Sunday_of_Advent__1_.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cafod.org.uk/education/primary-teaching-resources/primary-school-assemblies/advent-assembly-primary" TargetMode="External"/><Relationship Id="rId7" Type="http://schemas.openxmlformats.org/officeDocument/2006/relationships/image" Target="../media/image3.jpg"/><Relationship Id="rId2" Type="http://schemas.openxmlformats.org/officeDocument/2006/relationships/hyperlink" Target="https://cafod.org.uk/jubilee-schools/jubilee-celebration-day" TargetMode="Externa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s://cafod.org.uk/education/primary-teaching-resources/advent-calendar-for-childr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1892826"/>
          </a:xfrm>
        </p:spPr>
        <p:txBody>
          <a:bodyPr/>
          <a:lstStyle/>
          <a:p>
            <a:r>
              <a:rPr lang="en-US" dirty="0">
                <a:solidFill>
                  <a:srgbClr val="000000"/>
                </a:solidFill>
                <a:latin typeface="Century Gothic"/>
                <a:cs typeface="Times New Roman"/>
              </a:rPr>
              <a:t>What will you do</a:t>
            </a:r>
            <a:r>
              <a:rPr lang="en-US" dirty="0">
                <a:solidFill>
                  <a:srgbClr val="000000"/>
                </a:solidFill>
                <a:latin typeface="Century Gothic"/>
              </a:rPr>
              <a:t> to make sure you are ready when Jesus comes?</a:t>
            </a:r>
            <a:endParaRPr lang="en-US" dirty="0"/>
          </a:p>
          <a:p>
            <a:endParaRPr lang="en-GB" dirty="0">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Century Gothic"/>
              </a:rPr>
              <a:t>Gospel Celebration of the Word</a:t>
            </a:r>
            <a:endParaRPr lang="en-US" dirty="0">
              <a:latin typeface="Century Gothic" panose="020B0502020202020204" pitchFamily="34" charset="0"/>
            </a:endParaRPr>
          </a:p>
        </p:txBody>
      </p:sp>
      <p:pic>
        <p:nvPicPr>
          <p:cNvPr id="12" name="Picture Placeholder 11" descr="A group of candles with words on them&#10;&#10;AI-generated content may be incorrect.">
            <a:extLst>
              <a:ext uri="{FF2B5EF4-FFF2-40B4-BE49-F238E27FC236}">
                <a16:creationId xmlns:a16="http://schemas.microsoft.com/office/drawing/2014/main" id="{B2254970-0E74-AA73-19E7-F048D8938F5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564" b="4564"/>
          <a:stretch>
            <a:fillRect/>
          </a:stretch>
        </p:blipFill>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840655" y="1127092"/>
            <a:ext cx="6206299" cy="3285884"/>
          </a:xfrm>
        </p:spPr>
        <p:txBody>
          <a:bodyPr vert="horz" lIns="731520" tIns="365760" rIns="365760" bIns="45720" numCol="2" spcCol="274320" rtlCol="0" anchor="t">
            <a:normAutofit fontScale="92500" lnSpcReduction="10000"/>
          </a:bodyPr>
          <a:lstStyle/>
          <a:p>
            <a:pPr marL="0" indent="0">
              <a:buNone/>
            </a:pPr>
            <a:r>
              <a:rPr lang="en-US" sz="1500" dirty="0">
                <a:latin typeface="Century Gothic"/>
              </a:rPr>
              <a:t>We pray for all people around the world who are alone, frightened or have had to leave their homes because of war: </a:t>
            </a:r>
            <a:r>
              <a:rPr lang="en-GB" sz="1500" dirty="0">
                <a:solidFill>
                  <a:schemeClr val="bg1"/>
                </a:solidFill>
                <a:latin typeface="Century Gothic"/>
              </a:rPr>
              <a:t>that they may find safety and welcome in a caring community.</a:t>
            </a:r>
            <a:endParaRPr lang="en-US" sz="1500">
              <a:solidFill>
                <a:schemeClr val="bg1"/>
              </a:solidFill>
            </a:endParaRPr>
          </a:p>
          <a:p>
            <a:pPr marL="0" indent="0">
              <a:buNone/>
            </a:pPr>
            <a:r>
              <a:rPr lang="en-GB" sz="1500" dirty="0">
                <a:solidFill>
                  <a:schemeClr val="bg1"/>
                </a:solidFill>
                <a:latin typeface="Century Gothic"/>
              </a:rPr>
              <a:t>Lord in your mercy…</a:t>
            </a:r>
            <a:endParaRPr lang="en-US" sz="1500" dirty="0">
              <a:solidFill>
                <a:schemeClr val="bg1"/>
              </a:solidFill>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r>
              <a:rPr lang="en-US" sz="1700" dirty="0">
                <a:solidFill>
                  <a:srgbClr val="A2C617"/>
                </a:solidFill>
                <a:latin typeface="Century Gothic"/>
                <a:cs typeface="Times New Roman"/>
              </a:rPr>
              <a:t> </a:t>
            </a:r>
            <a:endParaRPr lang="en-US" sz="1700">
              <a:solidFill>
                <a:srgbClr val="FFFFFF"/>
              </a:solidFill>
              <a:latin typeface="Century Gothic"/>
              <a:cs typeface="Times New Roman"/>
            </a:endParaRPr>
          </a:p>
          <a:p>
            <a:pPr marL="0" indent="0">
              <a:buNone/>
            </a:pPr>
            <a:r>
              <a:rPr lang="en-US" sz="1500" dirty="0">
                <a:solidFill>
                  <a:srgbClr val="A2C617"/>
                </a:solidFill>
                <a:latin typeface="Century Gothic"/>
                <a:cs typeface="Times New Roman"/>
              </a:rPr>
              <a:t>Generous God, we give thanks for all those people who have visited us, or whom we have visited.</a:t>
            </a:r>
            <a:r>
              <a:rPr lang="en-GB" sz="1500" dirty="0">
                <a:solidFill>
                  <a:srgbClr val="FF0000"/>
                </a:solidFill>
                <a:latin typeface="Century Gothic"/>
                <a:cs typeface="Times New Roman"/>
              </a:rPr>
              <a:t> </a:t>
            </a:r>
            <a:r>
              <a:rPr lang="en-GB" sz="1500" dirty="0">
                <a:solidFill>
                  <a:schemeClr val="bg1"/>
                </a:solidFill>
                <a:latin typeface="Century Gothic"/>
                <a:cs typeface="Times New Roman"/>
              </a:rPr>
              <a:t>Help us to always welcome the people we meet in life, no matter who they are or where they come from. Amen. </a:t>
            </a:r>
            <a:endParaRPr lang="en-GB" sz="1500" dirty="0">
              <a:solidFill>
                <a:schemeClr val="bg1"/>
              </a:solidFill>
            </a:endParaRPr>
          </a:p>
          <a:p>
            <a:pPr marL="0" indent="0">
              <a:buNone/>
            </a:pPr>
            <a:endParaRPr lang="en-GB" sz="1700" dirty="0">
              <a:solidFill>
                <a:schemeClr val="bg1"/>
              </a:solidFill>
              <a:latin typeface="Century Gothic"/>
              <a:cs typeface="Times New Roman"/>
            </a:endParaRPr>
          </a:p>
          <a:p>
            <a:pPr marL="0" indent="0">
              <a:buNone/>
            </a:pPr>
            <a:endParaRPr lang="en-GB" sz="1500" dirty="0">
              <a:solidFill>
                <a:schemeClr val="tx1"/>
              </a:solidFill>
              <a:latin typeface="Century Gothic"/>
              <a:cs typeface="Times New Roman"/>
            </a:endParaRPr>
          </a:p>
          <a:p>
            <a:pPr marL="0" indent="0">
              <a:buNone/>
            </a:pPr>
            <a:endParaRPr lang="en-US" dirty="0">
              <a:solidFill>
                <a:schemeClr val="tx1"/>
              </a:solidFill>
            </a:endParaRPr>
          </a:p>
          <a:p>
            <a:pPr marL="121920" indent="-121920"/>
            <a:endParaRPr lang="en-US"/>
          </a:p>
          <a:p>
            <a:pPr marL="121920" indent="-121920"/>
            <a:endParaRPr lang="en-US"/>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25793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131747"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6072564" y="1427952"/>
            <a:ext cx="2644136"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Century Gothic"/>
                <a:cs typeface="Times New Roman"/>
              </a:rPr>
              <a:t>What will you do this week to make sure you are ready when Jesus comes?</a:t>
            </a:r>
          </a:p>
          <a:p>
            <a:endParaRPr lang="en-GB" sz="2400">
              <a:latin typeface="Century Gothic"/>
              <a:cs typeface="Times New Roman"/>
            </a:endParaRPr>
          </a:p>
        </p:txBody>
      </p:sp>
      <p:pic>
        <p:nvPicPr>
          <p:cNvPr id="2" name="Picture 1" descr="A group of children holding a banner&#10;&#10;AI-generated content may be incorrect.">
            <a:extLst>
              <a:ext uri="{FF2B5EF4-FFF2-40B4-BE49-F238E27FC236}">
                <a16:creationId xmlns:a16="http://schemas.microsoft.com/office/drawing/2014/main" id="{9687DFAB-D96D-9C16-442D-4D4A4D9D611A}"/>
              </a:ext>
            </a:extLst>
          </p:cNvPr>
          <p:cNvPicPr>
            <a:picLocks noChangeAspect="1"/>
          </p:cNvPicPr>
          <p:nvPr/>
        </p:nvPicPr>
        <p:blipFill>
          <a:blip r:embed="rId5"/>
          <a:srcRect l="-648" t="6289" r="7922"/>
          <a:stretch>
            <a:fillRect/>
          </a:stretch>
        </p:blipFill>
        <p:spPr>
          <a:xfrm>
            <a:off x="373311" y="1056736"/>
            <a:ext cx="5439544" cy="3558398"/>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50771" y="708246"/>
            <a:ext cx="8635675" cy="5563061"/>
          </a:xfrm>
          <a:prstGeom prst="rect">
            <a:avLst/>
          </a:prstGeom>
          <a:noFill/>
        </p:spPr>
        <p:txBody>
          <a:bodyPr wrap="square" lIns="68580" tIns="34290" rIns="68580" bIns="34290" anchor="t">
            <a:spAutoFit/>
          </a:bodyPr>
          <a:lstStyle/>
          <a:p>
            <a:r>
              <a:rPr lang="en-GB" sz="1600" b="1" dirty="0">
                <a:latin typeface="Century Gothic"/>
              </a:rPr>
              <a:t>Activity suggestions</a:t>
            </a:r>
          </a:p>
          <a:p>
            <a:endParaRPr lang="en-US" sz="1100" u="sng" dirty="0">
              <a:latin typeface="Century Gothic"/>
              <a:cs typeface="Times New Roman"/>
            </a:endParaRPr>
          </a:p>
          <a:p>
            <a:r>
              <a:rPr lang="en-US" sz="1600" dirty="0">
                <a:latin typeface="Century Gothic"/>
                <a:hlinkClick r:id="rId3"/>
              </a:rPr>
              <a:t>Download the illustration</a:t>
            </a:r>
            <a:endParaRPr lang="en-US">
              <a:latin typeface="Century Gothic"/>
            </a:endParaRPr>
          </a:p>
          <a:p>
            <a:endParaRPr lang="en-GB" sz="1400" dirty="0">
              <a:latin typeface="Century Gothic"/>
              <a:cs typeface="Times New Roman"/>
            </a:endParaRPr>
          </a:p>
          <a:p>
            <a:pPr algn="l"/>
            <a:r>
              <a:rPr lang="en-GB" sz="1600" dirty="0">
                <a:latin typeface="Century Gothic"/>
                <a:cs typeface="Times New Roman"/>
              </a:rPr>
              <a:t>Invite the children to look at the accompanying activity sheet and the picture of people welcoming a visitor. What is different in the picture from their house or family? What is the same? Encourage the children to colour in the picture and do the accompanying activities.</a:t>
            </a:r>
            <a:endParaRPr lang="en-GB" sz="1600">
              <a:latin typeface="Century Gothic"/>
            </a:endParaRPr>
          </a:p>
          <a:p>
            <a:pPr algn="l"/>
            <a:endParaRPr lang="en-GB" sz="1600" dirty="0">
              <a:latin typeface="Century Gothic"/>
              <a:cs typeface="Times New Roman"/>
            </a:endParaRPr>
          </a:p>
          <a:p>
            <a:pPr algn="l"/>
            <a:r>
              <a:rPr lang="en-GB" sz="1600" dirty="0">
                <a:latin typeface="Century Gothic"/>
                <a:cs typeface="Times New Roman"/>
              </a:rPr>
              <a:t>Invite a visitor into children’s liturgy. It could be a parent, member of the choir, or another member of the parish community. Warn the children at the beginning that a visitor is coming and encourage them to think of ways they can make the visitor feel welcome. </a:t>
            </a:r>
            <a:endParaRPr lang="en-GB" sz="1600">
              <a:latin typeface="Century Gothic"/>
              <a:cs typeface="Times New Roman"/>
            </a:endParaRPr>
          </a:p>
          <a:p>
            <a:pPr algn="l"/>
            <a:endParaRPr lang="en-GB" sz="1600" dirty="0">
              <a:latin typeface="Century Gothic"/>
              <a:cs typeface="Times New Roman"/>
            </a:endParaRPr>
          </a:p>
          <a:p>
            <a:pPr algn="l"/>
            <a:r>
              <a:rPr lang="en-GB" sz="1600" dirty="0">
                <a:latin typeface="Century Gothic"/>
                <a:cs typeface="Times New Roman"/>
              </a:rPr>
              <a:t>Perhaps they could sing them a song or prepare a special place for them to sit. Encourage the children to explain to the visitor what they have been thinking about in this liturgy. </a:t>
            </a:r>
            <a:endParaRPr lang="en-GB" dirty="0"/>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6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p:txBody>
      </p:sp>
      <p:pic>
        <p:nvPicPr>
          <p:cNvPr id="3" name="Picture 2" descr="A black and white picture of a person and children&#10;&#10;AI-generated content may be incorrect.">
            <a:extLst>
              <a:ext uri="{FF2B5EF4-FFF2-40B4-BE49-F238E27FC236}">
                <a16:creationId xmlns:a16="http://schemas.microsoft.com/office/drawing/2014/main" id="{05D55EAF-859E-A56B-D6DE-78EDCA2CF0FE}"/>
              </a:ext>
            </a:extLst>
          </p:cNvPr>
          <p:cNvPicPr>
            <a:picLocks noChangeAspect="1"/>
          </p:cNvPicPr>
          <p:nvPr/>
        </p:nvPicPr>
        <p:blipFill>
          <a:blip r:embed="rId4"/>
          <a:stretch>
            <a:fillRect/>
          </a:stretch>
        </p:blipFill>
        <p:spPr>
          <a:xfrm>
            <a:off x="3029389" y="711679"/>
            <a:ext cx="1262889" cy="851859"/>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D436FAD-CBC5-B1B3-D521-E3470E5E6C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35EB74-289E-76FE-85BA-F25442E4A909}"/>
              </a:ext>
            </a:extLst>
          </p:cNvPr>
          <p:cNvSpPr>
            <a:spLocks noGrp="1"/>
          </p:cNvSpPr>
          <p:nvPr>
            <p:ph type="sldNum" sz="quarter" idx="12"/>
          </p:nvPr>
        </p:nvSpPr>
        <p:spPr/>
        <p:txBody>
          <a:bodyPr/>
          <a:lstStyle/>
          <a:p>
            <a:fld id="{EA6EBE3F-60D7-48A8-BD0B-B317D75812BF}" type="slidenum">
              <a:rPr lang="en-GB" smtClean="0"/>
              <a:t>13</a:t>
            </a:fld>
            <a:endParaRPr lang="en-GB"/>
          </a:p>
        </p:txBody>
      </p:sp>
      <p:sp>
        <p:nvSpPr>
          <p:cNvPr id="5" name="TextBox 4">
            <a:extLst>
              <a:ext uri="{FF2B5EF4-FFF2-40B4-BE49-F238E27FC236}">
                <a16:creationId xmlns:a16="http://schemas.microsoft.com/office/drawing/2014/main" id="{E7B5CACD-1722-DDCD-E1E4-74AEC7456641}"/>
              </a:ext>
            </a:extLst>
          </p:cNvPr>
          <p:cNvSpPr txBox="1"/>
          <p:nvPr/>
        </p:nvSpPr>
        <p:spPr>
          <a:xfrm>
            <a:off x="282156" y="1050267"/>
            <a:ext cx="856638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dirty="0">
                <a:latin typeface="Century Gothic"/>
              </a:rPr>
              <a:t>Remind them to say thank you and goodbye at the end of the visit. (Also remind them that this a safe environment and their visitor has been invited – and not to approach strangers when unaccompanied by an adult.)</a:t>
            </a:r>
            <a:endParaRPr lang="en-GB" dirty="0"/>
          </a:p>
          <a:p>
            <a:pPr algn="l"/>
            <a:endParaRPr lang="en-GB" sz="1600" dirty="0">
              <a:latin typeface="Century Gothic"/>
            </a:endParaRPr>
          </a:p>
          <a:p>
            <a:pPr algn="l"/>
            <a:r>
              <a:rPr lang="en-GB" sz="1600" dirty="0">
                <a:latin typeface="Century Gothic"/>
              </a:rPr>
              <a:t>Remind the children to share all that they have heard and thought about in the liturgy today with the people at home. Encourage them to invite a visitor to their house, to prepare for that visitor and make them feel welcome. It could be a relative, neighbour or friend. </a:t>
            </a:r>
            <a:endParaRPr lang="en-US" dirty="0"/>
          </a:p>
          <a:p>
            <a:pPr algn="l"/>
            <a:endParaRPr lang="en-GB" sz="1600" dirty="0">
              <a:latin typeface="Century Gothic"/>
            </a:endParaRPr>
          </a:p>
          <a:p>
            <a:pPr algn="l"/>
            <a:r>
              <a:rPr lang="en-GB" sz="1600" dirty="0">
                <a:latin typeface="Century Gothic"/>
              </a:rPr>
              <a:t>While they are doing this, they can think about how they would get ready for the coming of Jesus. (Remind them they must have their parent or guardian’s permission and that they must not approach strangers when unaccompanied by an adult.)</a:t>
            </a:r>
            <a:endParaRPr lang="en-US" dirty="0"/>
          </a:p>
        </p:txBody>
      </p:sp>
    </p:spTree>
    <p:extLst>
      <p:ext uri="{BB962C8B-B14F-4D97-AF65-F5344CB8AC3E}">
        <p14:creationId xmlns:p14="http://schemas.microsoft.com/office/powerpoint/2010/main" val="1504162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dirty="0">
                <a:latin typeface="Century Gothic"/>
              </a:rPr>
              <a:t>Join us!</a:t>
            </a:r>
            <a:endParaRPr lang="en-US" dirty="0"/>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dirty="0">
                <a:latin typeface="Century Gothic"/>
              </a:rPr>
              <a:t>Advent resources</a:t>
            </a:r>
            <a:endParaRPr lang="en-US" dirty="0">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dirty="0">
                <a:latin typeface="Century Gothic"/>
              </a:rPr>
              <a:t>Prepare...</a:t>
            </a:r>
            <a:endParaRPr lang="en-US" dirty="0">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p:txBody>
          <a:bodyPr vert="horz" lIns="0" tIns="0" rIns="91440" bIns="45720" rtlCol="0" anchor="t">
            <a:normAutofit/>
          </a:bodyPr>
          <a:lstStyle/>
          <a:p>
            <a:pPr marL="0" indent="0">
              <a:buNone/>
            </a:pPr>
            <a:r>
              <a:rPr lang="en-US" sz="1400" dirty="0">
                <a:latin typeface="Century Gothic"/>
                <a:hlinkClick r:id="rId2"/>
              </a:rPr>
              <a:t>Jubilee Celebration Day!</a:t>
            </a:r>
            <a:endParaRPr lang="en-US" sz="1400" dirty="0">
              <a:latin typeface="Century Gothic"/>
            </a:endParaRPr>
          </a:p>
          <a:p>
            <a:pPr marL="121920" indent="-121920"/>
            <a:endParaRPr lang="en-US" dirty="0"/>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dirty="0">
                <a:latin typeface="Century Gothic"/>
                <a:ea typeface="+mn-lt"/>
                <a:cs typeface="+mn-lt"/>
                <a:hlinkClick r:id="rId3"/>
              </a:rPr>
              <a:t>Join our Advent assembly!</a:t>
            </a:r>
            <a:endParaRPr lang="en-US" sz="1400" dirty="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vert="horz" lIns="0" tIns="0" rIns="91440" bIns="45720" rtlCol="0" anchor="t">
            <a:normAutofit/>
          </a:bodyPr>
          <a:lstStyle/>
          <a:p>
            <a:pPr marL="0" indent="0">
              <a:buNone/>
            </a:pPr>
            <a:r>
              <a:rPr lang="en-US" sz="1400" dirty="0">
                <a:latin typeface="Century Gothic"/>
                <a:hlinkClick r:id="rId4"/>
              </a:rPr>
              <a:t>Download the Advent calendar</a:t>
            </a:r>
            <a:endParaRPr lang="en-US" sz="1400" dirty="0"/>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14</a:t>
            </a:fld>
            <a:endParaRPr lang="en-US"/>
          </a:p>
        </p:txBody>
      </p:sp>
      <p:pic>
        <p:nvPicPr>
          <p:cNvPr id="8" name="Picture Placeholder 7" descr="A blue background with colorful lines and stars&#10;&#10;AI-generated content may be incorrect.">
            <a:extLst>
              <a:ext uri="{FF2B5EF4-FFF2-40B4-BE49-F238E27FC236}">
                <a16:creationId xmlns:a16="http://schemas.microsoft.com/office/drawing/2014/main" id="{9CBE9AE0-30BB-F536-9EBE-580CE85A0708}"/>
              </a:ext>
            </a:extLst>
          </p:cNvPr>
          <p:cNvPicPr>
            <a:picLocks noGrp="1" noChangeAspect="1"/>
          </p:cNvPicPr>
          <p:nvPr>
            <p:ph type="pic" sz="quarter" idx="16"/>
          </p:nvPr>
        </p:nvPicPr>
        <p:blipFill>
          <a:blip r:embed="rId5"/>
          <a:srcRect t="3629" b="28226"/>
          <a:stretch>
            <a:fillRect/>
          </a:stretch>
        </p:blipFill>
        <p:spPr>
          <a:xfrm>
            <a:off x="325823" y="1324067"/>
            <a:ext cx="2660904" cy="1360603"/>
          </a:xfrm>
          <a:prstGeom prst="rect">
            <a:avLst/>
          </a:prstGeom>
        </p:spPr>
      </p:pic>
      <p:pic>
        <p:nvPicPr>
          <p:cNvPr id="17" name="Picture Placeholder 16" descr="A group of candles with text and pine cones&#10;&#10;AI-generated content may be incorrect.">
            <a:extLst>
              <a:ext uri="{FF2B5EF4-FFF2-40B4-BE49-F238E27FC236}">
                <a16:creationId xmlns:a16="http://schemas.microsoft.com/office/drawing/2014/main" id="{13A866F3-734A-8A67-56C8-6AFE6EF537D4}"/>
              </a:ext>
            </a:extLst>
          </p:cNvPr>
          <p:cNvPicPr>
            <a:picLocks noGrp="1" noChangeAspect="1"/>
          </p:cNvPicPr>
          <p:nvPr>
            <p:ph type="pic" sz="quarter" idx="31"/>
          </p:nvPr>
        </p:nvPicPr>
        <p:blipFill>
          <a:blip r:embed="rId6"/>
          <a:srcRect t="4850" b="4850"/>
          <a:stretch/>
        </p:blipFill>
        <p:spPr>
          <a:prstGeom prst="rect">
            <a:avLst/>
          </a:prstGeom>
        </p:spPr>
      </p:pic>
      <p:pic>
        <p:nvPicPr>
          <p:cNvPr id="4" name="Picture Placeholder 3" descr="A group of candles with words on them&#10;&#10;AI-generated content may be incorrect.">
            <a:extLst>
              <a:ext uri="{FF2B5EF4-FFF2-40B4-BE49-F238E27FC236}">
                <a16:creationId xmlns:a16="http://schemas.microsoft.com/office/drawing/2014/main" id="{004F60DF-0703-1F57-5A0A-2F1F6BB5ACE0}"/>
              </a:ext>
            </a:extLst>
          </p:cNvPr>
          <p:cNvPicPr>
            <a:picLocks noGrp="1" noChangeAspect="1"/>
          </p:cNvPicPr>
          <p:nvPr>
            <p:ph type="pic" sz="quarter" idx="30"/>
          </p:nvPr>
        </p:nvPicPr>
        <p:blipFill>
          <a:blip r:embed="rId7">
            <a:extLst>
              <a:ext uri="{28A0092B-C50C-407E-A947-70E740481C1C}">
                <a14:useLocalDpi xmlns:a14="http://schemas.microsoft.com/office/drawing/2010/main" val="0"/>
              </a:ext>
            </a:extLst>
          </a:blip>
          <a:srcRect l="31" t="12389" r="-31" b="36775"/>
          <a:stretch>
            <a:fillRect/>
          </a:stretch>
        </p:blipFill>
        <p:spPr>
          <a:xfrm>
            <a:off x="3244662" y="1260390"/>
            <a:ext cx="2660904" cy="1353312"/>
          </a:xfrm>
        </p:spPr>
      </p:pic>
    </p:spTree>
    <p:extLst>
      <p:ext uri="{BB962C8B-B14F-4D97-AF65-F5344CB8AC3E}">
        <p14:creationId xmlns:p14="http://schemas.microsoft.com/office/powerpoint/2010/main" val="1858560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74147" y="1285756"/>
            <a:ext cx="3094754" cy="3785652"/>
          </a:xfrm>
        </p:spPr>
        <p:txBody>
          <a:bodyPr/>
          <a:lstStyle/>
          <a:p>
            <a:pPr rtl="0" fontAlgn="base"/>
            <a:br>
              <a:rPr lang="en-US" dirty="0">
                <a:latin typeface="Century Gothic" panose="020B0502020202020204" pitchFamily="34" charset="0"/>
              </a:rPr>
            </a:br>
            <a:r>
              <a:rPr lang="en-US" dirty="0">
                <a:solidFill>
                  <a:srgbClr val="000000"/>
                </a:solidFill>
                <a:latin typeface="Century Gothic"/>
                <a:cs typeface="Times New Roman"/>
              </a:rPr>
              <a:t>Loving God, </a:t>
            </a:r>
            <a:br>
              <a:rPr lang="en-US" dirty="0">
                <a:solidFill>
                  <a:srgbClr val="000000"/>
                </a:solidFill>
                <a:latin typeface="Century Gothic"/>
                <a:cs typeface="Times New Roman"/>
              </a:rPr>
            </a:br>
            <a:r>
              <a:rPr lang="en-US" dirty="0">
                <a:solidFill>
                  <a:srgbClr val="000000"/>
                </a:solidFill>
                <a:latin typeface="Century Gothic"/>
                <a:cs typeface="Times New Roman"/>
              </a:rPr>
              <a:t>You sent your Son Jesus into the world to show us how to live. Help us to be ready when he comes. Help us to make all visitors feel welcome and cared for. </a:t>
            </a:r>
            <a:br>
              <a:rPr lang="en-US" dirty="0">
                <a:solidFill>
                  <a:srgbClr val="000000"/>
                </a:solidFill>
                <a:latin typeface="Century Gothic"/>
                <a:cs typeface="Times New Roman"/>
              </a:rPr>
            </a:br>
            <a:r>
              <a:rPr lang="en-US" dirty="0">
                <a:solidFill>
                  <a:srgbClr val="000000"/>
                </a:solidFill>
                <a:latin typeface="Century Gothic"/>
                <a:cs typeface="Times New Roman"/>
              </a:rPr>
              <a:t>Amen.</a:t>
            </a: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Matthew 24: 37-44</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394392" y="4425764"/>
            <a:ext cx="5425188" cy="542823"/>
            <a:chOff x="344402" y="5655667"/>
            <a:chExt cx="7233584" cy="723764"/>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322837" y="877014"/>
            <a:ext cx="8504361"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entury Gothic"/>
                <a:cs typeface="Times New Roman"/>
              </a:rPr>
              <a:t>Jesus said to his disciples: “The coming of the Son of Man will be like what happened in the time of Noah. </a:t>
            </a:r>
            <a:endParaRPr lang="en-US" dirty="0">
              <a:latin typeface="Century Gothic"/>
              <a:cs typeface="Times New Roman"/>
            </a:endParaRPr>
          </a:p>
          <a:p>
            <a:pPr algn="l"/>
            <a:endParaRPr lang="en-US" sz="2000" dirty="0">
              <a:latin typeface="Century Gothic"/>
              <a:cs typeface="Times New Roman"/>
            </a:endParaRPr>
          </a:p>
          <a:p>
            <a:pPr algn="l"/>
            <a:r>
              <a:rPr lang="en-US" sz="2000" dirty="0">
                <a:latin typeface="Century Gothic"/>
                <a:cs typeface="Times New Roman"/>
              </a:rPr>
              <a:t>"In the days before the flood people ate and drank, men and women married, up to the very day Noah went into the boat; yet they did not realise what was happening until the flood came and swept them all away. </a:t>
            </a:r>
            <a:endParaRPr lang="en-US">
              <a:latin typeface="Century Gothic"/>
              <a:cs typeface="Times New Roman"/>
            </a:endParaRPr>
          </a:p>
          <a:p>
            <a:pPr algn="l"/>
            <a:endParaRPr lang="en-US" sz="2000" dirty="0">
              <a:latin typeface="Century Gothic"/>
              <a:cs typeface="Times New Roman"/>
            </a:endParaRPr>
          </a:p>
          <a:p>
            <a:pPr algn="l"/>
            <a:r>
              <a:rPr lang="en-US" sz="2000" dirty="0">
                <a:latin typeface="Century Gothic"/>
                <a:cs typeface="Times New Roman"/>
              </a:rPr>
              <a:t>"That is how it will be when the Son of Man comes. At that time two men will be working in a field: one will be taken away, the other will be left behind. Two women will be at a mill grinding meal: one will be taken away, the other will be left behind.</a:t>
            </a:r>
            <a:endParaRPr lang="en-US">
              <a:latin typeface="Century Gothic"/>
            </a:endParaRPr>
          </a:p>
          <a:p>
            <a:pPr algn="l"/>
            <a:endParaRPr lang="en-US" sz="2000" dirty="0">
              <a:latin typeface="Century Gothic"/>
              <a:cs typeface="Times New Roman"/>
            </a:endParaRPr>
          </a:p>
          <a:p>
            <a:pPr algn="l"/>
            <a:endParaRPr lang="en-US" dirty="0">
              <a:latin typeface="Times New Roman"/>
              <a:cs typeface="Times New Roman"/>
            </a:endParaRPr>
          </a:p>
          <a:p>
            <a:pPr algn="l"/>
            <a:endParaRPr lang="en-US" dirty="0"/>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DAD07A-4865-386F-D07B-F4ADFA0DD2F0}"/>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2" name="TextBox 1">
            <a:extLst>
              <a:ext uri="{FF2B5EF4-FFF2-40B4-BE49-F238E27FC236}">
                <a16:creationId xmlns:a16="http://schemas.microsoft.com/office/drawing/2014/main" id="{611132FF-8627-DC64-7444-C9254CF786AD}"/>
              </a:ext>
            </a:extLst>
          </p:cNvPr>
          <p:cNvSpPr txBox="1"/>
          <p:nvPr/>
        </p:nvSpPr>
        <p:spPr>
          <a:xfrm>
            <a:off x="347820" y="1156732"/>
            <a:ext cx="8442228"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Century Gothic"/>
                <a:cs typeface="Times New Roman"/>
              </a:rPr>
              <a:t>"Watch out, then, because you do not know what day your Lord will come. </a:t>
            </a:r>
            <a:endParaRPr lang="en-US"/>
          </a:p>
          <a:p>
            <a:pPr algn="l"/>
            <a:endParaRPr lang="en-US" sz="2000" dirty="0">
              <a:latin typeface="Century Gothic"/>
              <a:cs typeface="Times New Roman"/>
            </a:endParaRPr>
          </a:p>
          <a:p>
            <a:pPr algn="l"/>
            <a:r>
              <a:rPr lang="en-US" sz="2000" dirty="0">
                <a:latin typeface="Century Gothic"/>
                <a:cs typeface="Times New Roman"/>
              </a:rPr>
              <a:t>"If the owner of a house knew the time a thief would come, you can be sure he would stay awake and not let the thief break into his house. </a:t>
            </a:r>
            <a:endParaRPr lang="en-US" dirty="0"/>
          </a:p>
          <a:p>
            <a:pPr algn="l"/>
            <a:endParaRPr lang="en-US" sz="2000" dirty="0">
              <a:latin typeface="Century Gothic"/>
              <a:cs typeface="Times New Roman"/>
            </a:endParaRPr>
          </a:p>
          <a:p>
            <a:pPr algn="l"/>
            <a:r>
              <a:rPr lang="en-US" sz="2000" dirty="0">
                <a:latin typeface="Century Gothic"/>
                <a:cs typeface="Times New Roman"/>
              </a:rPr>
              <a:t>"So then, you also must always be ready, because the Son of Man will come at an hour when you are not expecting him."</a:t>
            </a:r>
            <a:endParaRPr lang="en-US"/>
          </a:p>
          <a:p>
            <a:pPr algn="l"/>
            <a:endParaRPr lang="en-US" sz="2000" dirty="0">
              <a:latin typeface="Century Gothic"/>
              <a:cs typeface="Times New Roman"/>
            </a:endParaRPr>
          </a:p>
          <a:p>
            <a:pPr algn="l"/>
            <a:endParaRPr lang="en-US" dirty="0"/>
          </a:p>
        </p:txBody>
      </p:sp>
    </p:spTree>
    <p:extLst>
      <p:ext uri="{BB962C8B-B14F-4D97-AF65-F5344CB8AC3E}">
        <p14:creationId xmlns:p14="http://schemas.microsoft.com/office/powerpoint/2010/main" val="105904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84692" y="694309"/>
            <a:ext cx="871505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284026" y="1289621"/>
            <a:ext cx="3767631" cy="50552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The gospel story is telling us that we must be ready when Jesus comes again, not just as a baby born at Christmas, but at the end of time. </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We cannot be exactly sure when that will be, so we must try to be ready all the time.</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(We don’t have to stay awake all night, we can go to sleep!)</a:t>
            </a:r>
            <a:endParaRPr lang="en-US">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pPr algn="l"/>
            <a:endParaRPr lang="en-GB" dirty="0">
              <a:latin typeface="Century Gothic"/>
              <a:cs typeface="Times New Roman"/>
            </a:endParaRPr>
          </a:p>
          <a:p>
            <a:endParaRPr lang="en-GB">
              <a:latin typeface="Century Gothic"/>
            </a:endParaRPr>
          </a:p>
        </p:txBody>
      </p:sp>
      <p:pic>
        <p:nvPicPr>
          <p:cNvPr id="12" name="Picture 11" descr="A child sleeping with a stuffed animal&#10;&#10;AI-generated content may be incorrect.">
            <a:extLst>
              <a:ext uri="{FF2B5EF4-FFF2-40B4-BE49-F238E27FC236}">
                <a16:creationId xmlns:a16="http://schemas.microsoft.com/office/drawing/2014/main" id="{1433D33B-785E-69FD-7577-B4938A2853C2}"/>
              </a:ext>
            </a:extLst>
          </p:cNvPr>
          <p:cNvPicPr>
            <a:picLocks noChangeAspect="1"/>
          </p:cNvPicPr>
          <p:nvPr/>
        </p:nvPicPr>
        <p:blipFill>
          <a:blip r:embed="rId5"/>
          <a:stretch>
            <a:fillRect/>
          </a:stretch>
        </p:blipFill>
        <p:spPr>
          <a:xfrm>
            <a:off x="4208555" y="1315528"/>
            <a:ext cx="4597994" cy="3137859"/>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122981" y="900820"/>
            <a:ext cx="486167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Century Gothic"/>
                <a:cs typeface="Times New Roman"/>
              </a:rPr>
              <a:t>Jesus tells us that we may be </a:t>
            </a:r>
            <a:r>
              <a:rPr lang="en-GB" dirty="0">
                <a:latin typeface="Century Gothic"/>
                <a:cs typeface="Times New Roman"/>
              </a:rPr>
              <a:t>surprised when he comes. </a:t>
            </a:r>
            <a:endParaRPr lang="en-US" dirty="0">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Sometimes people surprise us by coming to visit us when we are not expecting them. Or we might go to visit members of our family or friends.</a:t>
            </a:r>
            <a:endParaRPr lang="en-US">
              <a:latin typeface="Century Gothic"/>
            </a:endParaRPr>
          </a:p>
          <a:p>
            <a:pPr algn="l"/>
            <a:endParaRPr lang="en-GB" dirty="0">
              <a:latin typeface="Century Gothic"/>
              <a:cs typeface="Times New Roman"/>
            </a:endParaRPr>
          </a:p>
          <a:p>
            <a:pPr algn="l"/>
            <a:r>
              <a:rPr lang="en-GB" dirty="0">
                <a:latin typeface="Century Gothic"/>
                <a:cs typeface="Times New Roman"/>
              </a:rPr>
              <a:t>How does it feel to go somewhere for the first time? </a:t>
            </a:r>
          </a:p>
          <a:p>
            <a:pPr algn="l"/>
            <a:endParaRPr lang="en-GB" dirty="0">
              <a:latin typeface="Century Gothic"/>
              <a:cs typeface="Times New Roman"/>
            </a:endParaRPr>
          </a:p>
          <a:p>
            <a:pPr algn="l"/>
            <a:r>
              <a:rPr lang="en-GB" dirty="0">
                <a:latin typeface="Century Gothic"/>
                <a:cs typeface="Times New Roman"/>
              </a:rPr>
              <a:t>What would you like others to do to make you feel welcome if you are going to go somewhere new?</a:t>
            </a:r>
            <a:endParaRPr lang="en-GB">
              <a:latin typeface="Century Gothic"/>
            </a:endParaRPr>
          </a:p>
          <a:p>
            <a:pPr algn="l"/>
            <a:endParaRPr lang="en-GB" dirty="0">
              <a:latin typeface="Century Gothic"/>
              <a:cs typeface="Times New Roman"/>
            </a:endParaRPr>
          </a:p>
        </p:txBody>
      </p:sp>
      <p:pic>
        <p:nvPicPr>
          <p:cNvPr id="2" name="Picture 1" descr="A person smiling at camera&#10;&#10;AI-generated content may be incorrect.">
            <a:extLst>
              <a:ext uri="{FF2B5EF4-FFF2-40B4-BE49-F238E27FC236}">
                <a16:creationId xmlns:a16="http://schemas.microsoft.com/office/drawing/2014/main" id="{DFB2C0C6-E0E7-F8F0-80CA-9F872ADF67B9}"/>
              </a:ext>
            </a:extLst>
          </p:cNvPr>
          <p:cNvPicPr>
            <a:picLocks noChangeAspect="1"/>
          </p:cNvPicPr>
          <p:nvPr/>
        </p:nvPicPr>
        <p:blipFill>
          <a:blip r:embed="rId3"/>
          <a:srcRect l="-1979"/>
          <a:stretch>
            <a:fillRect/>
          </a:stretch>
        </p:blipFill>
        <p:spPr>
          <a:xfrm>
            <a:off x="-1360028" y="1112352"/>
            <a:ext cx="5321629" cy="3430062"/>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348461" y="1071296"/>
            <a:ext cx="387177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And how can we make other people feel welcome? How can we welcome them in our home? Our school? In our church?</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Jesus asks us to be ready when he comes again. How do you think we can get ready to welcome Jesus in our lives? </a:t>
            </a:r>
          </a:p>
          <a:p>
            <a:pPr algn="l"/>
            <a:endParaRPr lang="en-US" dirty="0">
              <a:latin typeface="Century Gothic"/>
              <a:cs typeface="Times New Roman"/>
            </a:endParaRPr>
          </a:p>
          <a:p>
            <a:pPr algn="l"/>
            <a:r>
              <a:rPr lang="en-US" dirty="0">
                <a:latin typeface="Century Gothic"/>
                <a:cs typeface="Times New Roman"/>
              </a:rPr>
              <a:t>Is it just about buying presents and putting up Christmas trees?</a:t>
            </a:r>
            <a:endParaRPr lang="en-US">
              <a:latin typeface="Century Gothic"/>
            </a:endParaRPr>
          </a:p>
          <a:p>
            <a:pPr algn="l"/>
            <a:endParaRPr lang="en-US" dirty="0">
              <a:latin typeface="Century Gothic"/>
              <a:cs typeface="Times New Roman"/>
            </a:endParaRPr>
          </a:p>
        </p:txBody>
      </p:sp>
      <p:pic>
        <p:nvPicPr>
          <p:cNvPr id="3" name="Picture 2" descr="A group of people posing for a photo&#10;&#10;AI-generated content may be incorrect.">
            <a:extLst>
              <a:ext uri="{FF2B5EF4-FFF2-40B4-BE49-F238E27FC236}">
                <a16:creationId xmlns:a16="http://schemas.microsoft.com/office/drawing/2014/main" id="{0F8357A0-05A0-FA86-5276-0F15096DD969}"/>
              </a:ext>
            </a:extLst>
          </p:cNvPr>
          <p:cNvPicPr>
            <a:picLocks noChangeAspect="1"/>
          </p:cNvPicPr>
          <p:nvPr/>
        </p:nvPicPr>
        <p:blipFill>
          <a:blip r:embed="rId3"/>
          <a:stretch>
            <a:fillRect/>
          </a:stretch>
        </p:blipFill>
        <p:spPr>
          <a:xfrm>
            <a:off x="4330754" y="1068049"/>
            <a:ext cx="4951437" cy="3410262"/>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4919692" y="1067857"/>
            <a:ext cx="3912330" cy="339323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Century Gothic"/>
                <a:ea typeface="+mn-lt"/>
                <a:cs typeface="Times New Roman"/>
              </a:rPr>
              <a:t>We can make sure we are ready and waiting for Jesus when he comes by living as he asks us to. </a:t>
            </a:r>
            <a:endParaRPr lang="en-US"/>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We can do this by loving our </a:t>
            </a:r>
            <a:r>
              <a:rPr lang="en-US" dirty="0" err="1">
                <a:solidFill>
                  <a:srgbClr val="000000"/>
                </a:solidFill>
                <a:latin typeface="Century Gothic"/>
                <a:ea typeface="+mn-lt"/>
                <a:cs typeface="Times New Roman"/>
              </a:rPr>
              <a:t>neighbour</a:t>
            </a:r>
            <a:r>
              <a:rPr lang="en-US" dirty="0">
                <a:solidFill>
                  <a:srgbClr val="000000"/>
                </a:solidFill>
                <a:latin typeface="Century Gothic"/>
                <a:ea typeface="+mn-lt"/>
                <a:cs typeface="Times New Roman"/>
              </a:rPr>
              <a:t>, sharing what we have with others, being kind, helping one another etc. </a:t>
            </a:r>
            <a:endParaRPr lang="en-US"/>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Can you think of any other ways we can be ready for Jesus?</a:t>
            </a:r>
            <a:endParaRPr lang="en-US">
              <a:latin typeface="Century Gothic"/>
            </a:endParaRPr>
          </a:p>
          <a:p>
            <a:pPr algn="l"/>
            <a:endParaRPr lang="en-US" dirty="0">
              <a:latin typeface="Century Gothic"/>
              <a:cs typeface="Times New Roman"/>
            </a:endParaRPr>
          </a:p>
        </p:txBody>
      </p:sp>
      <p:pic>
        <p:nvPicPr>
          <p:cNvPr id="3" name="Picture 2" descr="A person holding an old person&amp;#39;s hand&#10;&#10;AI-generated content may be incorrect.">
            <a:extLst>
              <a:ext uri="{FF2B5EF4-FFF2-40B4-BE49-F238E27FC236}">
                <a16:creationId xmlns:a16="http://schemas.microsoft.com/office/drawing/2014/main" id="{B2A1F9CF-DE51-8CF0-B93C-65F9677A33FB}"/>
              </a:ext>
            </a:extLst>
          </p:cNvPr>
          <p:cNvPicPr>
            <a:picLocks noChangeAspect="1"/>
          </p:cNvPicPr>
          <p:nvPr/>
        </p:nvPicPr>
        <p:blipFill>
          <a:blip r:embed="rId3"/>
          <a:srcRect l="5538" r="18154"/>
          <a:stretch>
            <a:fillRect/>
          </a:stretch>
        </p:blipFill>
        <p:spPr>
          <a:xfrm>
            <a:off x="421598" y="1068049"/>
            <a:ext cx="4373045" cy="3222885"/>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rmAutofit lnSpcReduction="10000"/>
          </a:bodyPr>
          <a:lstStyle/>
          <a:p>
            <a:pPr marL="0" indent="0">
              <a:buNone/>
            </a:pPr>
            <a:r>
              <a:rPr lang="en-US" dirty="0">
                <a:latin typeface="Century Gothic"/>
              </a:rPr>
              <a:t>We pray for our parish, our families and friends:</a:t>
            </a:r>
          </a:p>
          <a:p>
            <a:pPr marL="0" indent="0">
              <a:buNone/>
            </a:pPr>
            <a:r>
              <a:rPr lang="en-GB" dirty="0">
                <a:solidFill>
                  <a:schemeClr val="bg1"/>
                </a:solidFill>
                <a:latin typeface="Century Gothic"/>
                <a:ea typeface="Calibri"/>
                <a:cs typeface="Times New Roman"/>
              </a:rPr>
              <a:t>that we may always be welcoming to others and that we may share what we have with those who are in need. </a:t>
            </a:r>
          </a:p>
          <a:p>
            <a:pPr marL="0" indent="0">
              <a:buNone/>
            </a:pPr>
            <a:r>
              <a:rPr lang="en-GB" dirty="0">
                <a:solidFill>
                  <a:schemeClr val="bg1"/>
                </a:solidFill>
                <a:latin typeface="Century Gothic"/>
                <a:ea typeface="Calibri"/>
                <a:cs typeface="Times New Roman"/>
              </a:rPr>
              <a:t>Lord in your mercy…</a:t>
            </a:r>
            <a:endParaRPr lang="en-GB" dirty="0">
              <a:solidFill>
                <a:schemeClr val="bg1"/>
              </a:solidFill>
              <a:latin typeface="Century Gothic"/>
            </a:endParaRPr>
          </a:p>
          <a:p>
            <a:pPr marL="0" indent="0">
              <a:buNone/>
            </a:pPr>
            <a:endParaRPr lang="en-US" dirty="0"/>
          </a:p>
          <a:p>
            <a:pPr marL="0" indent="0">
              <a:buNone/>
            </a:pPr>
            <a:endParaRPr lang="en-US" sz="1600" dirty="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r>
              <a:rPr lang="en-US" dirty="0">
                <a:latin typeface="Century Gothic"/>
                <a:cs typeface="Times New Roman"/>
              </a:rPr>
              <a:t>We pray for people travelling to visit others or who have a long or difficult journey ahead:</a:t>
            </a:r>
            <a:r>
              <a:rPr lang="en-US" dirty="0">
                <a:solidFill>
                  <a:srgbClr val="A2C617"/>
                </a:solidFill>
                <a:latin typeface="Century Gothic"/>
                <a:cs typeface="Times New Roman"/>
              </a:rPr>
              <a:t> </a:t>
            </a:r>
            <a:endParaRPr lang="en-US">
              <a:solidFill>
                <a:srgbClr val="FFFFFF"/>
              </a:solidFill>
              <a:latin typeface="Times New Roman"/>
              <a:cs typeface="Times New Roman"/>
            </a:endParaRPr>
          </a:p>
          <a:p>
            <a:pPr marL="0" indent="0">
              <a:buNone/>
            </a:pPr>
            <a:r>
              <a:rPr lang="en-US" dirty="0">
                <a:solidFill>
                  <a:schemeClr val="bg1"/>
                </a:solidFill>
                <a:latin typeface="Century Gothic"/>
                <a:cs typeface="Times New Roman"/>
              </a:rPr>
              <a:t>that they may arrive safely and receive a warm welcome. </a:t>
            </a:r>
            <a:endParaRPr lang="en-US">
              <a:solidFill>
                <a:schemeClr val="bg1"/>
              </a:solidFill>
              <a:latin typeface="Times New Roman"/>
              <a:cs typeface="Times New Roman"/>
            </a:endParaRPr>
          </a:p>
          <a:p>
            <a:pPr marL="0" indent="0">
              <a:buNone/>
            </a:pPr>
            <a:r>
              <a:rPr lang="en-US" dirty="0">
                <a:solidFill>
                  <a:schemeClr val="bg1"/>
                </a:solidFill>
                <a:latin typeface="Century Gothic"/>
                <a:cs typeface="Times New Roman"/>
              </a:rPr>
              <a:t>Lord in your mercy…</a:t>
            </a:r>
            <a:endParaRPr lang="en-US">
              <a:solidFill>
                <a:schemeClr val="bg1"/>
              </a:solidFill>
              <a:latin typeface="Century Gothic"/>
            </a:endParaRPr>
          </a:p>
          <a:p>
            <a:pPr marL="0" indent="0">
              <a:buNone/>
            </a:pPr>
            <a:endParaRPr lang="en-US" dirty="0">
              <a:solidFill>
                <a:schemeClr val="tx1"/>
              </a:solidFill>
            </a:endParaRPr>
          </a:p>
          <a:p>
            <a:pPr marL="121920" indent="-121920"/>
            <a:endParaRPr lang="en-US" sz="1600" dirty="0">
              <a:solidFill>
                <a:schemeClr val="tx1"/>
              </a:solidFill>
            </a:endParaRPr>
          </a:p>
          <a:p>
            <a:pPr marL="121920" indent="-121920"/>
            <a:endParaRPr lang="en-US" dirty="0"/>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2622759718"/>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SZUU6KYVHK2A-2146017777-19144</_dlc_DocId>
    <_dlc_DocIdUrl xmlns="04672002-f21f-4240-adfb-f0b653fb6fb5">
      <Url>https://cafod365.sharepoint.com/sites/int/Education/_layouts/15/DocIdRedir.aspx?ID=SZUU6KYVHK2A-2146017777-19144</Url>
      <Description>SZUU6KYVHK2A-2146017777-19144</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7880FD4-C537-4FE3-BF29-620D65E12577}">
  <ds:schemaRefs>
    <ds:schemaRef ds:uri="http://schemas.microsoft.com/office/2006/metadata/properties"/>
    <ds:schemaRef ds:uri="04672002-f21f-4240-adfb-f0b653fb6fb5"/>
    <ds:schemaRef ds:uri="236a9a4b-a03c-46ba-8ec6-624c184acbc6"/>
    <ds:schemaRef ds:uri="http://schemas.microsoft.com/office/2006/documentManagement/types"/>
    <ds:schemaRef ds:uri="453a0c7f-c966-4a5c-a0f8-de0f8150ea1e"/>
    <ds:schemaRef ds:uri="http://purl.org/dc/dcmitype/"/>
    <ds:schemaRef ds:uri="http://schemas.microsoft.com/office/infopath/2007/PartnerControls"/>
    <ds:schemaRef ds:uri="http://schemas.openxmlformats.org/package/2006/metadata/core-properties"/>
    <ds:schemaRef ds:uri="bdf04112-6931-4610-9724-cd62e91446a3"/>
    <ds:schemaRef ds:uri="http://purl.org/dc/elements/1.1/"/>
    <ds:schemaRef ds:uri="http://schemas.microsoft.com/sharepoint/v3/fields"/>
    <ds:schemaRef ds:uri="http://www.w3.org/XML/1998/namespace"/>
    <ds:schemaRef ds:uri="http://purl.org/dc/terms/"/>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D9A7A840-20A1-4001-A92F-BC9E01C42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24</TotalTime>
  <Words>1288</Words>
  <Application>Microsoft Office PowerPoint</Application>
  <PresentationFormat>On-screen Show (16:9)</PresentationFormat>
  <Paragraphs>161</Paragraphs>
  <Slides>15</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Montserrat Light</vt:lpstr>
      <vt:lpstr>Montserrat</vt:lpstr>
      <vt:lpstr>Segoe UI</vt:lpstr>
      <vt:lpstr>Century Gothic</vt:lpstr>
      <vt:lpstr>Aptos</vt:lpstr>
      <vt:lpstr>Times New Roman</vt:lpstr>
      <vt:lpstr>Calibri</vt:lpstr>
      <vt:lpstr>Montserrat ExtraBold</vt:lpstr>
      <vt:lpstr>Arial</vt:lpstr>
      <vt:lpstr>Office Theme</vt:lpstr>
      <vt:lpstr>What will you do to make sure you are ready when Jesus comes? </vt:lpstr>
      <vt:lpstr> Loving God,  You sent your Son Jesus into the world to show us how to live. Help us to be ready when he comes. Help us to make all visitors feel welcome and cared for.  Amen.  </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2649</cp:revision>
  <dcterms:created xsi:type="dcterms:W3CDTF">2025-02-19T13:24:09Z</dcterms:created>
  <dcterms:modified xsi:type="dcterms:W3CDTF">2025-11-26T16:56:08Z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f51938f2-308e-4ee6-8d5d-97d20e863189</vt:lpwstr>
  </property>
  <property fmtid="{D5CDD505-2E9C-101B-9397-08002B2CF9AE}" pid="8" name="MediaServiceImageTags">
    <vt:lpwstr/>
  </property>
</Properties>
</file>