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22"/>
  </p:notesMasterIdLst>
  <p:sldIdLst>
    <p:sldId id="273" r:id="rId6"/>
    <p:sldId id="257" r:id="rId7"/>
    <p:sldId id="265" r:id="rId8"/>
    <p:sldId id="266" r:id="rId9"/>
    <p:sldId id="264" r:id="rId10"/>
    <p:sldId id="267" r:id="rId11"/>
    <p:sldId id="268" r:id="rId12"/>
    <p:sldId id="269" r:id="rId13"/>
    <p:sldId id="270" r:id="rId14"/>
    <p:sldId id="274" r:id="rId15"/>
    <p:sldId id="275" r:id="rId16"/>
    <p:sldId id="271" r:id="rId17"/>
    <p:sldId id="272" r:id="rId18"/>
    <p:sldId id="263" r:id="rId19"/>
    <p:sldId id="276" r:id="rId20"/>
    <p:sldId id="25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51A6"/>
    <a:srgbClr val="E0B637"/>
    <a:srgbClr val="28AA70"/>
    <a:srgbClr val="FFFFFF"/>
    <a:srgbClr val="FAB886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1D597-25FD-40EB-A810-72317950D621}" type="datetimeFigureOut"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9E6A3-957D-4767-A0A2-89E2742A3CA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23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0F44A-A360-45EA-B570-85B2032293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94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9E6A3-957D-4767-A0A2-89E2742A3C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94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Prayer credit: Sue Cooper, CAFOD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9E6A3-957D-4767-A0A2-89E2742A3C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73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EC36B-16F0-25EE-312E-D075AD4A4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FBE4F9-3FDE-CDF2-2BB4-70F7418885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9E3D5-BE45-F827-8EFC-960075982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D34-EF8D-4BC1-BEFB-3B5C4D62110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A785B-FED0-1DCC-B62A-B7FB909BE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96CE2-C880-2305-AFD4-733D7BB57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06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D3316-375A-BAB6-9288-A0F66874C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58B4E-9118-FBC9-BA45-8E59FB763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26746-7BB6-1EA5-3349-63A55386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D34-EF8D-4BC1-BEFB-3B5C4D62110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212C1-2946-2685-D905-45D6A27FB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B1639-E180-3766-95D7-A036A2D7A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06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CDDD37-8128-B633-171C-802DB8D3EB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2E65DA-825D-1735-F620-93595882F7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62390-47C8-7530-66E6-45D0658FB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D34-EF8D-4BC1-BEFB-3B5C4D62110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9F75-66B6-18A0-79EA-04909391D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3DA83-1AF1-2879-0B80-85CD58E59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87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8A440-20E8-A063-6A64-8E26B61E6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594F-0712-0781-50F7-60AAF105B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D09B-12D6-257E-EE8C-0BB7F6D12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D34-EF8D-4BC1-BEFB-3B5C4D62110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D5CB5-E7C4-0072-0754-7F6C8F287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6A674-67A9-03BE-6DF9-0EACDBA6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99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AC253-16E4-6F74-53E0-C2843417E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46B81-292C-041A-1765-999BC6442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23AA5-C522-EE7C-1D3A-D3F0335D4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D34-EF8D-4BC1-BEFB-3B5C4D62110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93CD9-21B0-9143-50A7-97750FD0E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A7537-98F5-2439-BC8D-594BC91CC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60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380A6-DA37-E39B-3E62-7C1E674C9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180EB-2406-6B4E-A430-40378C28EA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FAF84-CB4E-51A4-980D-2E83FB184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5C9C3-0F13-7641-70F1-07406EF80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D34-EF8D-4BC1-BEFB-3B5C4D62110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FE62E-6FED-BE90-ED8F-BA4FAB9FE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977B6-AE24-A175-DD7F-D8B82E23B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08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6B74-79B9-853A-6F41-D3D34DC29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2AB3C-9A45-06EF-6E0E-CB6DABAC1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4F093-7E2A-7446-A393-220610A23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D57386-816C-0EB7-B07C-F3124A5397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8AD819-E9F7-54DB-7CBA-47A0BA204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DCE285-F055-C35E-5806-7FE28573A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D34-EF8D-4BC1-BEFB-3B5C4D62110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15168A-A22A-56A3-ECF4-56007F45E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213737-9F6D-C495-D83F-947021AAE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0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B319B-EAC9-9477-D2DE-E998AADC4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D74F95-4BD3-F617-855A-24A4364C0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D34-EF8D-4BC1-BEFB-3B5C4D62110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DFFCCE-A79A-6154-D4E2-5705FBC0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CBF5F-1962-B635-53AA-E5FAE328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89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CD5FFE-ED75-C608-E775-822412ECD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D34-EF8D-4BC1-BEFB-3B5C4D62110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D3161C-90E7-F0ED-E73B-7EFD6FD00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DDC73-ED98-FA5D-A3DD-10BBC531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23305-4040-E5B9-09EA-919D8F02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1D050-3DA0-D6A7-646D-A31AC9035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9AAFC-D3BE-9391-91A5-486D192FB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41FD5-19A0-7364-1387-AF1773D63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D34-EF8D-4BC1-BEFB-3B5C4D62110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9A4B67-DB1B-75D2-F1B9-C96B668E9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3A552-1D01-120E-4538-AF2672BFC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71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CB83F-DE58-2D1B-8223-01D151A4C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CF1475-6480-EDCF-958C-490E43821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3E05D-7D05-AA27-45D9-119070EB7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1B0C24-8863-D32F-C693-3CFD9C61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D34-EF8D-4BC1-BEFB-3B5C4D62110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FC883-C838-D2DB-DAEB-E9520EBCD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AD8C87-B740-8A7B-3671-6DC7E6CFB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7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146E0B-8E81-0F3B-AA38-F87BA85BD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7C1B2-ACE1-1DAD-462F-C14AE333F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70D0C-389C-B40A-662C-BDA37DCAFD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898D34-EF8D-4BC1-BEFB-3B5C4D62110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84D71-2C84-91CA-BDE1-F6FFC32CD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201A-0924-6E6F-E5AC-589259E3F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8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1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5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tree and stars in the sky&#10;&#10;Description automatically generated">
            <a:extLst>
              <a:ext uri="{FF2B5EF4-FFF2-40B4-BE49-F238E27FC236}">
                <a16:creationId xmlns:a16="http://schemas.microsoft.com/office/drawing/2014/main" id="{E3E49D1D-A953-D01B-DA23-046A1C6FA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A2C0BF0-0273-51E3-DAD7-0258BDAB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81" y="5601609"/>
            <a:ext cx="2609519" cy="1073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C20B97-E64D-9A6E-FB94-92EB9CCB43E1}"/>
              </a:ext>
            </a:extLst>
          </p:cNvPr>
          <p:cNvSpPr txBox="1"/>
          <p:nvPr/>
        </p:nvSpPr>
        <p:spPr>
          <a:xfrm>
            <a:off x="776556" y="816429"/>
            <a:ext cx="1063888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4000" b="1" dirty="0">
                <a:latin typeface="Montserrat" panose="00000500000000000000" pitchFamily="2" charset="0"/>
              </a:rPr>
              <a:t>Who created Advent calendars?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4000" b="1" dirty="0">
              <a:latin typeface="Montserrat" panose="00000500000000000000" pitchFamily="2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4000" b="1" dirty="0">
                <a:latin typeface="Montserrat" panose="00000500000000000000" pitchFamily="2" charset="0"/>
              </a:rPr>
              <a:t>When was the first Advent calendar made?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4000" b="1" dirty="0">
              <a:latin typeface="Montserrat" panose="00000500000000000000" pitchFamily="2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4000" b="1" dirty="0">
                <a:latin typeface="Montserrat" panose="00000500000000000000" pitchFamily="2" charset="0"/>
              </a:rPr>
              <a:t>What is the average price people will spend on </a:t>
            </a:r>
            <a:r>
              <a:rPr lang="en-GB" sz="4000" b="1">
                <a:latin typeface="Montserrat" panose="00000500000000000000" pitchFamily="2" charset="0"/>
              </a:rPr>
              <a:t>an Advent </a:t>
            </a:r>
            <a:r>
              <a:rPr lang="en-GB" sz="4000" b="1" dirty="0">
                <a:latin typeface="Montserrat" panose="00000500000000000000" pitchFamily="2" charset="0"/>
              </a:rPr>
              <a:t>calendar?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4000" b="1" dirty="0">
              <a:latin typeface="Montserrat" panose="00000500000000000000" pitchFamily="2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4000" b="1" dirty="0">
              <a:latin typeface="Montserrat" panose="00000500000000000000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03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2007BAD-33C4-B40B-438C-AD6139389469}"/>
              </a:ext>
            </a:extLst>
          </p:cNvPr>
          <p:cNvSpPr/>
          <p:nvPr/>
        </p:nvSpPr>
        <p:spPr>
          <a:xfrm>
            <a:off x="5170714" y="0"/>
            <a:ext cx="7021286" cy="6843676"/>
          </a:xfrm>
          <a:prstGeom prst="rect">
            <a:avLst/>
          </a:prstGeom>
          <a:gradFill flip="none" rotWithShape="1">
            <a:gsLst>
              <a:gs pos="19000">
                <a:srgbClr val="644A34"/>
              </a:gs>
              <a:gs pos="0">
                <a:srgbClr val="977156"/>
              </a:gs>
              <a:gs pos="100000">
                <a:srgbClr val="9954CC"/>
              </a:gs>
              <a:gs pos="92000">
                <a:srgbClr val="9954CC"/>
              </a:gs>
              <a:gs pos="100000">
                <a:srgbClr val="9954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C82C83-AF3F-14EC-B17A-98605BBA62A6}"/>
              </a:ext>
            </a:extLst>
          </p:cNvPr>
          <p:cNvSpPr/>
          <p:nvPr/>
        </p:nvSpPr>
        <p:spPr>
          <a:xfrm>
            <a:off x="0" y="0"/>
            <a:ext cx="7165546" cy="684367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A2C0BF0-0273-51E3-DAD7-0258BDAB3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741" y="5747189"/>
            <a:ext cx="2609519" cy="1073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E65ECB-9356-3E10-D3C3-9BC57559B973}"/>
              </a:ext>
            </a:extLst>
          </p:cNvPr>
          <p:cNvSpPr txBox="1"/>
          <p:nvPr/>
        </p:nvSpPr>
        <p:spPr>
          <a:xfrm>
            <a:off x="7417851" y="114878"/>
            <a:ext cx="4494274" cy="5324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000" b="1" dirty="0">
              <a:solidFill>
                <a:srgbClr val="E5E5FF"/>
              </a:solidFill>
              <a:latin typeface="Montserrat"/>
            </a:endParaRPr>
          </a:p>
          <a:p>
            <a:r>
              <a:rPr lang="en-GB" sz="2000" b="1" dirty="0">
                <a:solidFill>
                  <a:srgbClr val="E5E5FF"/>
                </a:solidFill>
                <a:latin typeface="Montserrat"/>
              </a:rPr>
              <a:t>This is Yuliia. She lives in Ukraine. </a:t>
            </a:r>
            <a:r>
              <a:rPr lang="en-US" sz="2000" b="1" dirty="0">
                <a:solidFill>
                  <a:srgbClr val="E5E5FF"/>
                </a:solidFill>
                <a:latin typeface="Montserrat"/>
              </a:rPr>
              <a:t>Yuliia wants to be a baker when she’s older and enjoys making pastries with her Mum and Grandmother. </a:t>
            </a:r>
            <a:endParaRPr lang="en-GB" sz="2000" b="1" dirty="0">
              <a:solidFill>
                <a:srgbClr val="E5E5FF"/>
              </a:solidFill>
              <a:latin typeface="Montserrat" panose="00000500000000000000" pitchFamily="2" charset="0"/>
            </a:endParaRPr>
          </a:p>
          <a:p>
            <a:r>
              <a:rPr lang="en-US" sz="2000" b="1" dirty="0">
                <a:solidFill>
                  <a:srgbClr val="E5E5FF"/>
                </a:solidFill>
                <a:latin typeface="Montserrat"/>
              </a:rPr>
              <a:t>Yuliia was evacuated two years ago with her family along a Red Cross route. The family left their beloved home and made a traumatic journey to where they live today in a village in another part of the country. “My dream,” she says, “is to have peace over our heads.”</a:t>
            </a:r>
            <a:endParaRPr lang="en-GB" sz="2000" b="1" dirty="0">
              <a:solidFill>
                <a:srgbClr val="E5E5FF"/>
              </a:solidFill>
              <a:latin typeface="Montserrat"/>
            </a:endParaRPr>
          </a:p>
          <a:p>
            <a:endParaRPr lang="en-US" sz="2000" b="1" dirty="0">
              <a:solidFill>
                <a:srgbClr val="E5E5FF"/>
              </a:solidFill>
              <a:latin typeface="Montserrat" panose="00000500000000000000" pitchFamily="2" charset="0"/>
            </a:endParaRPr>
          </a:p>
          <a:p>
            <a:r>
              <a:rPr lang="en-US" sz="2000" b="1" dirty="0">
                <a:solidFill>
                  <a:srgbClr val="E5E5FF"/>
                </a:solidFill>
                <a:latin typeface="Montserrat"/>
              </a:rPr>
              <a:t>What can Yuliia teach </a:t>
            </a:r>
            <a:r>
              <a:rPr lang="en-US" sz="2000" b="1">
                <a:solidFill>
                  <a:srgbClr val="E5E5FF"/>
                </a:solidFill>
                <a:latin typeface="Montserrat"/>
              </a:rPr>
              <a:t>us?</a:t>
            </a:r>
            <a:endParaRPr lang="en-US" sz="2000" b="1" dirty="0">
              <a:solidFill>
                <a:srgbClr val="E5E5FF"/>
              </a:solidFill>
              <a:latin typeface="Montserra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C956D1-FEA7-8075-D17C-31D972E67E3B}"/>
              </a:ext>
            </a:extLst>
          </p:cNvPr>
          <p:cNvSpPr txBox="1"/>
          <p:nvPr/>
        </p:nvSpPr>
        <p:spPr>
          <a:xfrm>
            <a:off x="200807" y="6218117"/>
            <a:ext cx="6882517" cy="523220"/>
          </a:xfrm>
          <a:prstGeom prst="rect">
            <a:avLst/>
          </a:prstGeom>
          <a:solidFill>
            <a:srgbClr val="222544">
              <a:alpha val="6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>
                <a:solidFill>
                  <a:schemeClr val="bg1"/>
                </a:solidFill>
                <a:latin typeface="Montserrat" panose="00000500000000000000" pitchFamily="2" charset="0"/>
              </a:rPr>
              <a:t>        Yuliia in Ukraine. You can support children around the world through our Therapy through play World Gift. </a:t>
            </a:r>
            <a:endParaRPr lang="en-US" sz="1400" b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8" name="Picture 7" descr="A group of snowflakes on a black background&#10;&#10;Description automatically generated">
            <a:extLst>
              <a:ext uri="{FF2B5EF4-FFF2-40B4-BE49-F238E27FC236}">
                <a16:creationId xmlns:a16="http://schemas.microsoft.com/office/drawing/2014/main" id="{0D090BF9-12A6-FA93-2E1C-E09AC8A934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5" r="41689" b="62223"/>
          <a:stretch/>
        </p:blipFill>
        <p:spPr>
          <a:xfrm>
            <a:off x="121364" y="5975907"/>
            <a:ext cx="658063" cy="94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9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1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tree and stars in the sky&#10;&#10;Description automatically generated">
            <a:extLst>
              <a:ext uri="{FF2B5EF4-FFF2-40B4-BE49-F238E27FC236}">
                <a16:creationId xmlns:a16="http://schemas.microsoft.com/office/drawing/2014/main" id="{40C186F1-819A-927C-4D5D-9DBBEDBF93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6"/>
          <a:stretch/>
        </p:blipFill>
        <p:spPr>
          <a:xfrm>
            <a:off x="-3049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erson and two children posing for a picture&#10;&#10;Description automatically generated">
            <a:extLst>
              <a:ext uri="{FF2B5EF4-FFF2-40B4-BE49-F238E27FC236}">
                <a16:creationId xmlns:a16="http://schemas.microsoft.com/office/drawing/2014/main" id="{1D98F276-7F77-E81F-1E3C-FA7EAA261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4" r="27846"/>
          <a:stretch/>
        </p:blipFill>
        <p:spPr>
          <a:xfrm>
            <a:off x="20" y="10"/>
            <a:ext cx="3003103" cy="3912881"/>
          </a:xfrm>
          <a:prstGeom prst="rect">
            <a:avLst/>
          </a:prstGeom>
        </p:spPr>
      </p:pic>
      <p:pic>
        <p:nvPicPr>
          <p:cNvPr id="7" name="Picture 6" descr="A person in a red coat&#10;&#10;Description automatically generated">
            <a:extLst>
              <a:ext uri="{FF2B5EF4-FFF2-40B4-BE49-F238E27FC236}">
                <a16:creationId xmlns:a16="http://schemas.microsoft.com/office/drawing/2014/main" id="{BD7DED4F-42D2-2A74-9946-E9C1C3EF4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44" b="4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5" name="Content Placeholder 4" descr="A person and person standing in front of a house&#10;&#10;Description automatically generated">
            <a:extLst>
              <a:ext uri="{FF2B5EF4-FFF2-40B4-BE49-F238E27FC236}">
                <a16:creationId xmlns:a16="http://schemas.microsoft.com/office/drawing/2014/main" id="{22BB87AE-8F38-DCEB-D0A3-8DB5B7A24A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r="853" b="2"/>
          <a:stretch/>
        </p:blipFill>
        <p:spPr>
          <a:xfrm>
            <a:off x="3180256" y="2395057"/>
            <a:ext cx="3016307" cy="2055326"/>
          </a:xfrm>
          <a:prstGeom prst="rect">
            <a:avLst/>
          </a:prstGeom>
        </p:spPr>
      </p:pic>
      <p:pic>
        <p:nvPicPr>
          <p:cNvPr id="11" name="Picture 10" descr="A person standing next to a child&#10;&#10;Description automatically generated">
            <a:extLst>
              <a:ext uri="{FF2B5EF4-FFF2-40B4-BE49-F238E27FC236}">
                <a16:creationId xmlns:a16="http://schemas.microsoft.com/office/drawing/2014/main" id="{EF727E1B-52B3-3C83-8B64-2FA7DEC9A2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 r="-5" b="-5"/>
          <a:stretch/>
        </p:blipFill>
        <p:spPr>
          <a:xfrm>
            <a:off x="3180257" y="4629236"/>
            <a:ext cx="3016307" cy="2228765"/>
          </a:xfrm>
          <a:prstGeom prst="rect">
            <a:avLst/>
          </a:prstGeom>
        </p:spPr>
      </p:pic>
      <p:pic>
        <p:nvPicPr>
          <p:cNvPr id="15" name="Content Placeholder 14" descr="A group of men in blue and orange uniforms carrying wood&#10;&#10;Description automatically generated">
            <a:extLst>
              <a:ext uri="{FF2B5EF4-FFF2-40B4-BE49-F238E27FC236}">
                <a16:creationId xmlns:a16="http://schemas.microsoft.com/office/drawing/2014/main" id="{CF971270-F983-FA86-472C-E3328ED3D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256" y="142942"/>
            <a:ext cx="2946274" cy="1962955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E74F4E-6002-7D9B-C73A-5F84A105EFE6}"/>
              </a:ext>
            </a:extLst>
          </p:cNvPr>
          <p:cNvSpPr txBox="1"/>
          <p:nvPr/>
        </p:nvSpPr>
        <p:spPr>
          <a:xfrm>
            <a:off x="6482248" y="1454255"/>
            <a:ext cx="542101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E5E5FF"/>
                </a:solidFill>
                <a:latin typeface="Montserrat"/>
              </a:rPr>
              <a:t>Ukraine can get really cold in the depths of winter so her family were very grateful for the Firewood for winter World Gift. </a:t>
            </a:r>
          </a:p>
          <a:p>
            <a:endParaRPr lang="en-US" sz="2000" b="1" dirty="0">
              <a:solidFill>
                <a:srgbClr val="E5E5FF"/>
              </a:solidFill>
              <a:latin typeface="Montserrat"/>
            </a:endParaRPr>
          </a:p>
          <a:p>
            <a:r>
              <a:rPr lang="en-US" sz="2000" b="1" dirty="0">
                <a:solidFill>
                  <a:srgbClr val="E5E5FF"/>
                </a:solidFill>
                <a:latin typeface="Montserrat"/>
              </a:rPr>
              <a:t>Here are photos of the firewood arriving,</a:t>
            </a:r>
          </a:p>
          <a:p>
            <a:r>
              <a:rPr lang="en-US" sz="2000" b="1" dirty="0">
                <a:solidFill>
                  <a:srgbClr val="E5E5FF"/>
                </a:solidFill>
                <a:latin typeface="Montserrat"/>
              </a:rPr>
              <a:t>some of Yuliia’s family members; her Mum and Dad and brothers. And in the bottom left we can see her Mum, Maria, is now able to heat the fire to cook dinner on their stove. </a:t>
            </a:r>
            <a:endParaRPr lang="en-US" sz="2000" b="1" dirty="0">
              <a:solidFill>
                <a:srgbClr val="E5E5FF"/>
              </a:solidFill>
              <a:latin typeface="Montserrat" panose="00000500000000000000" pitchFamily="2" charset="0"/>
            </a:endParaRPr>
          </a:p>
        </p:txBody>
      </p:sp>
      <p:pic>
        <p:nvPicPr>
          <p:cNvPr id="20" name="Picture 1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00E7949-DC4B-931C-9E8E-A8D1F5B12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741" y="5747189"/>
            <a:ext cx="2609519" cy="107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35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5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tree and stars in the sky&#10;&#10;Description automatically generated">
            <a:extLst>
              <a:ext uri="{FF2B5EF4-FFF2-40B4-BE49-F238E27FC236}">
                <a16:creationId xmlns:a16="http://schemas.microsoft.com/office/drawing/2014/main" id="{E3E49D1D-A953-D01B-DA23-046A1C6FA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A2C0BF0-0273-51E3-DAD7-0258BDAB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81" y="5601609"/>
            <a:ext cx="2609519" cy="1073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875F7A-51DE-DB92-4758-8BE786AA5852}"/>
              </a:ext>
            </a:extLst>
          </p:cNvPr>
          <p:cNvSpPr txBox="1"/>
          <p:nvPr/>
        </p:nvSpPr>
        <p:spPr>
          <a:xfrm>
            <a:off x="1019713" y="786248"/>
            <a:ext cx="10152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400" b="1" dirty="0">
                <a:solidFill>
                  <a:prstClr val="white"/>
                </a:solidFill>
                <a:latin typeface="Montserrat" panose="00000500000000000000" pitchFamily="2" charset="0"/>
              </a:rPr>
              <a:t>Advent was never about protein bars and rubber ducks! </a:t>
            </a:r>
          </a:p>
          <a:p>
            <a:pPr lvl="0" algn="ctr">
              <a:defRPr/>
            </a:pPr>
            <a:endParaRPr lang="en-GB" sz="2400" b="1" dirty="0">
              <a:solidFill>
                <a:prstClr val="white"/>
              </a:solidFill>
              <a:latin typeface="Montserrat" panose="00000500000000000000" pitchFamily="2" charset="0"/>
            </a:endParaRPr>
          </a:p>
          <a:p>
            <a:pPr lvl="0" algn="ctr">
              <a:defRPr/>
            </a:pPr>
            <a:r>
              <a:rPr lang="en-GB" sz="2400" b="1" dirty="0">
                <a:solidFill>
                  <a:prstClr val="white"/>
                </a:solidFill>
                <a:latin typeface="Montserrat" panose="00000500000000000000" pitchFamily="2" charset="0"/>
              </a:rPr>
              <a:t>It was about a new vision of a better tomorrow.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F6AE7C-A6EE-4A67-310B-D4151D6E6E3B}"/>
              </a:ext>
            </a:extLst>
          </p:cNvPr>
          <p:cNvSpPr txBox="1"/>
          <p:nvPr/>
        </p:nvSpPr>
        <p:spPr>
          <a:xfrm>
            <a:off x="1567543" y="4610006"/>
            <a:ext cx="9535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en-GB" sz="1800" b="1" dirty="0">
              <a:solidFill>
                <a:prstClr val="white"/>
              </a:solidFill>
              <a:latin typeface="Montserrat" panose="00000500000000000000" pitchFamily="2" charset="0"/>
            </a:endParaRPr>
          </a:p>
          <a:p>
            <a:pPr lvl="0" algn="ctr">
              <a:defRPr/>
            </a:pPr>
            <a:r>
              <a:rPr lang="en-GB" sz="3600" b="1" dirty="0">
                <a:solidFill>
                  <a:prstClr val="white"/>
                </a:solidFill>
                <a:latin typeface="Montserrat" panose="00000500000000000000" pitchFamily="2" charset="0"/>
              </a:rPr>
              <a:t>That’s what we’re all about at CAFOD! </a:t>
            </a:r>
          </a:p>
        </p:txBody>
      </p:sp>
      <p:pic>
        <p:nvPicPr>
          <p:cNvPr id="10" name="Graphic 9" descr="Earth globe: Africa and Europe with solid fill">
            <a:extLst>
              <a:ext uri="{FF2B5EF4-FFF2-40B4-BE49-F238E27FC236}">
                <a16:creationId xmlns:a16="http://schemas.microsoft.com/office/drawing/2014/main" id="{073C01A7-4030-49FD-1AF6-C28492D9F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7285" y="1984763"/>
            <a:ext cx="3157430" cy="3157430"/>
          </a:xfrm>
          <a:prstGeom prst="rect">
            <a:avLst/>
          </a:prstGeom>
        </p:spPr>
      </p:pic>
      <p:pic>
        <p:nvPicPr>
          <p:cNvPr id="1026" name="Picture 2" descr="Protein Bar PNG, Vector, PSD, and ...">
            <a:extLst>
              <a:ext uri="{FF2B5EF4-FFF2-40B4-BE49-F238E27FC236}">
                <a16:creationId xmlns:a16="http://schemas.microsoft.com/office/drawing/2014/main" id="{D2AB394E-A8C3-32E7-726A-283A4DB59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180" y="249191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ubber duck PNG transparent image ...">
            <a:extLst>
              <a:ext uri="{FF2B5EF4-FFF2-40B4-BE49-F238E27FC236}">
                <a16:creationId xmlns:a16="http://schemas.microsoft.com/office/drawing/2014/main" id="{EA5CEA69-BFDB-DFE5-5952-D1FA9647E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65" b="91453" l="6512" r="89767">
                        <a14:foregroundMark x1="35814" y1="7265" x2="35814" y2="7265"/>
                        <a14:foregroundMark x1="6512" y1="71368" x2="6512" y2="71368"/>
                        <a14:foregroundMark x1="46977" y1="91453" x2="46977" y2="91453"/>
                        <a14:foregroundMark x1="89767" y1="68376" x2="89767" y2="68376"/>
                        <a14:foregroundMark x1="32093" y1="25214" x2="32093" y2="25214"/>
                        <a14:foregroundMark x1="14419" y1="21795" x2="14419" y2="21795"/>
                        <a14:foregroundMark x1="13953" y1="26923" x2="13953" y2="2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701" y="2612889"/>
            <a:ext cx="1772228" cy="192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20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5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tree and stars in the sky&#10;&#10;Description automatically generated">
            <a:extLst>
              <a:ext uri="{FF2B5EF4-FFF2-40B4-BE49-F238E27FC236}">
                <a16:creationId xmlns:a16="http://schemas.microsoft.com/office/drawing/2014/main" id="{E3E49D1D-A953-D01B-DA23-046A1C6FA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A2C0BF0-0273-51E3-DAD7-0258BDAB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81" y="5601609"/>
            <a:ext cx="2609519" cy="107397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405CAFB-0979-0EB8-8378-10F6049419AE}"/>
              </a:ext>
            </a:extLst>
          </p:cNvPr>
          <p:cNvGrpSpPr/>
          <p:nvPr/>
        </p:nvGrpSpPr>
        <p:grpSpPr>
          <a:xfrm>
            <a:off x="-898667" y="692947"/>
            <a:ext cx="6291232" cy="3082670"/>
            <a:chOff x="-898667" y="692947"/>
            <a:chExt cx="6291232" cy="30826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1875F7A-51DE-DB92-4758-8BE786AA5852}"/>
                </a:ext>
              </a:extLst>
            </p:cNvPr>
            <p:cNvSpPr txBox="1"/>
            <p:nvPr/>
          </p:nvSpPr>
          <p:spPr>
            <a:xfrm>
              <a:off x="-815838" y="692947"/>
              <a:ext cx="6208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Montserrat" panose="00000500000000000000" pitchFamily="2" charset="0"/>
                </a:rPr>
                <a:t>We campaign for…. </a:t>
              </a:r>
            </a:p>
          </p:txBody>
        </p:sp>
        <p:pic>
          <p:nvPicPr>
            <p:cNvPr id="5" name="Picture 4" descr="Close-up of hands holding seeds&#10;&#10;Description automatically generated">
              <a:extLst>
                <a:ext uri="{FF2B5EF4-FFF2-40B4-BE49-F238E27FC236}">
                  <a16:creationId xmlns:a16="http://schemas.microsoft.com/office/drawing/2014/main" id="{2CBACCA8-5046-46BB-76B8-64057A205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138" y="1308329"/>
              <a:ext cx="2878557" cy="191903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B88CB6-24F1-2DA2-BC2E-07F923454356}"/>
                </a:ext>
              </a:extLst>
            </p:cNvPr>
            <p:cNvSpPr txBox="1"/>
            <p:nvPr/>
          </p:nvSpPr>
          <p:spPr>
            <a:xfrm>
              <a:off x="-898667" y="3313952"/>
              <a:ext cx="6208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Montserrat" panose="00000500000000000000" pitchFamily="2" charset="0"/>
                </a:rPr>
                <a:t>seed sovereignty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E9307F0-4533-687C-30D5-064494F30CC4}"/>
              </a:ext>
            </a:extLst>
          </p:cNvPr>
          <p:cNvGrpSpPr/>
          <p:nvPr/>
        </p:nvGrpSpPr>
        <p:grpSpPr>
          <a:xfrm>
            <a:off x="3038178" y="2487339"/>
            <a:ext cx="5172488" cy="3139258"/>
            <a:chOff x="3038178" y="2487339"/>
            <a:chExt cx="5172488" cy="3139258"/>
          </a:xfrm>
        </p:grpSpPr>
        <p:pic>
          <p:nvPicPr>
            <p:cNvPr id="8" name="Picture 7" descr="A group of children sitting on the ground&#10;&#10;Description automatically generated">
              <a:extLst>
                <a:ext uri="{FF2B5EF4-FFF2-40B4-BE49-F238E27FC236}">
                  <a16:creationId xmlns:a16="http://schemas.microsoft.com/office/drawing/2014/main" id="{2830EBC0-5B67-5795-F9DB-79F95C49A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3957" y="2978610"/>
              <a:ext cx="2900930" cy="217569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8CE8F4-44B9-AE05-24CC-6FBD570CB1E3}"/>
                </a:ext>
              </a:extLst>
            </p:cNvPr>
            <p:cNvSpPr txBox="1"/>
            <p:nvPr/>
          </p:nvSpPr>
          <p:spPr>
            <a:xfrm>
              <a:off x="3038178" y="2487339"/>
              <a:ext cx="51724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sz="2000" b="1" dirty="0">
                  <a:solidFill>
                    <a:prstClr val="white"/>
                  </a:solidFill>
                  <a:latin typeface="Montserrat" panose="00000500000000000000" pitchFamily="2" charset="0"/>
                </a:rPr>
                <a:t>We support projects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009F77-DB37-C1DB-4E85-4FEE7EF89ABF}"/>
                </a:ext>
              </a:extLst>
            </p:cNvPr>
            <p:cNvSpPr txBox="1"/>
            <p:nvPr/>
          </p:nvSpPr>
          <p:spPr>
            <a:xfrm>
              <a:off x="3038178" y="5226487"/>
              <a:ext cx="51724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sz="2000" b="1" dirty="0">
                  <a:solidFill>
                    <a:prstClr val="white"/>
                  </a:solidFill>
                  <a:latin typeface="Montserrat" panose="00000500000000000000" pitchFamily="2" charset="0"/>
                </a:rPr>
                <a:t>that promote peace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1C529A5-7FB9-48A4-C0AC-CCC103675056}"/>
              </a:ext>
            </a:extLst>
          </p:cNvPr>
          <p:cNvSpPr txBox="1"/>
          <p:nvPr/>
        </p:nvSpPr>
        <p:spPr>
          <a:xfrm>
            <a:off x="-898668" y="3920809"/>
            <a:ext cx="6208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b="1" i="1" dirty="0">
                <a:solidFill>
                  <a:prstClr val="white"/>
                </a:solidFill>
                <a:latin typeface="Montserrat" panose="00000500000000000000" pitchFamily="2" charset="0"/>
              </a:rPr>
              <a:t>Selina in Bangladesh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F8A8B9-2BAE-4029-999A-43B13A306E40}"/>
              </a:ext>
            </a:extLst>
          </p:cNvPr>
          <p:cNvSpPr txBox="1"/>
          <p:nvPr/>
        </p:nvSpPr>
        <p:spPr>
          <a:xfrm>
            <a:off x="2520220" y="5674376"/>
            <a:ext cx="6208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b="1" i="1" dirty="0">
                <a:solidFill>
                  <a:prstClr val="white"/>
                </a:solidFill>
                <a:latin typeface="Montserrat" panose="00000500000000000000" pitchFamily="2" charset="0"/>
              </a:rPr>
              <a:t>Children’s groups in Gaza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BCC5581-03A1-4C76-DE78-06FA281045FA}"/>
              </a:ext>
            </a:extLst>
          </p:cNvPr>
          <p:cNvGrpSpPr/>
          <p:nvPr/>
        </p:nvGrpSpPr>
        <p:grpSpPr>
          <a:xfrm>
            <a:off x="6658978" y="551595"/>
            <a:ext cx="5172488" cy="3000890"/>
            <a:chOff x="6658978" y="551595"/>
            <a:chExt cx="5172488" cy="3000890"/>
          </a:xfrm>
        </p:grpSpPr>
        <p:pic>
          <p:nvPicPr>
            <p:cNvPr id="16" name="Picture 15" descr="Two women holding a book&#10;&#10;Description automatically generated">
              <a:extLst>
                <a:ext uri="{FF2B5EF4-FFF2-40B4-BE49-F238E27FC236}">
                  <a16:creationId xmlns:a16="http://schemas.microsoft.com/office/drawing/2014/main" id="{102D6EA8-3703-DD3D-5610-261F8DEBC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1222" y="1042866"/>
              <a:ext cx="3048000" cy="203073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24D43F-0E13-0CD0-E72C-AB78ACD9CC14}"/>
                </a:ext>
              </a:extLst>
            </p:cNvPr>
            <p:cNvSpPr txBox="1"/>
            <p:nvPr/>
          </p:nvSpPr>
          <p:spPr>
            <a:xfrm>
              <a:off x="6658978" y="551595"/>
              <a:ext cx="51724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sz="2000" b="1" dirty="0">
                  <a:solidFill>
                    <a:prstClr val="white"/>
                  </a:solidFill>
                  <a:latin typeface="Montserrat" panose="00000500000000000000" pitchFamily="2" charset="0"/>
                </a:rPr>
                <a:t>We advocate for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C4C3C2-6169-7924-E6C3-B8EDC255928D}"/>
                </a:ext>
              </a:extLst>
            </p:cNvPr>
            <p:cNvSpPr txBox="1"/>
            <p:nvPr/>
          </p:nvSpPr>
          <p:spPr>
            <a:xfrm>
              <a:off x="6658978" y="3152375"/>
              <a:ext cx="51724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sz="2000" b="1" dirty="0">
                  <a:solidFill>
                    <a:prstClr val="white"/>
                  </a:solidFill>
                  <a:latin typeface="Montserrat" panose="00000500000000000000" pitchFamily="2" charset="0"/>
                </a:rPr>
                <a:t>fair finance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4D728B2-C33E-12FD-0782-F111669212B7}"/>
              </a:ext>
            </a:extLst>
          </p:cNvPr>
          <p:cNvSpPr txBox="1"/>
          <p:nvPr/>
        </p:nvSpPr>
        <p:spPr>
          <a:xfrm>
            <a:off x="6141020" y="3556973"/>
            <a:ext cx="6208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400" b="1" i="1" dirty="0">
                <a:solidFill>
                  <a:prstClr val="white"/>
                </a:solidFill>
                <a:latin typeface="Montserrat" panose="00000500000000000000" pitchFamily="2" charset="0"/>
              </a:rPr>
              <a:t>Liz and Maria, CAFOD policy experts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A6AD3B-3B49-DE8F-8A27-D7B8E187B835}"/>
              </a:ext>
            </a:extLst>
          </p:cNvPr>
          <p:cNvSpPr txBox="1"/>
          <p:nvPr/>
        </p:nvSpPr>
        <p:spPr>
          <a:xfrm>
            <a:off x="7543386" y="4683389"/>
            <a:ext cx="4180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…and so much more…!</a:t>
            </a:r>
            <a:endParaRPr lang="en-US" sz="24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80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5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A2C0BF0-0273-51E3-DAD7-0258BDAB3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81" y="5601609"/>
            <a:ext cx="2609519" cy="1073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C20B97-E64D-9A6E-FB94-92EB9CCB43E1}"/>
              </a:ext>
            </a:extLst>
          </p:cNvPr>
          <p:cNvSpPr txBox="1"/>
          <p:nvPr/>
        </p:nvSpPr>
        <p:spPr>
          <a:xfrm>
            <a:off x="502920" y="177587"/>
            <a:ext cx="11000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That’s why we have World </a:t>
            </a:r>
            <a:r>
              <a:rPr lang="en-GB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Gifts! </a:t>
            </a:r>
            <a:r>
              <a:rPr lang="en-GB" sz="2400" dirty="0">
                <a:solidFill>
                  <a:schemeClr val="bg1"/>
                </a:solidFill>
                <a:latin typeface="Montserrat" panose="00000500000000000000" pitchFamily="2" charset="0"/>
              </a:rPr>
              <a:t>Your school </a:t>
            </a:r>
            <a:r>
              <a:rPr lang="en-US" sz="240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can celebrate Christmas together </a:t>
            </a:r>
            <a:r>
              <a:rPr lang="en-US" sz="2400" b="1" u="sng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and</a:t>
            </a:r>
            <a:r>
              <a:rPr lang="en-US" sz="240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help transform the lives of families and communities living in poverty.</a:t>
            </a:r>
            <a:endParaRPr kumimoji="0" lang="en-GB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 descr="A group of socks with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4A2BED92-0CDA-8D5D-967F-1CF66D9C2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1" r="4371" b="48122"/>
          <a:stretch/>
        </p:blipFill>
        <p:spPr>
          <a:xfrm>
            <a:off x="5106364" y="2032481"/>
            <a:ext cx="2248161" cy="28927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09BBCB-DAC7-E520-5D0D-5C7D9F935BA7}"/>
              </a:ext>
            </a:extLst>
          </p:cNvPr>
          <p:cNvSpPr txBox="1"/>
          <p:nvPr/>
        </p:nvSpPr>
        <p:spPr>
          <a:xfrm>
            <a:off x="4540011" y="4825519"/>
            <a:ext cx="3111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£100 Stocking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14" name="Picture 13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60DC4F74-C198-338B-FB00-EA0E2BA03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93" y="5394174"/>
            <a:ext cx="1909289" cy="1073975"/>
          </a:xfrm>
          <a:prstGeom prst="rect">
            <a:avLst/>
          </a:prstGeom>
        </p:spPr>
      </p:pic>
      <p:pic>
        <p:nvPicPr>
          <p:cNvPr id="6" name="Picture 5" descr="A group of students standing outside a school&#10;&#10;Description automatically generated">
            <a:extLst>
              <a:ext uri="{FF2B5EF4-FFF2-40B4-BE49-F238E27FC236}">
                <a16:creationId xmlns:a16="http://schemas.microsoft.com/office/drawing/2014/main" id="{359A2359-5C49-7A0C-6A3E-F22E65D0D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67" y="1518839"/>
            <a:ext cx="1879551" cy="187955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7D065CB-0DB7-A40E-3D73-12B50D0B4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990" y="1595082"/>
            <a:ext cx="2225018" cy="222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3648362-0D3B-F58D-A863-F4B1DE386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097" y="4026033"/>
            <a:ext cx="1879551" cy="188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F7F7C3-AA7F-A798-ED74-FE4FCA330980}"/>
              </a:ext>
            </a:extLst>
          </p:cNvPr>
          <p:cNvSpPr txBox="1"/>
          <p:nvPr/>
        </p:nvSpPr>
        <p:spPr>
          <a:xfrm rot="21240986">
            <a:off x="3178345" y="1676902"/>
            <a:ext cx="5453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E0B637"/>
                </a:solidFill>
                <a:latin typeface="Montserrat" panose="00000500000000000000" pitchFamily="2" charset="0"/>
              </a:rPr>
              <a:t>This year we have a special school stocking….!</a:t>
            </a:r>
            <a:endParaRPr lang="en-US" sz="2400" b="1" dirty="0">
              <a:solidFill>
                <a:srgbClr val="E0B637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13BC2-BBB4-B962-7CA6-43CB79AB1253}"/>
              </a:ext>
            </a:extLst>
          </p:cNvPr>
          <p:cNvSpPr txBox="1"/>
          <p:nvPr/>
        </p:nvSpPr>
        <p:spPr>
          <a:xfrm>
            <a:off x="8469696" y="4170423"/>
            <a:ext cx="330777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Montserrat" panose="00000500000000000000" pitchFamily="2" charset="0"/>
              </a:rPr>
              <a:t>It includes 5 World Gifts </a:t>
            </a:r>
            <a:r>
              <a:rPr lang="en-GB" sz="1400" dirty="0">
                <a:solidFill>
                  <a:schemeClr val="bg1"/>
                </a:solidFill>
                <a:latin typeface="Montserrat" panose="00000500000000000000" pitchFamily="2" charset="0"/>
              </a:rPr>
              <a:t>Promoting peace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Montserrat" panose="00000500000000000000" pitchFamily="2" charset="0"/>
              </a:rPr>
              <a:t>Super Soup Kitchen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Montserrat" panose="00000500000000000000" pitchFamily="2" charset="0"/>
              </a:rPr>
              <a:t>Winter Survival kit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Montserrat" panose="00000500000000000000" pitchFamily="2" charset="0"/>
              </a:rPr>
              <a:t>Therapy through play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Montserrat" panose="00000500000000000000" pitchFamily="2" charset="0"/>
              </a:rPr>
              <a:t>Firewood for winter</a:t>
            </a:r>
          </a:p>
          <a:p>
            <a:pPr algn="ctr"/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33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54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A8476B-C43C-456D-6811-C9A667C7C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ree and stars in the sky&#10;&#10;Description automatically generated">
            <a:extLst>
              <a:ext uri="{FF2B5EF4-FFF2-40B4-BE49-F238E27FC236}">
                <a16:creationId xmlns:a16="http://schemas.microsoft.com/office/drawing/2014/main" id="{2DD087CC-14AD-62A6-4FD4-C8F57394A0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60FD41C2-8B19-4D0B-6F9A-71169B452A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4" t="56193" r="19724"/>
          <a:stretch/>
        </p:blipFill>
        <p:spPr>
          <a:xfrm>
            <a:off x="10167258" y="335660"/>
            <a:ext cx="1828800" cy="2079169"/>
          </a:xfrm>
          <a:prstGeom prst="rect">
            <a:avLst/>
          </a:prstGeom>
        </p:spPr>
      </p:pic>
      <p:pic>
        <p:nvPicPr>
          <p:cNvPr id="6" name="Picture 5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1E2F2B69-8325-BD7F-3C43-8FA34BA12E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50"/>
          <a:stretch/>
        </p:blipFill>
        <p:spPr>
          <a:xfrm>
            <a:off x="0" y="3722916"/>
            <a:ext cx="4746171" cy="28738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589C10-4E60-E3A2-75EB-348F34DD2BFE}"/>
              </a:ext>
            </a:extLst>
          </p:cNvPr>
          <p:cNvSpPr txBox="1"/>
          <p:nvPr/>
        </p:nvSpPr>
        <p:spPr>
          <a:xfrm>
            <a:off x="756271" y="214611"/>
            <a:ext cx="9802131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GB" sz="4000" b="1" dirty="0">
                <a:solidFill>
                  <a:prstClr val="white"/>
                </a:solidFill>
                <a:latin typeface="Montserrat"/>
              </a:rPr>
              <a:t>Prayer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dirty="0">
                <a:solidFill>
                  <a:schemeClr val="bg1"/>
                </a:solidFill>
                <a:effectLst/>
                <a:latin typeface="__Montserrat_2c3fb3"/>
              </a:rPr>
              <a:t>Maranatha!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0" i="0" dirty="0">
                <a:solidFill>
                  <a:schemeClr val="bg1"/>
                </a:solidFill>
                <a:effectLst/>
                <a:latin typeface="__Montserrat_2c3fb3"/>
              </a:rPr>
              <a:t>Open our eyes to the dignity of all people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0" i="0" dirty="0">
                <a:solidFill>
                  <a:schemeClr val="bg1"/>
                </a:solidFill>
                <a:effectLst/>
                <a:latin typeface="__Montserrat_2c3fb3"/>
              </a:rPr>
              <a:t>And our ears to the cries of the earth.</a:t>
            </a: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0" i="0" dirty="0">
                <a:solidFill>
                  <a:schemeClr val="bg1"/>
                </a:solidFill>
                <a:effectLst/>
                <a:latin typeface="__Montserrat_2c3fb3"/>
              </a:rPr>
              <a:t>Maranatha!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0" i="0" dirty="0">
                <a:solidFill>
                  <a:schemeClr val="bg1"/>
                </a:solidFill>
                <a:effectLst/>
                <a:latin typeface="__Montserrat_2c3fb3"/>
              </a:rPr>
              <a:t>Let us walk in solidarity with the poor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0" i="0" dirty="0">
                <a:solidFill>
                  <a:schemeClr val="bg1"/>
                </a:solidFill>
                <a:effectLst/>
                <a:latin typeface="__Montserrat_2c3fb3"/>
              </a:rPr>
              <a:t>And cleanse our world from oppression.</a:t>
            </a: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0" i="0" dirty="0">
                <a:solidFill>
                  <a:schemeClr val="bg1"/>
                </a:solidFill>
                <a:effectLst/>
                <a:latin typeface="__Montserrat_2c3fb3"/>
              </a:rPr>
              <a:t>Maranatha!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0" i="0" dirty="0">
                <a:solidFill>
                  <a:schemeClr val="bg1"/>
                </a:solidFill>
                <a:effectLst/>
                <a:latin typeface="__Montserrat_2c3fb3"/>
              </a:rPr>
              <a:t>Let us shout out for justice for all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0" i="0" dirty="0">
                <a:solidFill>
                  <a:schemeClr val="bg1"/>
                </a:solidFill>
                <a:effectLst/>
                <a:latin typeface="__Montserrat_2c3fb3"/>
              </a:rPr>
              <a:t>And renew our hope for change.</a:t>
            </a: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0" i="0" dirty="0">
                <a:solidFill>
                  <a:schemeClr val="bg1"/>
                </a:solidFill>
                <a:effectLst/>
                <a:latin typeface="__Montserrat_2c3fb3"/>
              </a:rPr>
              <a:t>Maranatha!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0" i="0" dirty="0">
                <a:solidFill>
                  <a:schemeClr val="bg1"/>
                </a:solidFill>
                <a:effectLst/>
                <a:latin typeface="__Montserrat_2c3fb3"/>
              </a:rPr>
              <a:t>The Lord is coming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0" i="0" dirty="0">
                <a:solidFill>
                  <a:schemeClr val="bg1"/>
                </a:solidFill>
                <a:effectLst/>
                <a:latin typeface="__Montserrat_2c3fb3"/>
              </a:rPr>
              <a:t>Let us share the Good News!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0" i="0" dirty="0">
                <a:solidFill>
                  <a:schemeClr val="bg1"/>
                </a:solidFill>
                <a:effectLst/>
                <a:latin typeface="__Montserrat_2c3fb3"/>
              </a:rPr>
              <a:t>Amen.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0AF7D1B9-0EE1-7F02-AA6D-3306982AA3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50"/>
          <a:stretch/>
        </p:blipFill>
        <p:spPr>
          <a:xfrm>
            <a:off x="2165507" y="3722916"/>
            <a:ext cx="4746171" cy="2873828"/>
          </a:xfrm>
          <a:prstGeom prst="rect">
            <a:avLst/>
          </a:prstGeom>
        </p:spPr>
      </p:pic>
      <p:pic>
        <p:nvPicPr>
          <p:cNvPr id="7" name="Picture 6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EF3BF28D-AF1D-AE71-8A6F-622643DC38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50"/>
          <a:stretch/>
        </p:blipFill>
        <p:spPr>
          <a:xfrm rot="10072954">
            <a:off x="7527474" y="1459107"/>
            <a:ext cx="3738547" cy="2263707"/>
          </a:xfrm>
          <a:prstGeom prst="rect">
            <a:avLst/>
          </a:prstGeom>
        </p:spPr>
      </p:pic>
      <p:pic>
        <p:nvPicPr>
          <p:cNvPr id="8" name="Picture 7" descr="A group of snowflakes on a black background&#10;&#10;Description automatically generated">
            <a:extLst>
              <a:ext uri="{FF2B5EF4-FFF2-40B4-BE49-F238E27FC236}">
                <a16:creationId xmlns:a16="http://schemas.microsoft.com/office/drawing/2014/main" id="{D5759D8A-00EF-4848-CA88-F5F3D5E70F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89"/>
          <a:stretch/>
        </p:blipFill>
        <p:spPr>
          <a:xfrm>
            <a:off x="76013" y="3480807"/>
            <a:ext cx="1453163" cy="2492083"/>
          </a:xfrm>
          <a:prstGeom prst="rect">
            <a:avLst/>
          </a:prstGeom>
        </p:spPr>
      </p:pic>
      <p:pic>
        <p:nvPicPr>
          <p:cNvPr id="9" name="Picture 8" descr="A group of snowflakes on a black background&#10;&#10;Description automatically generated">
            <a:extLst>
              <a:ext uri="{FF2B5EF4-FFF2-40B4-BE49-F238E27FC236}">
                <a16:creationId xmlns:a16="http://schemas.microsoft.com/office/drawing/2014/main" id="{588D8BBC-B406-9F1A-C8A1-578602A00C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89"/>
          <a:stretch/>
        </p:blipFill>
        <p:spPr>
          <a:xfrm>
            <a:off x="10423537" y="950323"/>
            <a:ext cx="1453163" cy="2492083"/>
          </a:xfrm>
          <a:prstGeom prst="rect">
            <a:avLst/>
          </a:prstGeom>
        </p:spPr>
      </p:pic>
      <p:pic>
        <p:nvPicPr>
          <p:cNvPr id="10" name="Picture 9" descr="A group of snowflakes on a black background&#10;&#10;Description automatically generated">
            <a:extLst>
              <a:ext uri="{FF2B5EF4-FFF2-40B4-BE49-F238E27FC236}">
                <a16:creationId xmlns:a16="http://schemas.microsoft.com/office/drawing/2014/main" id="{C0290EE9-A517-048B-C993-96B08AE5C2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89"/>
          <a:stretch/>
        </p:blipFill>
        <p:spPr>
          <a:xfrm>
            <a:off x="8555641" y="-140120"/>
            <a:ext cx="1453163" cy="2492083"/>
          </a:xfrm>
          <a:prstGeom prst="rect">
            <a:avLst/>
          </a:prstGeom>
        </p:spPr>
      </p:pic>
      <p:pic>
        <p:nvPicPr>
          <p:cNvPr id="11" name="Picture 10" descr="A group of snowflakes on a black background&#10;&#10;Description automatically generated">
            <a:extLst>
              <a:ext uri="{FF2B5EF4-FFF2-40B4-BE49-F238E27FC236}">
                <a16:creationId xmlns:a16="http://schemas.microsoft.com/office/drawing/2014/main" id="{F89DD41E-9BA4-C629-3E04-7D6E50504C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89"/>
          <a:stretch/>
        </p:blipFill>
        <p:spPr>
          <a:xfrm rot="4413834">
            <a:off x="4106809" y="4562506"/>
            <a:ext cx="1453163" cy="2492083"/>
          </a:xfrm>
          <a:prstGeom prst="rect">
            <a:avLst/>
          </a:prstGeom>
        </p:spPr>
      </p:pic>
      <p:pic>
        <p:nvPicPr>
          <p:cNvPr id="12" name="Picture 11" descr="A group of snowflakes on a black background&#10;&#10;Description automatically generated">
            <a:extLst>
              <a:ext uri="{FF2B5EF4-FFF2-40B4-BE49-F238E27FC236}">
                <a16:creationId xmlns:a16="http://schemas.microsoft.com/office/drawing/2014/main" id="{07E53055-15E2-274D-D4A3-ADFFECA02D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89"/>
          <a:stretch/>
        </p:blipFill>
        <p:spPr>
          <a:xfrm rot="21342983">
            <a:off x="441827" y="1758744"/>
            <a:ext cx="1453163" cy="2492083"/>
          </a:xfrm>
          <a:prstGeom prst="rect">
            <a:avLst/>
          </a:prstGeom>
        </p:spPr>
      </p:pic>
      <p:pic>
        <p:nvPicPr>
          <p:cNvPr id="13" name="Picture 12" descr="A group of snowflakes on a black background&#10;&#10;Description automatically generated">
            <a:extLst>
              <a:ext uri="{FF2B5EF4-FFF2-40B4-BE49-F238E27FC236}">
                <a16:creationId xmlns:a16="http://schemas.microsoft.com/office/drawing/2014/main" id="{0DB56BD5-B2F5-B1F8-4095-B60FDBEB21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89"/>
          <a:stretch/>
        </p:blipFill>
        <p:spPr>
          <a:xfrm rot="7217763">
            <a:off x="10118261" y="2437777"/>
            <a:ext cx="1453163" cy="2492083"/>
          </a:xfrm>
          <a:prstGeom prst="rect">
            <a:avLst/>
          </a:prstGeom>
        </p:spPr>
      </p:pic>
      <p:pic>
        <p:nvPicPr>
          <p:cNvPr id="14" name="Picture 1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6FC7A4E-F888-B53B-F38B-262752C4F1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81" y="5601609"/>
            <a:ext cx="2609519" cy="107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35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5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ree and stars in the sky&#10;&#10;Description automatically generated">
            <a:extLst>
              <a:ext uri="{FF2B5EF4-FFF2-40B4-BE49-F238E27FC236}">
                <a16:creationId xmlns:a16="http://schemas.microsoft.com/office/drawing/2014/main" id="{09AE7DFC-30D3-268B-219D-005F1E13D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F8A6D206-8A49-6C2B-EFBA-5920525F7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4" t="56193" r="19724"/>
          <a:stretch/>
        </p:blipFill>
        <p:spPr>
          <a:xfrm>
            <a:off x="10167258" y="335660"/>
            <a:ext cx="1828800" cy="2079169"/>
          </a:xfrm>
          <a:prstGeom prst="rect">
            <a:avLst/>
          </a:prstGeom>
        </p:spPr>
      </p:pic>
      <p:pic>
        <p:nvPicPr>
          <p:cNvPr id="6" name="Picture 5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5194394D-7755-2452-B96E-18B119F4F2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50"/>
          <a:stretch/>
        </p:blipFill>
        <p:spPr>
          <a:xfrm>
            <a:off x="0" y="3722916"/>
            <a:ext cx="4746171" cy="28738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88C739-E580-50F8-8179-122FBB5B0468}"/>
              </a:ext>
            </a:extLst>
          </p:cNvPr>
          <p:cNvSpPr txBox="1"/>
          <p:nvPr/>
        </p:nvSpPr>
        <p:spPr>
          <a:xfrm>
            <a:off x="1703614" y="2196365"/>
            <a:ext cx="8784771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GB" sz="4000" b="1" dirty="0">
                <a:solidFill>
                  <a:prstClr val="white"/>
                </a:solidFill>
                <a:latin typeface="Montserrat"/>
              </a:rPr>
              <a:t>Thank you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</a:rPr>
              <a:t> from everyone at CAFOD!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</a:rPr>
              <a:t>Thank you for supporting World Gifts this Christmas time.</a:t>
            </a:r>
            <a:r>
              <a:rPr lang="en-GB" sz="2000" dirty="0">
                <a:solidFill>
                  <a:prstClr val="white"/>
                </a:solidFill>
                <a:latin typeface="Montserrat"/>
              </a:rPr>
              <a:t> Happy Christmas (when it comes!)</a:t>
            </a:r>
            <a:endParaRPr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pic>
        <p:nvPicPr>
          <p:cNvPr id="4" name="Picture 3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E435B40D-F607-3768-1FFF-E368DD1CEC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50"/>
          <a:stretch/>
        </p:blipFill>
        <p:spPr>
          <a:xfrm>
            <a:off x="2165507" y="3722916"/>
            <a:ext cx="4746171" cy="2873828"/>
          </a:xfrm>
          <a:prstGeom prst="rect">
            <a:avLst/>
          </a:prstGeom>
        </p:spPr>
      </p:pic>
      <p:pic>
        <p:nvPicPr>
          <p:cNvPr id="7" name="Picture 6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D19D39D7-2D43-A11E-A527-BEB30537E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50"/>
          <a:stretch/>
        </p:blipFill>
        <p:spPr>
          <a:xfrm rot="10072954">
            <a:off x="7527474" y="1459107"/>
            <a:ext cx="3738547" cy="2263707"/>
          </a:xfrm>
          <a:prstGeom prst="rect">
            <a:avLst/>
          </a:prstGeom>
        </p:spPr>
      </p:pic>
      <p:pic>
        <p:nvPicPr>
          <p:cNvPr id="8" name="Picture 7" descr="A group of snowflakes on a black background&#10;&#10;Description automatically generated">
            <a:extLst>
              <a:ext uri="{FF2B5EF4-FFF2-40B4-BE49-F238E27FC236}">
                <a16:creationId xmlns:a16="http://schemas.microsoft.com/office/drawing/2014/main" id="{C4D08A6D-C029-C697-3AA2-C946A14772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89"/>
          <a:stretch/>
        </p:blipFill>
        <p:spPr>
          <a:xfrm>
            <a:off x="76013" y="3480807"/>
            <a:ext cx="1453163" cy="2492083"/>
          </a:xfrm>
          <a:prstGeom prst="rect">
            <a:avLst/>
          </a:prstGeom>
        </p:spPr>
      </p:pic>
      <p:pic>
        <p:nvPicPr>
          <p:cNvPr id="9" name="Picture 8" descr="A group of snowflakes on a black background&#10;&#10;Description automatically generated">
            <a:extLst>
              <a:ext uri="{FF2B5EF4-FFF2-40B4-BE49-F238E27FC236}">
                <a16:creationId xmlns:a16="http://schemas.microsoft.com/office/drawing/2014/main" id="{5FD1FDBA-9EC9-A3A2-2158-F53AD7146F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89"/>
          <a:stretch/>
        </p:blipFill>
        <p:spPr>
          <a:xfrm>
            <a:off x="10423537" y="950323"/>
            <a:ext cx="1453163" cy="2492083"/>
          </a:xfrm>
          <a:prstGeom prst="rect">
            <a:avLst/>
          </a:prstGeom>
        </p:spPr>
      </p:pic>
      <p:pic>
        <p:nvPicPr>
          <p:cNvPr id="10" name="Picture 9" descr="A group of snowflakes on a black background&#10;&#10;Description automatically generated">
            <a:extLst>
              <a:ext uri="{FF2B5EF4-FFF2-40B4-BE49-F238E27FC236}">
                <a16:creationId xmlns:a16="http://schemas.microsoft.com/office/drawing/2014/main" id="{AD17E80C-07F8-A912-4B95-3A55F67ECB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89"/>
          <a:stretch/>
        </p:blipFill>
        <p:spPr>
          <a:xfrm>
            <a:off x="8555641" y="-140120"/>
            <a:ext cx="1453163" cy="2492083"/>
          </a:xfrm>
          <a:prstGeom prst="rect">
            <a:avLst/>
          </a:prstGeom>
        </p:spPr>
      </p:pic>
      <p:pic>
        <p:nvPicPr>
          <p:cNvPr id="11" name="Picture 10" descr="A group of snowflakes on a black background&#10;&#10;Description automatically generated">
            <a:extLst>
              <a:ext uri="{FF2B5EF4-FFF2-40B4-BE49-F238E27FC236}">
                <a16:creationId xmlns:a16="http://schemas.microsoft.com/office/drawing/2014/main" id="{C71C6351-91E5-E9F9-D071-59420C2A8D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89"/>
          <a:stretch/>
        </p:blipFill>
        <p:spPr>
          <a:xfrm rot="4413834">
            <a:off x="4106809" y="4562506"/>
            <a:ext cx="1453163" cy="2492083"/>
          </a:xfrm>
          <a:prstGeom prst="rect">
            <a:avLst/>
          </a:prstGeom>
        </p:spPr>
      </p:pic>
      <p:pic>
        <p:nvPicPr>
          <p:cNvPr id="12" name="Picture 11" descr="A group of snowflakes on a black background&#10;&#10;Description automatically generated">
            <a:extLst>
              <a:ext uri="{FF2B5EF4-FFF2-40B4-BE49-F238E27FC236}">
                <a16:creationId xmlns:a16="http://schemas.microsoft.com/office/drawing/2014/main" id="{0DD8E1B9-6D54-1CEA-E45C-398B393091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89"/>
          <a:stretch/>
        </p:blipFill>
        <p:spPr>
          <a:xfrm rot="21342983">
            <a:off x="441827" y="1758744"/>
            <a:ext cx="1453163" cy="2492083"/>
          </a:xfrm>
          <a:prstGeom prst="rect">
            <a:avLst/>
          </a:prstGeom>
        </p:spPr>
      </p:pic>
      <p:pic>
        <p:nvPicPr>
          <p:cNvPr id="13" name="Picture 12" descr="A group of snowflakes on a black background&#10;&#10;Description automatically generated">
            <a:extLst>
              <a:ext uri="{FF2B5EF4-FFF2-40B4-BE49-F238E27FC236}">
                <a16:creationId xmlns:a16="http://schemas.microsoft.com/office/drawing/2014/main" id="{4DD73EB6-CB84-C816-5A25-5DD4631AA6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89"/>
          <a:stretch/>
        </p:blipFill>
        <p:spPr>
          <a:xfrm rot="7217763">
            <a:off x="10118261" y="2437777"/>
            <a:ext cx="1453163" cy="2492083"/>
          </a:xfrm>
          <a:prstGeom prst="rect">
            <a:avLst/>
          </a:prstGeom>
        </p:spPr>
      </p:pic>
      <p:pic>
        <p:nvPicPr>
          <p:cNvPr id="14" name="Picture 1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DE3D121-9CB4-DAB8-6D27-A6939D6AB4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81" y="5601609"/>
            <a:ext cx="2609519" cy="107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44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5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tree and stars in the sky&#10;&#10;Description automatically generated">
            <a:extLst>
              <a:ext uri="{FF2B5EF4-FFF2-40B4-BE49-F238E27FC236}">
                <a16:creationId xmlns:a16="http://schemas.microsoft.com/office/drawing/2014/main" id="{A7339A0C-EA3E-E4EE-DA53-D534BB20EB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F8A6D206-8A49-6C2B-EFBA-5920525F7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5" y="3684163"/>
            <a:ext cx="2709880" cy="2709880"/>
          </a:xfrm>
          <a:prstGeom prst="rect">
            <a:avLst/>
          </a:prstGeom>
        </p:spPr>
      </p:pic>
      <p:pic>
        <p:nvPicPr>
          <p:cNvPr id="6" name="Picture 5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5194394D-7755-2452-B96E-18B119F4F2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50"/>
          <a:stretch/>
        </p:blipFill>
        <p:spPr>
          <a:xfrm>
            <a:off x="218735" y="4706761"/>
            <a:ext cx="3552805" cy="2151239"/>
          </a:xfrm>
          <a:prstGeom prst="rect">
            <a:avLst/>
          </a:prstGeom>
        </p:spPr>
      </p:pic>
      <p:pic>
        <p:nvPicPr>
          <p:cNvPr id="7" name="Picture 6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FE63D803-9004-1BDC-9802-65130130C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181">
            <a:off x="4734760" y="825225"/>
            <a:ext cx="4746171" cy="4746171"/>
          </a:xfrm>
          <a:prstGeom prst="rect">
            <a:avLst/>
          </a:prstGeom>
        </p:spPr>
      </p:pic>
      <p:pic>
        <p:nvPicPr>
          <p:cNvPr id="8" name="Picture 7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81973BF5-A6F4-1881-D795-3F1215AAC7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r="25711"/>
          <a:stretch/>
        </p:blipFill>
        <p:spPr>
          <a:xfrm rot="6855344">
            <a:off x="9266143" y="525038"/>
            <a:ext cx="1964324" cy="24786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E64571-A8F8-ACF9-2E7A-10021BB8CEED}"/>
              </a:ext>
            </a:extLst>
          </p:cNvPr>
          <p:cNvSpPr txBox="1"/>
          <p:nvPr/>
        </p:nvSpPr>
        <p:spPr>
          <a:xfrm>
            <a:off x="6665542" y="5098831"/>
            <a:ext cx="58295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Advent Assembly 2024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67E5CB56-B2AA-8441-05A0-B18CCA0B3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76" y="91692"/>
            <a:ext cx="4245429" cy="1747250"/>
          </a:xfrm>
          <a:prstGeom prst="rect">
            <a:avLst/>
          </a:prstGeom>
        </p:spPr>
      </p:pic>
      <p:pic>
        <p:nvPicPr>
          <p:cNvPr id="12" name="Picture 11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1038AF46-C48B-B847-B5D5-FC1ABB17E1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r="25711"/>
          <a:stretch/>
        </p:blipFill>
        <p:spPr>
          <a:xfrm rot="6855344">
            <a:off x="4649265" y="3175869"/>
            <a:ext cx="2446582" cy="3087176"/>
          </a:xfrm>
          <a:prstGeom prst="rect">
            <a:avLst/>
          </a:prstGeom>
        </p:spPr>
      </p:pic>
      <p:pic>
        <p:nvPicPr>
          <p:cNvPr id="13" name="Picture 12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6268D20A-D568-BA55-6395-FB087F08EF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r="25711"/>
          <a:stretch/>
        </p:blipFill>
        <p:spPr>
          <a:xfrm rot="6855344">
            <a:off x="9647878" y="1535608"/>
            <a:ext cx="2446582" cy="3087176"/>
          </a:xfrm>
          <a:prstGeom prst="rect">
            <a:avLst/>
          </a:prstGeom>
        </p:spPr>
      </p:pic>
      <p:pic>
        <p:nvPicPr>
          <p:cNvPr id="14" name="Picture 13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0830E4ED-592B-EBC7-CFD3-5E288953A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r="25711"/>
          <a:stretch/>
        </p:blipFill>
        <p:spPr>
          <a:xfrm rot="6855344">
            <a:off x="2079036" y="1449362"/>
            <a:ext cx="2048499" cy="2584862"/>
          </a:xfrm>
          <a:prstGeom prst="rect">
            <a:avLst/>
          </a:prstGeom>
        </p:spPr>
      </p:pic>
      <p:pic>
        <p:nvPicPr>
          <p:cNvPr id="15" name="Picture 14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BEFFC58C-BB3F-F7BE-0EC3-AAEE9E6D04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3" t="50800" r="25711"/>
          <a:stretch/>
        </p:blipFill>
        <p:spPr>
          <a:xfrm rot="6855344">
            <a:off x="4185551" y="2816108"/>
            <a:ext cx="1289538" cy="1620349"/>
          </a:xfrm>
          <a:prstGeom prst="rect">
            <a:avLst/>
          </a:prstGeom>
        </p:spPr>
      </p:pic>
      <p:pic>
        <p:nvPicPr>
          <p:cNvPr id="16" name="Picture 15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6375B0F8-E310-75CB-5AD0-92654A1AC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r="25711"/>
          <a:stretch/>
        </p:blipFill>
        <p:spPr>
          <a:xfrm rot="8058347">
            <a:off x="7093395" y="-404322"/>
            <a:ext cx="2236518" cy="2822110"/>
          </a:xfrm>
          <a:prstGeom prst="rect">
            <a:avLst/>
          </a:prstGeom>
        </p:spPr>
      </p:pic>
      <p:pic>
        <p:nvPicPr>
          <p:cNvPr id="17" name="Picture 16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89ECA387-AA5F-02F2-8892-7871B9E75D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r="25711"/>
          <a:stretch/>
        </p:blipFill>
        <p:spPr>
          <a:xfrm rot="8524375">
            <a:off x="9858818" y="-588626"/>
            <a:ext cx="1738864" cy="2194155"/>
          </a:xfrm>
          <a:prstGeom prst="rect">
            <a:avLst/>
          </a:prstGeom>
        </p:spPr>
      </p:pic>
      <p:pic>
        <p:nvPicPr>
          <p:cNvPr id="18" name="Picture 17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D4FF2D71-F532-09E5-4096-704C156E07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8" b="39450"/>
          <a:stretch/>
        </p:blipFill>
        <p:spPr>
          <a:xfrm rot="15970821">
            <a:off x="3496396" y="3698403"/>
            <a:ext cx="3124517" cy="2873828"/>
          </a:xfrm>
          <a:prstGeom prst="rect">
            <a:avLst/>
          </a:prstGeom>
        </p:spPr>
      </p:pic>
      <p:pic>
        <p:nvPicPr>
          <p:cNvPr id="21" name="Picture 20" descr="A group of snowflakes on a black background&#10;&#10;Description automatically generated">
            <a:extLst>
              <a:ext uri="{FF2B5EF4-FFF2-40B4-BE49-F238E27FC236}">
                <a16:creationId xmlns:a16="http://schemas.microsoft.com/office/drawing/2014/main" id="{E7C0694D-A6E7-78E6-4C83-FB23EA8FE2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89"/>
          <a:stretch/>
        </p:blipFill>
        <p:spPr>
          <a:xfrm>
            <a:off x="2664690" y="2614144"/>
            <a:ext cx="1453163" cy="2492083"/>
          </a:xfrm>
          <a:prstGeom prst="rect">
            <a:avLst/>
          </a:prstGeom>
        </p:spPr>
      </p:pic>
      <p:pic>
        <p:nvPicPr>
          <p:cNvPr id="22" name="Picture 21" descr="A group of snowflakes on a black background&#10;&#10;Description automatically generated">
            <a:extLst>
              <a:ext uri="{FF2B5EF4-FFF2-40B4-BE49-F238E27FC236}">
                <a16:creationId xmlns:a16="http://schemas.microsoft.com/office/drawing/2014/main" id="{9989CCC4-2B99-3978-D36A-EDDDF910BD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89"/>
          <a:stretch/>
        </p:blipFill>
        <p:spPr>
          <a:xfrm>
            <a:off x="76013" y="3480807"/>
            <a:ext cx="1453163" cy="2492083"/>
          </a:xfrm>
          <a:prstGeom prst="rect">
            <a:avLst/>
          </a:prstGeom>
        </p:spPr>
      </p:pic>
      <p:pic>
        <p:nvPicPr>
          <p:cNvPr id="23" name="Picture 22" descr="A group of snowflakes on a black background&#10;&#10;Description automatically generated">
            <a:extLst>
              <a:ext uri="{FF2B5EF4-FFF2-40B4-BE49-F238E27FC236}">
                <a16:creationId xmlns:a16="http://schemas.microsoft.com/office/drawing/2014/main" id="{718B53BF-62B6-B76E-2FFA-12BBE931EC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89"/>
          <a:stretch/>
        </p:blipFill>
        <p:spPr>
          <a:xfrm>
            <a:off x="3297007" y="4395969"/>
            <a:ext cx="1453163" cy="2492083"/>
          </a:xfrm>
          <a:prstGeom prst="rect">
            <a:avLst/>
          </a:prstGeom>
        </p:spPr>
      </p:pic>
      <p:pic>
        <p:nvPicPr>
          <p:cNvPr id="2" name="Picture 1" descr="A group of snowflakes on a black background&#10;&#10;Description automatically generated">
            <a:extLst>
              <a:ext uri="{FF2B5EF4-FFF2-40B4-BE49-F238E27FC236}">
                <a16:creationId xmlns:a16="http://schemas.microsoft.com/office/drawing/2014/main" id="{94100E05-2396-B684-2478-1C52DA798F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89"/>
          <a:stretch/>
        </p:blipFill>
        <p:spPr>
          <a:xfrm rot="1296363">
            <a:off x="5938961" y="1290663"/>
            <a:ext cx="1453163" cy="2492083"/>
          </a:xfrm>
          <a:prstGeom prst="rect">
            <a:avLst/>
          </a:prstGeom>
        </p:spPr>
      </p:pic>
      <p:pic>
        <p:nvPicPr>
          <p:cNvPr id="3" name="Picture 2" descr="A group of snowflakes on a black background&#10;&#10;Description automatically generated">
            <a:extLst>
              <a:ext uri="{FF2B5EF4-FFF2-40B4-BE49-F238E27FC236}">
                <a16:creationId xmlns:a16="http://schemas.microsoft.com/office/drawing/2014/main" id="{B17877DD-FE0E-0F05-ADEC-2D478FF920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89"/>
          <a:stretch/>
        </p:blipFill>
        <p:spPr>
          <a:xfrm>
            <a:off x="8342157" y="2150091"/>
            <a:ext cx="1453163" cy="2492083"/>
          </a:xfrm>
          <a:prstGeom prst="rect">
            <a:avLst/>
          </a:prstGeom>
        </p:spPr>
      </p:pic>
      <p:pic>
        <p:nvPicPr>
          <p:cNvPr id="4" name="Picture 3" descr="A group of snowflakes on a black background&#10;&#10;Description automatically generated">
            <a:extLst>
              <a:ext uri="{FF2B5EF4-FFF2-40B4-BE49-F238E27FC236}">
                <a16:creationId xmlns:a16="http://schemas.microsoft.com/office/drawing/2014/main" id="{DA08043A-307A-AFFC-0239-0F6F36D808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89"/>
          <a:stretch/>
        </p:blipFill>
        <p:spPr>
          <a:xfrm>
            <a:off x="6999946" y="1913272"/>
            <a:ext cx="1453163" cy="2492083"/>
          </a:xfrm>
          <a:prstGeom prst="rect">
            <a:avLst/>
          </a:prstGeom>
        </p:spPr>
      </p:pic>
      <p:pic>
        <p:nvPicPr>
          <p:cNvPr id="10" name="Picture 9" descr="A group of snowflakes on a black background&#10;&#10;Description automatically generated">
            <a:extLst>
              <a:ext uri="{FF2B5EF4-FFF2-40B4-BE49-F238E27FC236}">
                <a16:creationId xmlns:a16="http://schemas.microsoft.com/office/drawing/2014/main" id="{1DFA030F-B832-AAE3-34E1-BFB74FC495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89"/>
          <a:stretch/>
        </p:blipFill>
        <p:spPr>
          <a:xfrm>
            <a:off x="10348853" y="1319930"/>
            <a:ext cx="1152734" cy="1976866"/>
          </a:xfrm>
          <a:prstGeom prst="rect">
            <a:avLst/>
          </a:prstGeom>
        </p:spPr>
      </p:pic>
      <p:pic>
        <p:nvPicPr>
          <p:cNvPr id="20" name="Picture 19" descr="A group of snowflakes on a black background&#10;&#10;Description automatically generated">
            <a:extLst>
              <a:ext uri="{FF2B5EF4-FFF2-40B4-BE49-F238E27FC236}">
                <a16:creationId xmlns:a16="http://schemas.microsoft.com/office/drawing/2014/main" id="{40BB7F06-8A23-486B-C7A3-B23D212528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89"/>
          <a:stretch/>
        </p:blipFill>
        <p:spPr>
          <a:xfrm>
            <a:off x="9477970" y="203625"/>
            <a:ext cx="1152734" cy="197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79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5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tree and stars in the sky&#10;&#10;Description automatically generated">
            <a:extLst>
              <a:ext uri="{FF2B5EF4-FFF2-40B4-BE49-F238E27FC236}">
                <a16:creationId xmlns:a16="http://schemas.microsoft.com/office/drawing/2014/main" id="{E3E49D1D-A953-D01B-DA23-046A1C6FA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6"/>
          <a:stretch/>
        </p:blipFill>
        <p:spPr>
          <a:xfrm>
            <a:off x="0" y="-6047"/>
            <a:ext cx="12202750" cy="6864047"/>
          </a:xfrm>
          <a:prstGeom prst="rect">
            <a:avLst/>
          </a:prstGeom>
        </p:spPr>
      </p:pic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A2C0BF0-0273-51E3-DAD7-0258BDAB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81" y="5601609"/>
            <a:ext cx="2609519" cy="1073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C20B97-E64D-9A6E-FB94-92EB9CCB43E1}"/>
              </a:ext>
            </a:extLst>
          </p:cNvPr>
          <p:cNvSpPr txBox="1"/>
          <p:nvPr/>
        </p:nvSpPr>
        <p:spPr>
          <a:xfrm>
            <a:off x="1019713" y="484817"/>
            <a:ext cx="10152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Montserrat" panose="00000500000000000000" pitchFamily="2" charset="0"/>
              </a:rPr>
              <a:t>There are so many different types of Advent calendars now!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 descr="A box with many boxes&#10;&#10;Description automatically generated">
            <a:extLst>
              <a:ext uri="{FF2B5EF4-FFF2-40B4-BE49-F238E27FC236}">
                <a16:creationId xmlns:a16="http://schemas.microsoft.com/office/drawing/2014/main" id="{AD87AA92-9242-3F7A-A67C-0722E94E1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451" y="1173529"/>
            <a:ext cx="1931254" cy="1870301"/>
          </a:xfrm>
          <a:prstGeom prst="rect">
            <a:avLst/>
          </a:prstGeom>
        </p:spPr>
      </p:pic>
      <p:pic>
        <p:nvPicPr>
          <p:cNvPr id="2050" name="Picture 2" descr="30ML The Perfume Shop Advent Calendar Advent Calendar  2 of 3 ">
            <a:extLst>
              <a:ext uri="{FF2B5EF4-FFF2-40B4-BE49-F238E27FC236}">
                <a16:creationId xmlns:a16="http://schemas.microsoft.com/office/drawing/2014/main" id="{F3508E2F-823B-259D-46AE-40AD0B996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48" y="1374012"/>
            <a:ext cx="1931254" cy="193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FD1228-FA15-5067-01AB-FCAD2A2257D3}"/>
              </a:ext>
            </a:extLst>
          </p:cNvPr>
          <p:cNvSpPr txBox="1"/>
          <p:nvPr/>
        </p:nvSpPr>
        <p:spPr>
          <a:xfrm>
            <a:off x="4106593" y="3285437"/>
            <a:ext cx="2531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Montserrat" panose="00000500000000000000" pitchFamily="2" charset="0"/>
              </a:rPr>
              <a:t>Stationery</a:t>
            </a:r>
            <a:endParaRPr lang="en-US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4E440E-9D1E-7ABC-8957-04DAA4D93E84}"/>
              </a:ext>
            </a:extLst>
          </p:cNvPr>
          <p:cNvSpPr txBox="1"/>
          <p:nvPr/>
        </p:nvSpPr>
        <p:spPr>
          <a:xfrm>
            <a:off x="7165524" y="3368069"/>
            <a:ext cx="2531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Montserrat" panose="00000500000000000000" pitchFamily="2" charset="0"/>
              </a:rPr>
              <a:t>Perfume</a:t>
            </a:r>
            <a:endParaRPr lang="en-US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F084C7-01BE-83E0-FAA4-D4A70E5BC5DD}"/>
              </a:ext>
            </a:extLst>
          </p:cNvPr>
          <p:cNvSpPr txBox="1"/>
          <p:nvPr/>
        </p:nvSpPr>
        <p:spPr>
          <a:xfrm>
            <a:off x="3762855" y="5769264"/>
            <a:ext cx="2531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Montserrat" panose="00000500000000000000" pitchFamily="2" charset="0"/>
              </a:rPr>
              <a:t>Nail varnish</a:t>
            </a:r>
            <a:endParaRPr lang="en-US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87C0A5F-7437-A360-5DD4-C4304019D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414" y="4224903"/>
            <a:ext cx="1549113" cy="137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E942646-2F5F-77BA-4A88-5F48497EF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155" y="1205443"/>
            <a:ext cx="1971609" cy="187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EEF7ABE-10C0-E34B-3D26-3300AA9801B8}"/>
              </a:ext>
            </a:extLst>
          </p:cNvPr>
          <p:cNvSpPr txBox="1"/>
          <p:nvPr/>
        </p:nvSpPr>
        <p:spPr>
          <a:xfrm>
            <a:off x="9448054" y="3298822"/>
            <a:ext cx="2531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Montserrat" panose="00000500000000000000" pitchFamily="2" charset="0"/>
              </a:rPr>
              <a:t>Highland cow Christmas ornaments</a:t>
            </a:r>
            <a:endParaRPr lang="en-US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87CB93E9-7B67-2604-D0FB-8F0814FC4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34" y="3998731"/>
            <a:ext cx="1633303" cy="160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25865B1-2241-EEEE-E4EF-7BA60335E435}"/>
              </a:ext>
            </a:extLst>
          </p:cNvPr>
          <p:cNvSpPr txBox="1"/>
          <p:nvPr/>
        </p:nvSpPr>
        <p:spPr>
          <a:xfrm>
            <a:off x="640374" y="5769264"/>
            <a:ext cx="2531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Montserrat" panose="00000500000000000000" pitchFamily="2" charset="0"/>
              </a:rPr>
              <a:t>Rubber ducks</a:t>
            </a:r>
            <a:endParaRPr lang="en-US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2058" name="Picture 10" descr="Koka Instant Noodles 12 Days Christmas Countdown">
            <a:extLst>
              <a:ext uri="{FF2B5EF4-FFF2-40B4-BE49-F238E27FC236}">
                <a16:creationId xmlns:a16="http://schemas.microsoft.com/office/drawing/2014/main" id="{8BFFBA65-DB78-501C-3150-8B811DE37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647" y="4233875"/>
            <a:ext cx="1726281" cy="146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7DB37B-DDFF-F227-BF8F-F21845D6DC99}"/>
              </a:ext>
            </a:extLst>
          </p:cNvPr>
          <p:cNvSpPr txBox="1"/>
          <p:nvPr/>
        </p:nvSpPr>
        <p:spPr>
          <a:xfrm>
            <a:off x="7061627" y="5701743"/>
            <a:ext cx="2531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Montserrat" panose="00000500000000000000" pitchFamily="2" charset="0"/>
              </a:rPr>
              <a:t>Instant noodles</a:t>
            </a:r>
            <a:endParaRPr lang="en-US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2060" name="Picture 12" descr="The Myprotein advent calendar is now available for preorder, if you're  quick | The Independent">
            <a:extLst>
              <a:ext uri="{FF2B5EF4-FFF2-40B4-BE49-F238E27FC236}">
                <a16:creationId xmlns:a16="http://schemas.microsoft.com/office/drawing/2014/main" id="{B73AFA68-1157-AC75-2FAD-BD9EB3511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54" y="1215991"/>
            <a:ext cx="1719943" cy="171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CD6527C-7B2D-1D92-B252-1614B099B956}"/>
              </a:ext>
            </a:extLst>
          </p:cNvPr>
          <p:cNvSpPr txBox="1"/>
          <p:nvPr/>
        </p:nvSpPr>
        <p:spPr>
          <a:xfrm>
            <a:off x="1132032" y="2935934"/>
            <a:ext cx="2531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Montserrat" panose="00000500000000000000" pitchFamily="2" charset="0"/>
              </a:rPr>
              <a:t>Protein bars</a:t>
            </a:r>
            <a:endParaRPr lang="en-US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3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5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tree and stars in the sky&#10;&#10;Description automatically generated">
            <a:extLst>
              <a:ext uri="{FF2B5EF4-FFF2-40B4-BE49-F238E27FC236}">
                <a16:creationId xmlns:a16="http://schemas.microsoft.com/office/drawing/2014/main" id="{E3E49D1D-A953-D01B-DA23-046A1C6FA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A2C0BF0-0273-51E3-DAD7-0258BDAB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81" y="5601609"/>
            <a:ext cx="2609519" cy="1073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C20B97-E64D-9A6E-FB94-92EB9CCB43E1}"/>
              </a:ext>
            </a:extLst>
          </p:cNvPr>
          <p:cNvSpPr txBox="1"/>
          <p:nvPr/>
        </p:nvSpPr>
        <p:spPr>
          <a:xfrm>
            <a:off x="852756" y="1446625"/>
            <a:ext cx="106388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latin typeface="Montserrat" panose="00000500000000000000" pitchFamily="2" charset="0"/>
              </a:rPr>
              <a:t>Advent calendars were first used by Germans and were used as part of Christian devotionals.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b="1" dirty="0">
              <a:solidFill>
                <a:prstClr val="white"/>
              </a:solidFill>
              <a:latin typeface="Montserrat" panose="00000500000000000000" pitchFamily="2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Montserrat" panose="00000500000000000000" pitchFamily="2" charset="0"/>
              </a:rPr>
              <a:t>Cadbury’s made their first chocolate Advent Calendar in 1971.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b="1" dirty="0">
              <a:solidFill>
                <a:prstClr val="white"/>
              </a:solidFill>
              <a:latin typeface="Montserrat" panose="00000500000000000000" pitchFamily="2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latin typeface="Montserrat" panose="00000500000000000000" pitchFamily="2" charset="0"/>
              </a:rPr>
              <a:t>51% of UK parents or guardians buy an Advent calendar for someone else…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b="1" dirty="0">
              <a:solidFill>
                <a:prstClr val="white"/>
              </a:solidFill>
              <a:latin typeface="Montserrat" panose="00000500000000000000" pitchFamily="2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Montserrat" panose="00000500000000000000" pitchFamily="2" charset="0"/>
              </a:rPr>
              <a:t>48% of UK adults will spend £5 or less on an Advent calendar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b="1" dirty="0">
              <a:solidFill>
                <a:prstClr val="white"/>
              </a:solidFill>
              <a:latin typeface="Montserrat" panose="00000500000000000000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01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5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tree and stars in the sky&#10;&#10;Description automatically generated">
            <a:extLst>
              <a:ext uri="{FF2B5EF4-FFF2-40B4-BE49-F238E27FC236}">
                <a16:creationId xmlns:a16="http://schemas.microsoft.com/office/drawing/2014/main" id="{E3E49D1D-A953-D01B-DA23-046A1C6FA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A2C0BF0-0273-51E3-DAD7-0258BDAB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81" y="5601609"/>
            <a:ext cx="2609519" cy="1073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C20B97-E64D-9A6E-FB94-92EB9CCB43E1}"/>
              </a:ext>
            </a:extLst>
          </p:cNvPr>
          <p:cNvSpPr txBox="1"/>
          <p:nvPr/>
        </p:nvSpPr>
        <p:spPr>
          <a:xfrm>
            <a:off x="1019713" y="484817"/>
            <a:ext cx="10152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Montserrat" panose="00000500000000000000" pitchFamily="2" charset="0"/>
              </a:rPr>
              <a:t>Well… in the CAFOD Secondary Advent calendar we’ve been opening up the stories that are behind every World Gift.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A461FD-20E6-657D-2CBC-355D0BA70808}"/>
              </a:ext>
            </a:extLst>
          </p:cNvPr>
          <p:cNvGrpSpPr/>
          <p:nvPr/>
        </p:nvGrpSpPr>
        <p:grpSpPr>
          <a:xfrm>
            <a:off x="4131127" y="1472422"/>
            <a:ext cx="3929746" cy="3730949"/>
            <a:chOff x="800876" y="1437811"/>
            <a:chExt cx="4923755" cy="466617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F287821-D5ED-FB8B-1EA0-92B076BB3CAD}"/>
                </a:ext>
              </a:extLst>
            </p:cNvPr>
            <p:cNvSpPr/>
            <p:nvPr/>
          </p:nvSpPr>
          <p:spPr>
            <a:xfrm>
              <a:off x="800876" y="1439336"/>
              <a:ext cx="1540805" cy="1458582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2341043-028A-23CB-94C0-4C77A4F57B4C}"/>
                </a:ext>
              </a:extLst>
            </p:cNvPr>
            <p:cNvSpPr/>
            <p:nvPr/>
          </p:nvSpPr>
          <p:spPr>
            <a:xfrm>
              <a:off x="2483881" y="1439336"/>
              <a:ext cx="1540805" cy="1458582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9F6F9E-CFF8-4426-5C9B-59AD49405141}"/>
                </a:ext>
              </a:extLst>
            </p:cNvPr>
            <p:cNvSpPr/>
            <p:nvPr/>
          </p:nvSpPr>
          <p:spPr>
            <a:xfrm>
              <a:off x="4183826" y="1437811"/>
              <a:ext cx="1540805" cy="1458582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032385-2284-524E-203C-F6C24E94C7F9}"/>
                </a:ext>
              </a:extLst>
            </p:cNvPr>
            <p:cNvSpPr/>
            <p:nvPr/>
          </p:nvSpPr>
          <p:spPr>
            <a:xfrm>
              <a:off x="800876" y="3049186"/>
              <a:ext cx="1540805" cy="1458582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9BEE5D-27D1-B56B-786A-C02133B61CAF}"/>
                </a:ext>
              </a:extLst>
            </p:cNvPr>
            <p:cNvSpPr/>
            <p:nvPr/>
          </p:nvSpPr>
          <p:spPr>
            <a:xfrm>
              <a:off x="2476566" y="3038369"/>
              <a:ext cx="1540805" cy="1458582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F885DF-8FAD-8AAD-B182-59384E305F3B}"/>
                </a:ext>
              </a:extLst>
            </p:cNvPr>
            <p:cNvSpPr/>
            <p:nvPr/>
          </p:nvSpPr>
          <p:spPr>
            <a:xfrm>
              <a:off x="4183826" y="3042717"/>
              <a:ext cx="1540805" cy="1458582"/>
            </a:xfrm>
            <a:prstGeom prst="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A71C7C3-6578-FA04-861F-CCB4CBBD2D75}"/>
                </a:ext>
              </a:extLst>
            </p:cNvPr>
            <p:cNvSpPr/>
            <p:nvPr/>
          </p:nvSpPr>
          <p:spPr>
            <a:xfrm>
              <a:off x="815205" y="4634517"/>
              <a:ext cx="1540805" cy="1458582"/>
            </a:xfrm>
            <a:prstGeom prst="rect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E6E380-8199-7228-5797-A03A983B867A}"/>
                </a:ext>
              </a:extLst>
            </p:cNvPr>
            <p:cNvSpPr/>
            <p:nvPr/>
          </p:nvSpPr>
          <p:spPr>
            <a:xfrm>
              <a:off x="2483880" y="4645403"/>
              <a:ext cx="1540805" cy="1458582"/>
            </a:xfrm>
            <a:prstGeom prst="rect">
              <a:avLst/>
            </a:prstGeom>
            <a:blipFill dpi="0"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12597FC-027B-E86D-186A-0FF0D8826C37}"/>
                </a:ext>
              </a:extLst>
            </p:cNvPr>
            <p:cNvSpPr/>
            <p:nvPr/>
          </p:nvSpPr>
          <p:spPr>
            <a:xfrm>
              <a:off x="4183826" y="4634517"/>
              <a:ext cx="1540805" cy="1458582"/>
            </a:xfrm>
            <a:prstGeom prst="rect">
              <a:avLst/>
            </a:prstGeom>
            <a:blipFill dpi="0"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576B80F-6B56-EAB6-CFAA-A95773608093}"/>
              </a:ext>
            </a:extLst>
          </p:cNvPr>
          <p:cNvSpPr txBox="1"/>
          <p:nvPr/>
        </p:nvSpPr>
        <p:spPr>
          <a:xfrm>
            <a:off x="2262515" y="5476485"/>
            <a:ext cx="7641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Montserrat" panose="00000500000000000000" pitchFamily="2" charset="0"/>
              </a:rPr>
              <a:t>Daniel, Dodo, Maria and Steve, </a:t>
            </a:r>
            <a:r>
              <a:rPr lang="en-GB" sz="1600" b="1" dirty="0" err="1">
                <a:latin typeface="Montserrat" panose="00000500000000000000" pitchFamily="2" charset="0"/>
              </a:rPr>
              <a:t>Raissa</a:t>
            </a:r>
            <a:r>
              <a:rPr lang="en-GB" sz="1600" b="1" dirty="0">
                <a:latin typeface="Montserrat" panose="00000500000000000000" pitchFamily="2" charset="0"/>
              </a:rPr>
              <a:t>, Bernadette, Yuliia, Sally, </a:t>
            </a:r>
            <a:r>
              <a:rPr lang="en-GB" sz="1600" b="1" dirty="0" err="1">
                <a:latin typeface="Montserrat" panose="00000500000000000000" pitchFamily="2" charset="0"/>
              </a:rPr>
              <a:t>Agnjetschka</a:t>
            </a:r>
            <a:r>
              <a:rPr lang="en-GB" sz="1600" b="1" dirty="0">
                <a:latin typeface="Montserrat" panose="00000500000000000000" pitchFamily="2" charset="0"/>
              </a:rPr>
              <a:t> and Anna and </a:t>
            </a:r>
            <a:r>
              <a:rPr lang="en-GB" sz="1600" b="1" dirty="0" err="1">
                <a:latin typeface="Montserrat" panose="00000500000000000000" pitchFamily="2" charset="0"/>
              </a:rPr>
              <a:t>Orest</a:t>
            </a:r>
            <a:r>
              <a:rPr lang="en-GB" sz="1600" b="1" dirty="0">
                <a:latin typeface="Montserrat" panose="00000500000000000000" pitchFamily="2" charset="0"/>
              </a:rPr>
              <a:t> all have been involved with projects that are supported through World Gifts.  </a:t>
            </a:r>
            <a:endParaRPr lang="en-US" sz="16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173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5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tree and stars in the sky&#10;&#10;Description automatically generated">
            <a:extLst>
              <a:ext uri="{FF2B5EF4-FFF2-40B4-BE49-F238E27FC236}">
                <a16:creationId xmlns:a16="http://schemas.microsoft.com/office/drawing/2014/main" id="{E3E49D1D-A953-D01B-DA23-046A1C6FA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A2C0BF0-0273-51E3-DAD7-0258BDAB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81" y="5601609"/>
            <a:ext cx="2609519" cy="1073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875F7A-51DE-DB92-4758-8BE786AA5852}"/>
              </a:ext>
            </a:extLst>
          </p:cNvPr>
          <p:cNvSpPr txBox="1"/>
          <p:nvPr/>
        </p:nvSpPr>
        <p:spPr>
          <a:xfrm>
            <a:off x="1132054" y="851702"/>
            <a:ext cx="10152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400" b="1" dirty="0">
                <a:solidFill>
                  <a:prstClr val="white"/>
                </a:solidFill>
                <a:latin typeface="Montserrat" panose="00000500000000000000" pitchFamily="2" charset="0"/>
              </a:rPr>
              <a:t>Advent is about waiting expectantly. It’s meant to be a period where we </a:t>
            </a:r>
            <a:r>
              <a:rPr lang="en-GB" sz="2400" b="1" u="sng" dirty="0">
                <a:solidFill>
                  <a:prstClr val="white"/>
                </a:solidFill>
                <a:latin typeface="Montserrat" panose="00000500000000000000" pitchFamily="2" charset="0"/>
              </a:rPr>
              <a:t>slow down</a:t>
            </a:r>
            <a:r>
              <a:rPr lang="en-GB" sz="2400" b="1" dirty="0">
                <a:solidFill>
                  <a:prstClr val="white"/>
                </a:solidFill>
                <a:latin typeface="Montserrat" panose="00000500000000000000" pitchFamily="2" charset="0"/>
              </a:rPr>
              <a:t> and wait expectantly for Jesus’ return.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F6AE7C-A6EE-4A67-310B-D4151D6E6E3B}"/>
              </a:ext>
            </a:extLst>
          </p:cNvPr>
          <p:cNvSpPr txBox="1"/>
          <p:nvPr/>
        </p:nvSpPr>
        <p:spPr>
          <a:xfrm>
            <a:off x="1567543" y="4218863"/>
            <a:ext cx="95358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en-GB" sz="1800" b="1" dirty="0">
              <a:solidFill>
                <a:prstClr val="white"/>
              </a:solidFill>
              <a:latin typeface="Montserrat" panose="00000500000000000000" pitchFamily="2" charset="0"/>
            </a:endParaRPr>
          </a:p>
          <a:p>
            <a:pPr lvl="0" algn="ctr">
              <a:defRPr/>
            </a:pPr>
            <a:r>
              <a:rPr lang="en-GB" sz="1800" b="1" dirty="0">
                <a:solidFill>
                  <a:prstClr val="white"/>
                </a:solidFill>
                <a:latin typeface="Montserrat" panose="00000500000000000000" pitchFamily="2" charset="0"/>
              </a:rPr>
              <a:t>We don’t much like waiting in the modern world but by taking time we start to see the whole world in a new way, and we can know our friends and family in a much deeper way. </a:t>
            </a:r>
          </a:p>
        </p:txBody>
      </p:sp>
      <p:pic>
        <p:nvPicPr>
          <p:cNvPr id="8" name="Graphic 7" descr="Clock with solid fill">
            <a:extLst>
              <a:ext uri="{FF2B5EF4-FFF2-40B4-BE49-F238E27FC236}">
                <a16:creationId xmlns:a16="http://schemas.microsoft.com/office/drawing/2014/main" id="{6E665F55-43CD-0920-B6E6-E3AA445A8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65914" y="2052031"/>
            <a:ext cx="2155371" cy="2155371"/>
          </a:xfrm>
          <a:prstGeom prst="rect">
            <a:avLst/>
          </a:prstGeom>
        </p:spPr>
      </p:pic>
      <p:pic>
        <p:nvPicPr>
          <p:cNvPr id="10" name="Graphic 9" descr="Earth globe: Africa and Europe with solid fill">
            <a:extLst>
              <a:ext uri="{FF2B5EF4-FFF2-40B4-BE49-F238E27FC236}">
                <a16:creationId xmlns:a16="http://schemas.microsoft.com/office/drawing/2014/main" id="{073C01A7-4030-49FD-1AF6-C28492D9F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65914" y="2029113"/>
            <a:ext cx="2178289" cy="217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0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5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tree and stars in the sky&#10;&#10;Description automatically generated">
            <a:extLst>
              <a:ext uri="{FF2B5EF4-FFF2-40B4-BE49-F238E27FC236}">
                <a16:creationId xmlns:a16="http://schemas.microsoft.com/office/drawing/2014/main" id="{E3E49D1D-A953-D01B-DA23-046A1C6FA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A2C0BF0-0273-51E3-DAD7-0258BDAB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81" y="5601609"/>
            <a:ext cx="2609519" cy="1073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C20B97-E64D-9A6E-FB94-92EB9CCB43E1}"/>
              </a:ext>
            </a:extLst>
          </p:cNvPr>
          <p:cNvSpPr txBox="1"/>
          <p:nvPr/>
        </p:nvSpPr>
        <p:spPr>
          <a:xfrm>
            <a:off x="1019713" y="519626"/>
            <a:ext cx="10152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Montserrat" panose="00000500000000000000" pitchFamily="2" charset="0"/>
              </a:rPr>
              <a:t>We see…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287821-D5ED-FB8B-1EA0-92B076BB3CAD}"/>
              </a:ext>
            </a:extLst>
          </p:cNvPr>
          <p:cNvSpPr/>
          <p:nvPr/>
        </p:nvSpPr>
        <p:spPr>
          <a:xfrm>
            <a:off x="779071" y="1594592"/>
            <a:ext cx="2323358" cy="20956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41043-028A-23CB-94C0-4C77A4F57B4C}"/>
              </a:ext>
            </a:extLst>
          </p:cNvPr>
          <p:cNvSpPr/>
          <p:nvPr/>
        </p:nvSpPr>
        <p:spPr>
          <a:xfrm>
            <a:off x="8402831" y="1558197"/>
            <a:ext cx="2359299" cy="216845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F885DF-8FAD-8AAD-B182-59384E305F3B}"/>
              </a:ext>
            </a:extLst>
          </p:cNvPr>
          <p:cNvSpPr/>
          <p:nvPr/>
        </p:nvSpPr>
        <p:spPr>
          <a:xfrm>
            <a:off x="5956066" y="2755662"/>
            <a:ext cx="2104808" cy="2095664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1C7C3-6578-FA04-861F-CCB4CBBD2D75}"/>
              </a:ext>
            </a:extLst>
          </p:cNvPr>
          <p:cNvSpPr/>
          <p:nvPr/>
        </p:nvSpPr>
        <p:spPr>
          <a:xfrm>
            <a:off x="1972368" y="3216140"/>
            <a:ext cx="2323358" cy="2095664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E6E380-8199-7228-5797-A03A983B867A}"/>
              </a:ext>
            </a:extLst>
          </p:cNvPr>
          <p:cNvSpPr/>
          <p:nvPr/>
        </p:nvSpPr>
        <p:spPr>
          <a:xfrm>
            <a:off x="4010433" y="1783566"/>
            <a:ext cx="2085567" cy="192033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9B3AC9-DE2C-6C6E-5DE1-5479B2E8E1D5}"/>
              </a:ext>
            </a:extLst>
          </p:cNvPr>
          <p:cNvSpPr txBox="1"/>
          <p:nvPr/>
        </p:nvSpPr>
        <p:spPr>
          <a:xfrm>
            <a:off x="6389914" y="1161618"/>
            <a:ext cx="16709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The resilience of </a:t>
            </a:r>
            <a:r>
              <a:rPr lang="en-GB" sz="14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Agnjetschka</a:t>
            </a:r>
            <a:r>
              <a:rPr lang="en-GB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 in Poland in running soup kitchens</a:t>
            </a:r>
            <a:endParaRPr lang="en-US" sz="14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A7EA0-0A6C-5F28-3CC5-3F5405A148BD}"/>
              </a:ext>
            </a:extLst>
          </p:cNvPr>
          <p:cNvSpPr txBox="1"/>
          <p:nvPr/>
        </p:nvSpPr>
        <p:spPr>
          <a:xfrm>
            <a:off x="521208" y="546810"/>
            <a:ext cx="30905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The determination  of Daniel in the DRC </a:t>
            </a: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woodworking project</a:t>
            </a:r>
            <a:endParaRPr lang="en-US" sz="14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33A409-E9AC-7C9A-633C-1872F89D2102}"/>
              </a:ext>
            </a:extLst>
          </p:cNvPr>
          <p:cNvSpPr txBox="1"/>
          <p:nvPr/>
        </p:nvSpPr>
        <p:spPr>
          <a:xfrm>
            <a:off x="301408" y="4168724"/>
            <a:ext cx="167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The  commitment of Sally in Lebanon in peacebuilding projects</a:t>
            </a:r>
            <a:endParaRPr lang="en-US" sz="14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7DCFC-2307-73C1-56FC-FCD247326FC4}"/>
              </a:ext>
            </a:extLst>
          </p:cNvPr>
          <p:cNvSpPr txBox="1"/>
          <p:nvPr/>
        </p:nvSpPr>
        <p:spPr>
          <a:xfrm>
            <a:off x="9384152" y="3907114"/>
            <a:ext cx="167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The gratitude of Dodo in the DRC in the sewing project</a:t>
            </a:r>
            <a:endParaRPr lang="en-US" sz="14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51E5B0-5D49-7AC9-9CB1-BB66E014E361}"/>
              </a:ext>
            </a:extLst>
          </p:cNvPr>
          <p:cNvSpPr txBox="1"/>
          <p:nvPr/>
        </p:nvSpPr>
        <p:spPr>
          <a:xfrm>
            <a:off x="6268094" y="5084758"/>
            <a:ext cx="16709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The wisdom of Yuliia in Ukraine in speaking about peace</a:t>
            </a:r>
            <a:endParaRPr lang="en-US" sz="14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523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5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tree and stars in the sky&#10;&#10;Description automatically generated">
            <a:extLst>
              <a:ext uri="{FF2B5EF4-FFF2-40B4-BE49-F238E27FC236}">
                <a16:creationId xmlns:a16="http://schemas.microsoft.com/office/drawing/2014/main" id="{E3E49D1D-A953-D01B-DA23-046A1C6FA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A2C0BF0-0273-51E3-DAD7-0258BDAB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81" y="5601609"/>
            <a:ext cx="2609519" cy="1073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C20B97-E64D-9A6E-FB94-92EB9CCB43E1}"/>
              </a:ext>
            </a:extLst>
          </p:cNvPr>
          <p:cNvSpPr txBox="1"/>
          <p:nvPr/>
        </p:nvSpPr>
        <p:spPr>
          <a:xfrm>
            <a:off x="1019713" y="519626"/>
            <a:ext cx="10152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Montserrat" panose="00000500000000000000" pitchFamily="2" charset="0"/>
              </a:rPr>
              <a:t>And we experience…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9B3AC9-DE2C-6C6E-5DE1-5479B2E8E1D5}"/>
              </a:ext>
            </a:extLst>
          </p:cNvPr>
          <p:cNvSpPr txBox="1"/>
          <p:nvPr/>
        </p:nvSpPr>
        <p:spPr>
          <a:xfrm>
            <a:off x="4672021" y="1974792"/>
            <a:ext cx="167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ontserrat" panose="00000500000000000000" pitchFamily="2" charset="0"/>
              </a:rPr>
              <a:t>the depths of peace </a:t>
            </a:r>
            <a:endParaRPr lang="en-US" sz="2400" b="1" dirty="0">
              <a:latin typeface="Montserrat" panose="00000500000000000000" pitchFamily="2" charset="0"/>
            </a:endParaRPr>
          </a:p>
        </p:txBody>
      </p:sp>
      <p:pic>
        <p:nvPicPr>
          <p:cNvPr id="5" name="Picture 4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ED59B01E-773E-C8B1-925A-F6707E021A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r="25711"/>
          <a:stretch/>
        </p:blipFill>
        <p:spPr>
          <a:xfrm rot="6855344">
            <a:off x="1726145" y="1433500"/>
            <a:ext cx="2048499" cy="2584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EA7EA0-0A6C-5F28-3CC5-3F5405A148BD}"/>
              </a:ext>
            </a:extLst>
          </p:cNvPr>
          <p:cNvSpPr txBox="1"/>
          <p:nvPr/>
        </p:nvSpPr>
        <p:spPr>
          <a:xfrm>
            <a:off x="1186058" y="1521317"/>
            <a:ext cx="167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Montserrat" panose="00000500000000000000" pitchFamily="2" charset="0"/>
              </a:rPr>
              <a:t>the joy of working together</a:t>
            </a:r>
            <a:endParaRPr lang="en-US" b="1" dirty="0">
              <a:latin typeface="Montserrat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33A409-E9AC-7C9A-633C-1872F89D2102}"/>
              </a:ext>
            </a:extLst>
          </p:cNvPr>
          <p:cNvSpPr txBox="1"/>
          <p:nvPr/>
        </p:nvSpPr>
        <p:spPr>
          <a:xfrm>
            <a:off x="1726329" y="4023299"/>
            <a:ext cx="167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Montserrat" panose="00000500000000000000" pitchFamily="2" charset="0"/>
              </a:rPr>
              <a:t>the kindness of others</a:t>
            </a:r>
            <a:endParaRPr lang="en-US" b="1" dirty="0">
              <a:latin typeface="Montserrat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7DCFC-2307-73C1-56FC-FCD247326FC4}"/>
              </a:ext>
            </a:extLst>
          </p:cNvPr>
          <p:cNvSpPr txBox="1"/>
          <p:nvPr/>
        </p:nvSpPr>
        <p:spPr>
          <a:xfrm>
            <a:off x="8747000" y="2436457"/>
            <a:ext cx="1902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Montserrat" panose="00000500000000000000" pitchFamily="2" charset="0"/>
              </a:rPr>
              <a:t>the faithfulness of friends</a:t>
            </a:r>
            <a:endParaRPr lang="en-US" sz="2000" b="1" dirty="0">
              <a:latin typeface="Montserrat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51E5B0-5D49-7AC9-9CB1-BB66E014E361}"/>
              </a:ext>
            </a:extLst>
          </p:cNvPr>
          <p:cNvSpPr txBox="1"/>
          <p:nvPr/>
        </p:nvSpPr>
        <p:spPr>
          <a:xfrm>
            <a:off x="6159611" y="4549171"/>
            <a:ext cx="167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Montserrat" panose="00000500000000000000" pitchFamily="2" charset="0"/>
              </a:rPr>
              <a:t>the justice in equality</a:t>
            </a:r>
            <a:endParaRPr lang="en-US" sz="2000" b="1" dirty="0">
              <a:latin typeface="Montserrat" panose="00000500000000000000" pitchFamily="2" charset="0"/>
            </a:endParaRPr>
          </a:p>
        </p:txBody>
      </p:sp>
      <p:pic>
        <p:nvPicPr>
          <p:cNvPr id="11" name="Picture 10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2EA40F7D-FB0B-F32D-6E0D-7CEF5D6F39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r="25711"/>
          <a:stretch/>
        </p:blipFill>
        <p:spPr>
          <a:xfrm rot="6855344">
            <a:off x="2373040" y="3641723"/>
            <a:ext cx="2048499" cy="2584862"/>
          </a:xfrm>
          <a:prstGeom prst="rect">
            <a:avLst/>
          </a:prstGeom>
        </p:spPr>
      </p:pic>
      <p:pic>
        <p:nvPicPr>
          <p:cNvPr id="12" name="Picture 11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9B646913-795E-6174-2FA8-E74BEABA88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r="25711"/>
          <a:stretch/>
        </p:blipFill>
        <p:spPr>
          <a:xfrm rot="6855344">
            <a:off x="5942707" y="2136568"/>
            <a:ext cx="2048499" cy="2584862"/>
          </a:xfrm>
          <a:prstGeom prst="rect">
            <a:avLst/>
          </a:prstGeom>
        </p:spPr>
      </p:pic>
      <p:pic>
        <p:nvPicPr>
          <p:cNvPr id="13" name="Picture 12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CD76E3D0-39DB-DF77-4DC6-A07EC17984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r="25711"/>
          <a:stretch/>
        </p:blipFill>
        <p:spPr>
          <a:xfrm rot="6855344">
            <a:off x="8595976" y="354759"/>
            <a:ext cx="2048499" cy="25848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9B4038-F9A1-B745-8BF1-3791748279EE}"/>
              </a:ext>
            </a:extLst>
          </p:cNvPr>
          <p:cNvSpPr txBox="1"/>
          <p:nvPr/>
        </p:nvSpPr>
        <p:spPr>
          <a:xfrm>
            <a:off x="9106337" y="4069783"/>
            <a:ext cx="1902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Montserrat" panose="00000500000000000000" pitchFamily="2" charset="0"/>
              </a:rPr>
              <a:t>the hope of  </a:t>
            </a:r>
            <a:r>
              <a:rPr lang="en-GB" sz="2000" b="1" dirty="0" err="1">
                <a:latin typeface="Montserrat" panose="00000500000000000000" pitchFamily="2" charset="0"/>
              </a:rPr>
              <a:t>of</a:t>
            </a:r>
            <a:r>
              <a:rPr lang="en-GB" sz="2000" b="1" dirty="0">
                <a:latin typeface="Montserrat" panose="00000500000000000000" pitchFamily="2" charset="0"/>
              </a:rPr>
              <a:t> a better world</a:t>
            </a:r>
            <a:endParaRPr lang="en-US" sz="20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31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5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tree and stars in the sky&#10;&#10;Description automatically generated">
            <a:extLst>
              <a:ext uri="{FF2B5EF4-FFF2-40B4-BE49-F238E27FC236}">
                <a16:creationId xmlns:a16="http://schemas.microsoft.com/office/drawing/2014/main" id="{E3E49D1D-A953-D01B-DA23-046A1C6FA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6"/>
          <a:stretch/>
        </p:blipFill>
        <p:spPr>
          <a:xfrm>
            <a:off x="0" y="-137"/>
            <a:ext cx="12192000" cy="6858000"/>
          </a:xfrm>
          <a:prstGeom prst="rect">
            <a:avLst/>
          </a:prstGeom>
        </p:spPr>
      </p:pic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A2C0BF0-0273-51E3-DAD7-0258BDAB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81" y="5601609"/>
            <a:ext cx="2609519" cy="1073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C20B97-E64D-9A6E-FB94-92EB9CCB43E1}"/>
              </a:ext>
            </a:extLst>
          </p:cNvPr>
          <p:cNvSpPr txBox="1"/>
          <p:nvPr/>
        </p:nvSpPr>
        <p:spPr>
          <a:xfrm>
            <a:off x="1019713" y="519626"/>
            <a:ext cx="10152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Montserrat" panose="00000500000000000000" pitchFamily="2" charset="0"/>
              </a:rPr>
              <a:t>And we reflect on Jesus…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5" name="Picture 4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ED59B01E-773E-C8B1-925A-F6707E021A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r="25711"/>
          <a:stretch/>
        </p:blipFill>
        <p:spPr>
          <a:xfrm rot="6855344">
            <a:off x="1726145" y="1433500"/>
            <a:ext cx="2048499" cy="2584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EA7EA0-0A6C-5F28-3CC5-3F5405A148BD}"/>
              </a:ext>
            </a:extLst>
          </p:cNvPr>
          <p:cNvSpPr txBox="1"/>
          <p:nvPr/>
        </p:nvSpPr>
        <p:spPr>
          <a:xfrm>
            <a:off x="1186058" y="1521317"/>
            <a:ext cx="167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Montserrat" panose="00000500000000000000" pitchFamily="2" charset="0"/>
              </a:rPr>
              <a:t>the Good Shepherd</a:t>
            </a:r>
            <a:endParaRPr lang="en-US" sz="2000" b="1" dirty="0">
              <a:latin typeface="Montserrat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33A409-E9AC-7C9A-633C-1872F89D2102}"/>
              </a:ext>
            </a:extLst>
          </p:cNvPr>
          <p:cNvSpPr txBox="1"/>
          <p:nvPr/>
        </p:nvSpPr>
        <p:spPr>
          <a:xfrm>
            <a:off x="1726329" y="4023299"/>
            <a:ext cx="167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Montserrat" panose="00000500000000000000" pitchFamily="2" charset="0"/>
              </a:rPr>
              <a:t>the Prince of Peace</a:t>
            </a:r>
            <a:endParaRPr lang="en-US" b="1" dirty="0">
              <a:latin typeface="Montserrat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7DCFC-2307-73C1-56FC-FCD247326FC4}"/>
              </a:ext>
            </a:extLst>
          </p:cNvPr>
          <p:cNvSpPr txBox="1"/>
          <p:nvPr/>
        </p:nvSpPr>
        <p:spPr>
          <a:xfrm>
            <a:off x="5577139" y="1927399"/>
            <a:ext cx="1902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Montserrat" panose="00000500000000000000" pitchFamily="2" charset="0"/>
              </a:rPr>
              <a:t>Emmanuel</a:t>
            </a:r>
            <a:endParaRPr lang="en-US" sz="2000" b="1" dirty="0">
              <a:latin typeface="Montserrat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51E5B0-5D49-7AC9-9CB1-BB66E014E361}"/>
              </a:ext>
            </a:extLst>
          </p:cNvPr>
          <p:cNvSpPr txBox="1"/>
          <p:nvPr/>
        </p:nvSpPr>
        <p:spPr>
          <a:xfrm>
            <a:off x="4707380" y="4695807"/>
            <a:ext cx="167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Montserrat" panose="00000500000000000000" pitchFamily="2" charset="0"/>
              </a:rPr>
              <a:t>the Wonderful Counsellor</a:t>
            </a:r>
            <a:endParaRPr lang="en-US" sz="2000" b="1" dirty="0">
              <a:latin typeface="Montserrat" panose="00000500000000000000" pitchFamily="2" charset="0"/>
            </a:endParaRPr>
          </a:p>
        </p:txBody>
      </p:sp>
      <p:pic>
        <p:nvPicPr>
          <p:cNvPr id="11" name="Picture 10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2EA40F7D-FB0B-F32D-6E0D-7CEF5D6F39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r="25711"/>
          <a:stretch/>
        </p:blipFill>
        <p:spPr>
          <a:xfrm rot="6855344">
            <a:off x="2373040" y="3641723"/>
            <a:ext cx="2048499" cy="2584862"/>
          </a:xfrm>
          <a:prstGeom prst="rect">
            <a:avLst/>
          </a:prstGeom>
        </p:spPr>
      </p:pic>
      <p:pic>
        <p:nvPicPr>
          <p:cNvPr id="12" name="Picture 11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9B646913-795E-6174-2FA8-E74BEABA88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r="25711"/>
          <a:stretch/>
        </p:blipFill>
        <p:spPr>
          <a:xfrm rot="6855344">
            <a:off x="5067272" y="2299797"/>
            <a:ext cx="2048499" cy="2584862"/>
          </a:xfrm>
          <a:prstGeom prst="rect">
            <a:avLst/>
          </a:prstGeom>
        </p:spPr>
      </p:pic>
      <p:pic>
        <p:nvPicPr>
          <p:cNvPr id="13" name="Picture 12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CD76E3D0-39DB-DF77-4DC6-A07EC17984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r="25711"/>
          <a:stretch/>
        </p:blipFill>
        <p:spPr>
          <a:xfrm rot="6855344">
            <a:off x="8595976" y="354759"/>
            <a:ext cx="2048499" cy="25848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9B4038-F9A1-B745-8BF1-3791748279EE}"/>
              </a:ext>
            </a:extLst>
          </p:cNvPr>
          <p:cNvSpPr txBox="1"/>
          <p:nvPr/>
        </p:nvSpPr>
        <p:spPr>
          <a:xfrm>
            <a:off x="7674307" y="3219871"/>
            <a:ext cx="1902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Montserrat" panose="00000500000000000000" pitchFamily="2" charset="0"/>
              </a:rPr>
              <a:t>the King of kings</a:t>
            </a:r>
            <a:endParaRPr lang="en-US" sz="2000" b="1" dirty="0">
              <a:latin typeface="Montserrat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729C07-ADDA-2063-07C2-762F4E34724E}"/>
              </a:ext>
            </a:extLst>
          </p:cNvPr>
          <p:cNvSpPr txBox="1"/>
          <p:nvPr/>
        </p:nvSpPr>
        <p:spPr>
          <a:xfrm>
            <a:off x="9059793" y="4926102"/>
            <a:ext cx="1902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Montserrat" panose="00000500000000000000" pitchFamily="2" charset="0"/>
              </a:rPr>
              <a:t>and Light of the World</a:t>
            </a:r>
            <a:endParaRPr lang="en-US" sz="2000" b="1" dirty="0">
              <a:latin typeface="Montserrat" panose="00000500000000000000" pitchFamily="2" charset="0"/>
            </a:endParaRPr>
          </a:p>
        </p:txBody>
      </p:sp>
      <p:pic>
        <p:nvPicPr>
          <p:cNvPr id="9" name="Picture 8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9486800E-2D74-29BE-2AD2-6AEA434CA3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r="25711"/>
          <a:stretch/>
        </p:blipFill>
        <p:spPr>
          <a:xfrm rot="6855344">
            <a:off x="8294795" y="2844405"/>
            <a:ext cx="2048499" cy="2584862"/>
          </a:xfrm>
          <a:prstGeom prst="rect">
            <a:avLst/>
          </a:prstGeom>
        </p:spPr>
      </p:pic>
      <p:pic>
        <p:nvPicPr>
          <p:cNvPr id="15" name="Picture 14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FCE7C48C-811A-FE7A-A754-B98FD471C3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r="25711"/>
          <a:stretch/>
        </p:blipFill>
        <p:spPr>
          <a:xfrm rot="6855344">
            <a:off x="613370" y="-405178"/>
            <a:ext cx="2048499" cy="258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8510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vity xmlns="236a9a4b-a03c-46ba-8ec6-624c184acbc6">Advent</Activity>
    <Audience xmlns="236a9a4b-a03c-46ba-8ec6-624c184acbc6">11-18</Audience>
    <_Status xmlns="http://schemas.microsoft.com/sharepoint/v3/fields">Not Started</_Status>
    <lcf76f155ced4ddcb4097134ff3c332f xmlns="236a9a4b-a03c-46ba-8ec6-624c184acbc6">
      <Terms xmlns="http://schemas.microsoft.com/office/infopath/2007/PartnerControls"/>
    </lcf76f155ced4ddcb4097134ff3c332f>
    <TaxCatchAll xmlns="453a0c7f-c966-4a5c-a0f8-de0f8150ea1e" xsi:nil="true"/>
    <_dlc_DocId xmlns="04672002-f21f-4240-adfb-f0b653fb6fb5">SZUU6KYVHK2A-2146017777-18445</_dlc_DocId>
    <_dlc_DocIdUrl xmlns="04672002-f21f-4240-adfb-f0b653fb6fb5">
      <Url>https://cafod365.sharepoint.com/sites/int/Education/_layouts/15/DocIdRedir.aspx?ID=SZUU6KYVHK2A-2146017777-18445</Url>
      <Description>SZUU6KYVHK2A-2146017777-18445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76" ma:contentTypeDescription="Create a new document." ma:contentTypeScope="" ma:versionID="1cd5efdf3ce76515720b5128cd026d23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xmlns:ns6="453a0c7f-c966-4a5c-a0f8-de0f8150ea1e" targetNamespace="http://schemas.microsoft.com/office/2006/metadata/properties" ma:root="true" ma:fieldsID="67d2abc0b29ab5b5c3b0a78c25a21d22" ns2:_="" ns3:_="" ns4:_="" ns5:_="" ns6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import namespace="453a0c7f-c966-4a5c-a0f8-de0f8150ea1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6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73aede18-5762-4cff-92fc-bd8aa2d291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a0c7f-c966-4a5c-a0f8-de0f8150ea1e" elementFormDefault="qualified">
    <xsd:import namespace="http://schemas.microsoft.com/office/2006/documentManagement/types"/>
    <xsd:import namespace="http://schemas.microsoft.com/office/infopath/2007/PartnerControls"/>
    <xsd:element name="TaxCatchAll" ma:index="29" nillable="true" ma:displayName="Taxonomy Catch All Column" ma:hidden="true" ma:list="{3b9f4064-c5ee-4255-b955-fb8a72b2bce5}" ma:internalName="TaxCatchAll" ma:showField="CatchAllData" ma:web="04672002-f21f-4240-adfb-f0b653fb6f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C80C5F-41B3-4D77-8F39-8D0D282F224E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04672002-f21f-4240-adfb-f0b653fb6fb5"/>
    <ds:schemaRef ds:uri="236a9a4b-a03c-46ba-8ec6-624c184acbc6"/>
    <ds:schemaRef ds:uri="http://purl.org/dc/terms/"/>
    <ds:schemaRef ds:uri="http://schemas.microsoft.com/office/2006/documentManagement/types"/>
    <ds:schemaRef ds:uri="453a0c7f-c966-4a5c-a0f8-de0f8150ea1e"/>
    <ds:schemaRef ds:uri="bdf04112-6931-4610-9724-cd62e91446a3"/>
    <ds:schemaRef ds:uri="http://schemas.microsoft.com/sharepoint/v3/field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835EDCB-67D5-4C6C-AD6F-65C416C8E5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B58E0B-D133-4120-BBF4-72EEFE448BCE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D8B47558-E741-4296-8B21-EEE1AE3E27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672002-f21f-4240-adfb-f0b653fb6fb5"/>
    <ds:schemaRef ds:uri="236a9a4b-a03c-46ba-8ec6-624c184acbc6"/>
    <ds:schemaRef ds:uri="http://schemas.microsoft.com/sharepoint/v3/fields"/>
    <ds:schemaRef ds:uri="bdf04112-6931-4610-9724-cd62e91446a3"/>
    <ds:schemaRef ds:uri="453a0c7f-c966-4a5c-a0f8-de0f8150ea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764</Words>
  <Application>Microsoft Office PowerPoint</Application>
  <PresentationFormat>Widescreen</PresentationFormat>
  <Paragraphs>90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__Montserrat_2c3fb3</vt:lpstr>
      <vt:lpstr>Aptos</vt:lpstr>
      <vt:lpstr>Aptos Display</vt:lpstr>
      <vt:lpstr>Arial</vt:lpstr>
      <vt:lpstr>Calibri</vt:lpstr>
      <vt:lpstr>Montserrat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 Bailey</dc:creator>
  <cp:lastModifiedBy>Jessica Bailey</cp:lastModifiedBy>
  <cp:revision>17</cp:revision>
  <dcterms:created xsi:type="dcterms:W3CDTF">2024-10-22T10:51:36Z</dcterms:created>
  <dcterms:modified xsi:type="dcterms:W3CDTF">2024-11-01T20:07:22Z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0x01010096472308B02E1E4A9F4BBEA19176AB65</vt:lpwstr>
  </property>
  <property fmtid="{D5CDD505-2E9C-101B-9397-08002B2CF9AE}" pid="3" name="_dlc_DocIdItemGuid">
    <vt:lpwstr>a3457de6-3abb-48b4-8049-69821e0d2552</vt:lpwstr>
  </property>
  <property fmtid="{D5CDD505-2E9C-101B-9397-08002B2CF9AE}" pid="4" name="MediaServiceImageTags">
    <vt:lpwstr/>
  </property>
</Properties>
</file>