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sldSz cx="18288000" cy="10287000"/>
  <p:notesSz cx="6858000" cy="9144000"/>
  <p:embeddedFontLst>
    <p:embeddedFont>
      <p:font typeface="Caveat Bold" panose="020B0604020202020204" charset="0"/>
      <p:regular r:id="rId56"/>
    </p:embeddedFont>
    <p:embeddedFont>
      <p:font typeface="Montserrat School" pitchFamily="2" charset="0"/>
      <p:regular r:id="rId57"/>
      <p:italic r:id="rId58"/>
    </p:embeddedFont>
    <p:embeddedFont>
      <p:font typeface="Montserrat School Semi-Bold" panose="020B0604020202020204" charset="0"/>
      <p:regular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28.10.2026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Advent Wreath Illustration: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Advent Wreath Illustration: Emma Hartley Walton, CAFOD. </a:t>
            </a:r>
          </a:p>
          <a:p>
            <a:endParaRPr lang="en-US"/>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Nativity Illustration: Sam Obsorne, CAFOD. </a:t>
            </a:r>
          </a:p>
          <a:p>
            <a:endParaRPr lang="en-US"/>
          </a:p>
          <a:p>
            <a:r>
              <a:rPr lang="en-US"/>
              <a:t>Saint Francis of Assisi Illustration: Emma Hartley Walton, CAFOD. </a:t>
            </a:r>
          </a:p>
          <a:p>
            <a:endParaRPr lang="en-US"/>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World Gift Illustration: Sam Obsorne, CAFOD. </a:t>
            </a:r>
          </a:p>
          <a:p>
            <a:endParaRPr lang="en-US"/>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Advent Candles and Saint Francis of Assisi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 St Gregory’s Primary School, Chorley, demonstrating LiveSimply</a:t>
            </a:r>
          </a:p>
          <a:p>
            <a:endParaRPr lang="en-US"/>
          </a:p>
          <a:p>
            <a:r>
              <a:rPr lang="en-US"/>
              <a:t>World Gift Illustration: Sam Obsorne, CAFOD. </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Vicky Ahmed, CAFOD.</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Vicky Ahmed, CAFOD. Jubilee Pilgrims of Hope - St Francis Xavier's RC Primary School, Herefordshire</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Pacific Artists for Climate Justice</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a:t>
            </a:r>
          </a:p>
          <a:p>
            <a:r>
              <a:rPr lang="en-US"/>
              <a:t>St Gregory’s Primary School, Chorley, demonstrating LiveSimply</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Cynthia Matonhodze, CAFOD.</a:t>
            </a:r>
          </a:p>
          <a:p>
            <a:r>
              <a:rPr lang="en-US"/>
              <a:t>Zimbabwe 2025 - Solar-powered water and community gardens</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Cynthia Matonhodze, CAFOD.</a:t>
            </a:r>
          </a:p>
          <a:p>
            <a:r>
              <a:rPr lang="en-US"/>
              <a:t>Zimbabwe 2025 - Solar-powered water and community gardens</a:t>
            </a:r>
          </a:p>
          <a:p>
            <a:endParaRPr lang="en-US"/>
          </a:p>
          <a:p>
            <a:r>
              <a:rPr lang="en-US"/>
              <a:t>World Gift Illustration: Sam Obsorne, CAFOD. </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Cynthia Matonhodze, CAFOD.</a:t>
            </a:r>
          </a:p>
          <a:p>
            <a:r>
              <a:rPr lang="en-US"/>
              <a:t>Zimbabwe 2025 - Solar-powered water and community gardens.</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Cynthia Matonhodze, CAFOD. </a:t>
            </a:r>
          </a:p>
          <a:p>
            <a:endParaRPr lang="en-US"/>
          </a:p>
          <a:p>
            <a:r>
              <a:rPr lang="en-US"/>
              <a:t>Advent Wreath Illustrations: Emma Hartley Walton, CAFOD. </a:t>
            </a:r>
          </a:p>
          <a:p>
            <a:endParaRPr lang="en-US"/>
          </a:p>
          <a:p>
            <a:r>
              <a:rPr lang="en-US"/>
              <a:t>World Gift Illustration: Sam Obsorne,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Vicky Ahmed, CAFOD. Jubilee Pilgrims of Hope - St Francis Xavier's RC Primary School, Herefordshire.</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Vicky Ahmed, CAFOD. </a:t>
            </a:r>
          </a:p>
          <a:p>
            <a:endParaRPr lang="en-US"/>
          </a:p>
          <a:p>
            <a:r>
              <a:rPr lang="en-US"/>
              <a:t>Advent Wreath Illustrations: Emma Hartley Walton, CAFOD. </a:t>
            </a:r>
          </a:p>
          <a:p>
            <a:endParaRPr lang="en-US"/>
          </a:p>
          <a:p>
            <a:r>
              <a:rPr lang="en-US"/>
              <a:t>World Gift Illustration: Sam Obsorne,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Vicky Ahmed, CAFOD</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BlueIncDrone, Light Stock.</a:t>
            </a:r>
          </a:p>
          <a:p>
            <a:endParaRPr lang="en-US"/>
          </a:p>
          <a:p>
            <a:r>
              <a:rPr lang="en-US"/>
              <a:t>Advent Wreath Illustrations: Emma Hartley Walton, CAFOD. </a:t>
            </a:r>
          </a:p>
          <a:p>
            <a:endParaRPr lang="en-US"/>
          </a:p>
          <a:p>
            <a:r>
              <a:rPr lang="en-US"/>
              <a:t>Saint Francis of Assisi Illustration: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Cynthia Matonhodze, CAFOD. </a:t>
            </a:r>
          </a:p>
          <a:p>
            <a:r>
              <a:rPr lang="en-US"/>
              <a:t>Zimbabwe 2025 - Solar-powered water and community gardens</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Advent Wreath Illustrations: Emma Hartley Walton, CAFOD. </a:t>
            </a:r>
          </a:p>
          <a:p>
            <a:endParaRPr lang="en-US"/>
          </a:p>
          <a:p>
            <a:r>
              <a:rPr lang="en-US"/>
              <a:t>World Gift Illustration: Sam Obsorne, CAFOD. </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Vicky Ahmed, CAFOD. </a:t>
            </a:r>
          </a:p>
          <a:p>
            <a:r>
              <a:rPr lang="en-US"/>
              <a:t>Jubilee Pilgrims of Hope - St Mary's RC High School, Herefordshire</a:t>
            </a:r>
          </a:p>
          <a:p>
            <a:endParaRPr lang="en-US"/>
          </a:p>
          <a:p>
            <a:r>
              <a:rPr lang="en-US"/>
              <a:t>Photo: Thom Flint, CAFOD. Big Lent Walk at St Bartholomew's, Rainhill</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Dilexi Te Illustration: V Srodi/M Nino/Ministory, CAFOD. </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Dilexi Te Illustration: V Srodi/M Nino/Ministory, CAFOD. </a:t>
            </a:r>
          </a:p>
          <a:p>
            <a:endParaRPr lang="en-US"/>
          </a:p>
          <a:p>
            <a:r>
              <a:rPr lang="en-US"/>
              <a:t>Advent Wreath Illustrations: Emma Hartley Walton, CAFOD. </a:t>
            </a:r>
          </a:p>
          <a:p>
            <a:endParaRPr lang="en-US"/>
          </a:p>
          <a:p>
            <a:r>
              <a:rPr lang="en-US"/>
              <a:t>World Gift Illustration: Sam Obsorne,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Cynthia Matonhodze, Zimbabwe 2025 - Solar-powered water and community gardens.</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Amit Rudro, CAFOD. Floating gardens in Bangladesh.</a:t>
            </a:r>
          </a:p>
          <a:p>
            <a:endParaRPr lang="en-US"/>
          </a:p>
          <a:p>
            <a:r>
              <a:rPr lang="en-US"/>
              <a:t>Advent Wreath Illustrations: Emma Hartley Walton, CAFOD. </a:t>
            </a:r>
          </a:p>
          <a:p>
            <a:endParaRPr lang="en-US"/>
          </a:p>
          <a:p>
            <a:r>
              <a:rPr lang="en-US"/>
              <a:t>World Gift Illustration: Sam Obsorne,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Must credit: © Mazur/cbcew.org.uk</a:t>
            </a:r>
          </a:p>
          <a:p>
            <a:r>
              <a:rPr lang="en-US"/>
              <a:t>Habemus Papam - Pope Leo XIV</a:t>
            </a:r>
          </a:p>
          <a:p>
            <a:endParaRPr lang="en-US"/>
          </a:p>
          <a:p>
            <a:r>
              <a:rPr lang="en-US"/>
              <a:t>Advent Wreath Illustrations: Emma Hartley Walton, CAFOD. </a:t>
            </a:r>
          </a:p>
          <a:p>
            <a:endParaRPr lang="en-US"/>
          </a:p>
          <a:p>
            <a:r>
              <a:rPr lang="en-US"/>
              <a:t>World Gift Illustration: Sam Obsorne,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Credit</a:t>
            </a:r>
          </a:p>
          <a:p>
            <a:r>
              <a:rPr lang="en-US"/>
              <a:t>CAFOD Zimbabwe.</a:t>
            </a:r>
          </a:p>
          <a:p>
            <a:r>
              <a:rPr lang="en-US"/>
              <a:t>Bishop Stephen Wright visits Zimbabwe</a:t>
            </a:r>
          </a:p>
          <a:p>
            <a:endParaRPr lang="en-US"/>
          </a:p>
          <a:p>
            <a:r>
              <a:rPr lang="en-US"/>
              <a:t>Advent Wreath Illustrations: Emma Hartley Walton, CAFOD. </a:t>
            </a:r>
          </a:p>
          <a:p>
            <a:endParaRPr lang="en-US"/>
          </a:p>
          <a:p>
            <a:r>
              <a:rPr lang="en-US"/>
              <a:t>World Gift Illustration: Sam Obsorne,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Credit:</a:t>
            </a:r>
          </a:p>
          <a:p>
            <a:r>
              <a:rPr lang="en-US"/>
              <a:t>Caritas Ukraine, CAFOD. </a:t>
            </a:r>
          </a:p>
          <a:p>
            <a:r>
              <a:rPr lang="en-US"/>
              <a:t>The School Backpack campaign - Ukraine, summer 2025</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 CAFOD Lent Family Fast Day Mass at Immaculate Conception, Rotherham</a:t>
            </a:r>
          </a:p>
          <a:p>
            <a:endParaRPr lang="en-US"/>
          </a:p>
          <a:p>
            <a:r>
              <a:rPr lang="en-US"/>
              <a:t>Advent Wreath Illustrations: Emma Hartley Walton, CAFOD. </a:t>
            </a:r>
          </a:p>
          <a:p>
            <a:endParaRPr lang="en-US"/>
          </a:p>
          <a:p>
            <a:r>
              <a:rPr lang="en-US"/>
              <a:t>World Gift Illustration: Sam Obsorne,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Amit Rudro, CAFOD.</a:t>
            </a:r>
          </a:p>
          <a:p>
            <a:r>
              <a:rPr lang="en-US"/>
              <a:t>Floating gardens in Bangladesh</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 St Gregory’s Primary School, Chorley, demonstrating LiveSimply.</a:t>
            </a:r>
          </a:p>
          <a:p>
            <a:endParaRPr lang="en-US"/>
          </a:p>
          <a:p>
            <a:r>
              <a:rPr lang="en-US"/>
              <a:t>Advent Wreath Illustrations: Emma Hartley Walton, CAFOD. </a:t>
            </a:r>
          </a:p>
          <a:p>
            <a:endParaRPr lang="en-US"/>
          </a:p>
          <a:p>
            <a:r>
              <a:rPr lang="en-US"/>
              <a:t>World Gift Illustration: Sam Obsorne,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Cynthia Matonhodze, CAFOD.</a:t>
            </a:r>
          </a:p>
          <a:p>
            <a:r>
              <a:rPr lang="en-US"/>
              <a:t>Zimbabwe 2025 - Solar-powered water and community gardens</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 </a:t>
            </a:r>
          </a:p>
          <a:p>
            <a:r>
              <a:rPr lang="en-US"/>
              <a:t>St Joseph's school, Dudley, take part in Lent 2026 activity</a:t>
            </a:r>
          </a:p>
          <a:p>
            <a:endParaRPr lang="en-US"/>
          </a:p>
          <a:p>
            <a:r>
              <a:rPr lang="en-US"/>
              <a:t>Advent Wreath Illustrations: Emma Hartley Walton, CAFOD. </a:t>
            </a:r>
          </a:p>
          <a:p>
            <a:endParaRPr lang="en-US"/>
          </a:p>
          <a:p>
            <a:r>
              <a:rPr lang="en-US"/>
              <a:t>World Gift Illustration: Sam Obsorne,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Dilexi Te Illustration: V Srodi/M Nino/Ministory, CAFOD. </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Cynthia Matonhodze</a:t>
            </a:r>
          </a:p>
          <a:p>
            <a:r>
              <a:rPr lang="en-US"/>
              <a:t>Zimbabwe 2025 - Solar-powered water and community gardens.</a:t>
            </a:r>
          </a:p>
          <a:p>
            <a:endParaRPr lang="en-US"/>
          </a:p>
          <a:p>
            <a:r>
              <a:rPr lang="en-US"/>
              <a:t>Advent Wreath Illustrations: Emma Hartley Walton, CAFOD. </a:t>
            </a:r>
          </a:p>
          <a:p>
            <a:endParaRPr lang="en-US"/>
          </a:p>
          <a:p>
            <a:r>
              <a:rPr lang="en-US"/>
              <a:t>World Gift Illustration: Sam Obsorne,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Vicky Ahmed, CAFOD. </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Vicky Ahmed, CAFOD. Jubilee Pilgrims of Hope - St Francis Xavier's RC Primary School, Herefordshire.</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Painterly illustration of Mary and Joseph traveling to Bethlehem on their journey: Prixel Creative, Lightstock. </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George Wambugu, CAFOD. Sudan crisis: refugee camp - March 2025</a:t>
            </a:r>
          </a:p>
          <a:p>
            <a:endParaRPr lang="en-US"/>
          </a:p>
          <a:p>
            <a:r>
              <a:rPr lang="en-US"/>
              <a:t>Photo: Thom Flint, CAFOD. Hunger, nutrition and livelihoods in Sierra Leone.</a:t>
            </a:r>
          </a:p>
          <a:p>
            <a:endParaRPr lang="en-US"/>
          </a:p>
          <a:p>
            <a:r>
              <a:rPr lang="en-US"/>
              <a:t>Advent Wreath Illustrations: Emma Hartley Walton, CAFOD.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 </a:t>
            </a:r>
          </a:p>
          <a:p>
            <a:r>
              <a:rPr lang="en-US"/>
              <a:t>Stills taken from a Hail Mary film shoot in Goma, DRC, featuring Desanges from CAFOD partner CAJED.</a:t>
            </a:r>
          </a:p>
          <a:p>
            <a:endParaRPr lang="en-US"/>
          </a:p>
          <a:p>
            <a:r>
              <a:rPr lang="en-US"/>
              <a:t>Advent Wreath Illustration: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Trocaire | Raw Media, CAFOD. </a:t>
            </a:r>
          </a:p>
          <a:p>
            <a:r>
              <a:rPr lang="en-US"/>
              <a:t>Displaced families in Gaza - Yasmine. </a:t>
            </a:r>
          </a:p>
          <a:p>
            <a:endParaRPr lang="en-US"/>
          </a:p>
          <a:p>
            <a:r>
              <a:rPr lang="en-US"/>
              <a:t>World Gift Illustration: Sam Obsorne, CAFOD. </a:t>
            </a:r>
          </a:p>
          <a:p>
            <a:endParaRPr lang="en-US"/>
          </a:p>
          <a:p>
            <a:r>
              <a:rPr lang="en-US"/>
              <a:t>Advent Wreath Illustration: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 Hunger, nutrition and livelihoods in Sierra Leone.</a:t>
            </a:r>
          </a:p>
          <a:p>
            <a:endParaRPr lang="en-US"/>
          </a:p>
          <a:p>
            <a:r>
              <a:rPr lang="en-US"/>
              <a:t>Advent Wreath Illustration: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a:t>
            </a:r>
          </a:p>
          <a:p>
            <a:r>
              <a:rPr lang="en-US"/>
              <a:t>St Gregory’s Primary School, Chorley, demonstrating LiveSimply</a:t>
            </a:r>
          </a:p>
          <a:p>
            <a:endParaRPr lang="en-US"/>
          </a:p>
          <a:p>
            <a:r>
              <a:rPr lang="en-US"/>
              <a:t>Advent Wreath Illustration: Emma Hartley Walton, CAFOD.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Magnificat Illustration: Emma Hartley Walton, CAFOD. </a:t>
            </a:r>
          </a:p>
          <a:p>
            <a:endParaRPr lang="en-US"/>
          </a:p>
          <a:p>
            <a:r>
              <a:rPr lang="en-US"/>
              <a:t>Advent Wreath Illustration: Emma Hartley Walton, CAFOD.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 Hail Mary Shoot in Goma, DRC.</a:t>
            </a:r>
          </a:p>
          <a:p>
            <a:endParaRPr lang="en-US"/>
          </a:p>
          <a:p>
            <a:r>
              <a:rPr lang="en-US"/>
              <a:t>Advent Wreath Illustration: Emma Hartley Walton, CAFOD.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Pearl, Lightstock. </a:t>
            </a:r>
          </a:p>
          <a:p>
            <a:endParaRPr lang="en-US"/>
          </a:p>
          <a:p>
            <a:r>
              <a:rPr lang="en-US"/>
              <a:t>Advent Wreath Illustration: Emma Hartley Walton, CAFOD.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a:t>
            </a:r>
          </a:p>
          <a:p>
            <a:r>
              <a:rPr lang="en-US"/>
              <a:t>CAJED livelihoods projects, Goma, DRC</a:t>
            </a:r>
          </a:p>
          <a:p>
            <a:endParaRPr lang="en-US"/>
          </a:p>
          <a:p>
            <a:r>
              <a:rPr lang="en-US"/>
              <a:t>Advent Wreath Illustration: Emma Hartley Walton, CAFOD.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Svitlana Dmytrenko, CAFOD. Ukraine winterisation support.</a:t>
            </a:r>
          </a:p>
          <a:p>
            <a:endParaRPr lang="en-US"/>
          </a:p>
          <a:p>
            <a:r>
              <a:rPr lang="en-US"/>
              <a:t>Anna and Orest playing with a sand timer preparing for Christmas in Ukraine. </a:t>
            </a:r>
          </a:p>
          <a:p>
            <a:r>
              <a:rPr lang="en-US"/>
              <a:t>Caritas Khmelnytskyi – the organisation CAFOD works with in Ukraine – helped the family with fuel so that they would have heat during the worst months.</a:t>
            </a:r>
          </a:p>
          <a:p>
            <a:endParaRPr lang="en-US"/>
          </a:p>
          <a:p>
            <a:r>
              <a:rPr lang="en-US"/>
              <a:t>Advent Wreath Illustration: Emma Hartley Walton, CAFOD.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Advent Wreath Illustrations: Emma Hartley Walton, CAFOD. </a:t>
            </a:r>
          </a:p>
          <a:p>
            <a:endParaRPr lang="en-US"/>
          </a:p>
          <a:p>
            <a:r>
              <a:rPr lang="en-US"/>
              <a:t>World Gift Illustration: Sam Obsorne,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Blue Wave Creative, Lightstock.</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Kara Gebhardt, Lightstock.</a:t>
            </a:r>
          </a:p>
          <a:p>
            <a:endParaRPr lang="en-US"/>
          </a:p>
          <a:p>
            <a:r>
              <a:rPr lang="en-US"/>
              <a:t>Advent Wreath Illustrations: Emma Hartley Walton, CAFOD.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4.sv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hyperlink" Target="https://worldgifts.cafod.org.uk/products/christmas-stocking-for-schools"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worldgifts.cafod.org.uk/collections/schools" TargetMode="External"/><Relationship Id="rId5" Type="http://schemas.openxmlformats.org/officeDocument/2006/relationships/image" Target="../media/image4.svg"/><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13" Type="http://schemas.openxmlformats.org/officeDocument/2006/relationships/slide" Target="slide14.xml"/><Relationship Id="rId18" Type="http://schemas.openxmlformats.org/officeDocument/2006/relationships/image" Target="../media/image15.png"/><Relationship Id="rId26" Type="http://schemas.openxmlformats.org/officeDocument/2006/relationships/image" Target="../media/image19.png"/><Relationship Id="rId39" Type="http://schemas.openxmlformats.org/officeDocument/2006/relationships/image" Target="../media/image26.png"/><Relationship Id="rId21" Type="http://schemas.openxmlformats.org/officeDocument/2006/relationships/slide" Target="slide22.xml"/><Relationship Id="rId34" Type="http://schemas.openxmlformats.org/officeDocument/2006/relationships/slide" Target="slide32.xml"/><Relationship Id="rId42" Type="http://schemas.openxmlformats.org/officeDocument/2006/relationships/slide" Target="slide40.xml"/><Relationship Id="rId47" Type="http://schemas.openxmlformats.org/officeDocument/2006/relationships/slide" Target="slide44.xml"/><Relationship Id="rId50" Type="http://schemas.openxmlformats.org/officeDocument/2006/relationships/image" Target="../media/image32.png"/><Relationship Id="rId55" Type="http://schemas.openxmlformats.org/officeDocument/2006/relationships/image" Target="../media/image35.png"/><Relationship Id="rId7" Type="http://schemas.openxmlformats.org/officeDocument/2006/relationships/slide" Target="slide52.xml"/><Relationship Id="rId2" Type="http://schemas.openxmlformats.org/officeDocument/2006/relationships/notesSlide" Target="../notesSlides/notesSlide5.xml"/><Relationship Id="rId16" Type="http://schemas.openxmlformats.org/officeDocument/2006/relationships/image" Target="../media/image14.png"/><Relationship Id="rId29" Type="http://schemas.openxmlformats.org/officeDocument/2006/relationships/slide" Target="slide8.xml"/><Relationship Id="rId11" Type="http://schemas.openxmlformats.org/officeDocument/2006/relationships/image" Target="../media/image11.png"/><Relationship Id="rId24" Type="http://schemas.openxmlformats.org/officeDocument/2006/relationships/image" Target="../media/image18.png"/><Relationship Id="rId32" Type="http://schemas.openxmlformats.org/officeDocument/2006/relationships/image" Target="../media/image22.png"/><Relationship Id="rId37" Type="http://schemas.openxmlformats.org/officeDocument/2006/relationships/image" Target="../media/image25.png"/><Relationship Id="rId40" Type="http://schemas.openxmlformats.org/officeDocument/2006/relationships/slide" Target="slide38.xml"/><Relationship Id="rId45" Type="http://schemas.openxmlformats.org/officeDocument/2006/relationships/image" Target="../media/image29.png"/><Relationship Id="rId53" Type="http://schemas.openxmlformats.org/officeDocument/2006/relationships/slide" Target="slide50.xml"/><Relationship Id="rId58" Type="http://schemas.openxmlformats.org/officeDocument/2006/relationships/image" Target="../media/image37.svg"/><Relationship Id="rId5" Type="http://schemas.openxmlformats.org/officeDocument/2006/relationships/slide" Target="slide10.xml"/><Relationship Id="rId61" Type="http://schemas.openxmlformats.org/officeDocument/2006/relationships/image" Target="../media/image40.svg"/><Relationship Id="rId19" Type="http://schemas.openxmlformats.org/officeDocument/2006/relationships/slide" Target="slide18.xml"/><Relationship Id="rId14" Type="http://schemas.openxmlformats.org/officeDocument/2006/relationships/image" Target="../media/image13.png"/><Relationship Id="rId22" Type="http://schemas.openxmlformats.org/officeDocument/2006/relationships/image" Target="../media/image17.png"/><Relationship Id="rId27" Type="http://schemas.openxmlformats.org/officeDocument/2006/relationships/slide" Target="slide28.xml"/><Relationship Id="rId30" Type="http://schemas.openxmlformats.org/officeDocument/2006/relationships/image" Target="../media/image21.png"/><Relationship Id="rId35" Type="http://schemas.openxmlformats.org/officeDocument/2006/relationships/image" Target="../media/image24.png"/><Relationship Id="rId43" Type="http://schemas.openxmlformats.org/officeDocument/2006/relationships/image" Target="../media/image28.png"/><Relationship Id="rId48" Type="http://schemas.openxmlformats.org/officeDocument/2006/relationships/image" Target="../media/image31.png"/><Relationship Id="rId56" Type="http://schemas.openxmlformats.org/officeDocument/2006/relationships/slide" Target="slide20.xml"/><Relationship Id="rId8" Type="http://schemas.openxmlformats.org/officeDocument/2006/relationships/image" Target="../media/image10.png"/><Relationship Id="rId51" Type="http://schemas.openxmlformats.org/officeDocument/2006/relationships/slide" Target="slide48.xml"/><Relationship Id="rId3" Type="http://schemas.openxmlformats.org/officeDocument/2006/relationships/image" Target="../media/image2.svg"/><Relationship Id="rId12" Type="http://schemas.openxmlformats.org/officeDocument/2006/relationships/image" Target="../media/image12.svg"/><Relationship Id="rId17" Type="http://schemas.openxmlformats.org/officeDocument/2006/relationships/slide" Target="slide6.xml"/><Relationship Id="rId25" Type="http://schemas.openxmlformats.org/officeDocument/2006/relationships/slide" Target="slide26.xml"/><Relationship Id="rId33" Type="http://schemas.openxmlformats.org/officeDocument/2006/relationships/image" Target="../media/image23.png"/><Relationship Id="rId38" Type="http://schemas.openxmlformats.org/officeDocument/2006/relationships/slide" Target="slide36.xml"/><Relationship Id="rId46" Type="http://schemas.openxmlformats.org/officeDocument/2006/relationships/image" Target="../media/image30.png"/><Relationship Id="rId59" Type="http://schemas.openxmlformats.org/officeDocument/2006/relationships/image" Target="../media/image38.svg"/><Relationship Id="rId20" Type="http://schemas.openxmlformats.org/officeDocument/2006/relationships/image" Target="../media/image16.png"/><Relationship Id="rId41" Type="http://schemas.openxmlformats.org/officeDocument/2006/relationships/image" Target="../media/image27.png"/><Relationship Id="rId54"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9.png"/><Relationship Id="rId15" Type="http://schemas.openxmlformats.org/officeDocument/2006/relationships/slide" Target="slide16.xml"/><Relationship Id="rId23" Type="http://schemas.openxmlformats.org/officeDocument/2006/relationships/slide" Target="slide24.xml"/><Relationship Id="rId28" Type="http://schemas.openxmlformats.org/officeDocument/2006/relationships/image" Target="../media/image20.png"/><Relationship Id="rId36" Type="http://schemas.openxmlformats.org/officeDocument/2006/relationships/slide" Target="slide34.xml"/><Relationship Id="rId49" Type="http://schemas.openxmlformats.org/officeDocument/2006/relationships/slide" Target="slide46.xml"/><Relationship Id="rId57" Type="http://schemas.openxmlformats.org/officeDocument/2006/relationships/image" Target="../media/image36.png"/><Relationship Id="rId10" Type="http://schemas.openxmlformats.org/officeDocument/2006/relationships/slide" Target="slide12.xml"/><Relationship Id="rId31" Type="http://schemas.openxmlformats.org/officeDocument/2006/relationships/slide" Target="slide30.xml"/><Relationship Id="rId44" Type="http://schemas.openxmlformats.org/officeDocument/2006/relationships/slide" Target="slide42.xml"/><Relationship Id="rId52" Type="http://schemas.openxmlformats.org/officeDocument/2006/relationships/image" Target="../media/image33.png"/><Relationship Id="rId60" Type="http://schemas.openxmlformats.org/officeDocument/2006/relationships/image" Target="../media/image39.png"/><Relationship Id="rId4" Type="http://schemas.openxmlformats.org/officeDocument/2006/relationships/image" Target="../media/image8.svg"/><Relationship Id="rId9" Type="http://schemas.openxmlformats.org/officeDocument/2006/relationships/image" Target="../media/image4.svg"/></Relationships>
</file>

<file path=ppt/slides/_rels/slide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1.jpeg"/><Relationship Id="rId7" Type="http://schemas.openxmlformats.org/officeDocument/2006/relationships/hyperlink" Target="https://cafod.org.uk/pray/prayer-resources/year-of-st-francis-family-prayer-ideas"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2.svg"/><Relationship Id="rId10" Type="http://schemas.openxmlformats.org/officeDocument/2006/relationships/image" Target="../media/image44.svg"/><Relationship Id="rId4" Type="http://schemas.openxmlformats.org/officeDocument/2006/relationships/image" Target="../media/image8.svg"/><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41.jpeg"/><Relationship Id="rId7" Type="http://schemas.openxmlformats.org/officeDocument/2006/relationships/image" Target="../media/image46.png"/><Relationship Id="rId12" Type="http://schemas.openxmlformats.org/officeDocument/2006/relationships/hyperlink" Target="https://worldgifts.cafod.org.uk/products/the-goat-that-gives-for-schools"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5.svg"/><Relationship Id="rId11" Type="http://schemas.openxmlformats.org/officeDocument/2006/relationships/hyperlink" Target="https://www.youtube.com/watch?v=3X4tv19Muk4" TargetMode="External"/><Relationship Id="rId5" Type="http://schemas.openxmlformats.org/officeDocument/2006/relationships/image" Target="../media/image2.svg"/><Relationship Id="rId10" Type="http://schemas.openxmlformats.org/officeDocument/2006/relationships/image" Target="../media/image48.svg"/><Relationship Id="rId4" Type="http://schemas.openxmlformats.org/officeDocument/2006/relationships/image" Target="../media/image8.svg"/><Relationship Id="rId9" Type="http://schemas.openxmlformats.org/officeDocument/2006/relationships/image" Target="../media/image47.jpeg"/></Relationships>
</file>

<file path=ppt/slides/_rels/slide8.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1.jpeg"/><Relationship Id="rId7" Type="http://schemas.openxmlformats.org/officeDocument/2006/relationships/image" Target="../media/image44.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s://cafod.org.uk/education/primary-teaching-resources/primary-school-assemblies/advent-assembly-primary" TargetMode="External"/><Relationship Id="rId5" Type="http://schemas.openxmlformats.org/officeDocument/2006/relationships/image" Target="../media/image42.svg"/><Relationship Id="rId4" Type="http://schemas.openxmlformats.org/officeDocument/2006/relationships/image" Target="../media/image8.svg"/><Relationship Id="rId9" Type="http://schemas.openxmlformats.org/officeDocument/2006/relationships/image" Target="../media/image49.png"/></Relationships>
</file>

<file path=ppt/slides/_rels/slide9.xml.rels><?xml version="1.0" encoding="UTF-8" standalone="yes"?>
<Relationships xmlns="http://schemas.openxmlformats.org/package/2006/relationships"><Relationship Id="rId8" Type="http://schemas.openxmlformats.org/officeDocument/2006/relationships/hyperlink" Target="https://assets.ctfassets.net/vy3axnuecuwj/325fncwGpM0rDUZB7fXl3h/55c1f4cf92e1571a0d5cef4aebfc9feb/Education_Jubilee_PledgeLabelPosters.pdf" TargetMode="External"/><Relationship Id="rId3" Type="http://schemas.openxmlformats.org/officeDocument/2006/relationships/image" Target="../media/image41.jpeg"/><Relationship Id="rId7" Type="http://schemas.openxmlformats.org/officeDocument/2006/relationships/hyperlink" Target="https://cafod.org.uk/jubilee-schools/ways-to-take-action" TargetMode="External"/><Relationship Id="rId12" Type="http://schemas.openxmlformats.org/officeDocument/2006/relationships/image" Target="../media/image48.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38.svg"/><Relationship Id="rId5" Type="http://schemas.openxmlformats.org/officeDocument/2006/relationships/image" Target="../media/image45.svg"/><Relationship Id="rId10" Type="http://schemas.openxmlformats.org/officeDocument/2006/relationships/image" Target="../media/image51.png"/><Relationship Id="rId4" Type="http://schemas.openxmlformats.org/officeDocument/2006/relationships/image" Target="../media/image8.svg"/><Relationship Id="rId9" Type="http://schemas.openxmlformats.org/officeDocument/2006/relationships/image" Target="../media/image50.jpeg"/></Relationships>
</file>

<file path=ppt/slides/_rels/slide10.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1.jpeg"/><Relationship Id="rId7" Type="http://schemas.openxmlformats.org/officeDocument/2006/relationships/image" Target="../media/image2.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4.svg"/><Relationship Id="rId11" Type="http://schemas.openxmlformats.org/officeDocument/2006/relationships/hyperlink" Target="https://www.youtube.com/watch?v=9TEVm4xSDAQ" TargetMode="External"/><Relationship Id="rId5" Type="http://schemas.openxmlformats.org/officeDocument/2006/relationships/image" Target="../media/image42.svg"/><Relationship Id="rId10" Type="http://schemas.openxmlformats.org/officeDocument/2006/relationships/image" Target="../media/image53.png"/><Relationship Id="rId4" Type="http://schemas.openxmlformats.org/officeDocument/2006/relationships/image" Target="../media/image8.svg"/><Relationship Id="rId9" Type="http://schemas.openxmlformats.org/officeDocument/2006/relationships/image" Target="../media/image38.svg"/></Relationships>
</file>

<file path=ppt/slides/_rels/slide1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1.jpeg"/><Relationship Id="rId7" Type="http://schemas.openxmlformats.org/officeDocument/2006/relationships/hyperlink" Target="https://cafod.org.uk/education/advent-resources-for-schools" TargetMode="External"/><Relationship Id="rId12" Type="http://schemas.openxmlformats.org/officeDocument/2006/relationships/image" Target="../media/image48.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https://www.youtube.com/watch?v=9TEVm4xSDAQ" TargetMode="External"/><Relationship Id="rId11" Type="http://schemas.openxmlformats.org/officeDocument/2006/relationships/image" Target="../media/image56.jpeg"/><Relationship Id="rId5" Type="http://schemas.openxmlformats.org/officeDocument/2006/relationships/image" Target="../media/image45.svg"/><Relationship Id="rId10" Type="http://schemas.openxmlformats.org/officeDocument/2006/relationships/image" Target="../media/image55.svg"/><Relationship Id="rId4" Type="http://schemas.openxmlformats.org/officeDocument/2006/relationships/image" Target="../media/image8.svg"/><Relationship Id="rId9" Type="http://schemas.openxmlformats.org/officeDocument/2006/relationships/image" Target="../media/image54.jpeg"/></Relationships>
</file>

<file path=ppt/slides/_rels/slide1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1.jpeg"/><Relationship Id="rId7" Type="http://schemas.openxmlformats.org/officeDocument/2006/relationships/image" Target="../media/image2.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 Id="rId9" Type="http://schemas.openxmlformats.org/officeDocument/2006/relationships/image" Target="../media/image38.svg"/></Relationships>
</file>

<file path=ppt/slides/_rels/slide13.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41.jpeg"/><Relationship Id="rId7" Type="http://schemas.openxmlformats.org/officeDocument/2006/relationships/image" Target="../media/image2.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worldgifts.cafod.org.uk/products/chirpy-chickens-for-schools" TargetMode="External"/><Relationship Id="rId11" Type="http://schemas.openxmlformats.org/officeDocument/2006/relationships/image" Target="../media/image48.svg"/><Relationship Id="rId5" Type="http://schemas.openxmlformats.org/officeDocument/2006/relationships/image" Target="../media/image45.svg"/><Relationship Id="rId10" Type="http://schemas.openxmlformats.org/officeDocument/2006/relationships/image" Target="../media/image59.png"/><Relationship Id="rId4" Type="http://schemas.openxmlformats.org/officeDocument/2006/relationships/image" Target="../media/image8.svg"/><Relationship Id="rId9" Type="http://schemas.openxmlformats.org/officeDocument/2006/relationships/image" Target="../media/image38.svg"/></Relationships>
</file>

<file path=ppt/slides/_rels/slide1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41.jpeg"/><Relationship Id="rId7" Type="http://schemas.openxmlformats.org/officeDocument/2006/relationships/image" Target="../media/image2.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 Id="rId9" Type="http://schemas.openxmlformats.org/officeDocument/2006/relationships/image" Target="../media/image61.jpeg"/></Relationships>
</file>

<file path=ppt/slides/_rels/slide15.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41.jpeg"/><Relationship Id="rId7" Type="http://schemas.openxmlformats.org/officeDocument/2006/relationships/image" Target="../media/image38.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hyperlink" Target="https://worldgifts.cafod.org.uk/products/fabulous-football-for-schools" TargetMode="External"/><Relationship Id="rId11" Type="http://schemas.openxmlformats.org/officeDocument/2006/relationships/image" Target="../media/image48.svg"/><Relationship Id="rId5" Type="http://schemas.openxmlformats.org/officeDocument/2006/relationships/image" Target="../media/image45.svg"/><Relationship Id="rId10" Type="http://schemas.openxmlformats.org/officeDocument/2006/relationships/image" Target="../media/image63.png"/><Relationship Id="rId4" Type="http://schemas.openxmlformats.org/officeDocument/2006/relationships/image" Target="../media/image8.svg"/><Relationship Id="rId9" Type="http://schemas.openxmlformats.org/officeDocument/2006/relationships/image" Target="../media/image2.svg"/></Relationships>
</file>

<file path=ppt/slides/_rels/slide16.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41.jpeg"/><Relationship Id="rId7" Type="http://schemas.openxmlformats.org/officeDocument/2006/relationships/image" Target="../media/image2.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s>
</file>

<file path=ppt/slides/_rels/slide17.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1.jpeg"/><Relationship Id="rId7" Type="http://schemas.openxmlformats.org/officeDocument/2006/relationships/hyperlink" Target="https://worldgifts.cafod.org.uk/products/teach-someone-to-read-for-schools" TargetMode="External"/><Relationship Id="rId12" Type="http://schemas.openxmlformats.org/officeDocument/2006/relationships/image" Target="../media/image48.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s://www.youtube.com/watch?v=ShcZx4qh9k4" TargetMode="External"/><Relationship Id="rId11" Type="http://schemas.openxmlformats.org/officeDocument/2006/relationships/image" Target="../media/image66.jpeg"/><Relationship Id="rId5" Type="http://schemas.openxmlformats.org/officeDocument/2006/relationships/image" Target="../media/image45.svg"/><Relationship Id="rId10" Type="http://schemas.openxmlformats.org/officeDocument/2006/relationships/image" Target="../media/image38.svg"/><Relationship Id="rId4" Type="http://schemas.openxmlformats.org/officeDocument/2006/relationships/image" Target="../media/image8.svg"/><Relationship Id="rId9" Type="http://schemas.openxmlformats.org/officeDocument/2006/relationships/image" Target="../media/image65.png"/></Relationships>
</file>

<file path=ppt/slides/_rels/slide18.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7.jpeg"/><Relationship Id="rId7" Type="http://schemas.openxmlformats.org/officeDocument/2006/relationships/image" Target="../media/image68.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s>
</file>

<file path=ppt/slides/_rels/slide19.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67.jpeg"/><Relationship Id="rId7"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45.svg"/><Relationship Id="rId4" Type="http://schemas.openxmlformats.org/officeDocument/2006/relationships/image" Target="../media/image8.svg"/></Relationships>
</file>

<file path=ppt/slides/_rels/slide20.xml.rels><?xml version="1.0" encoding="UTF-8" standalone="yes"?>
<Relationships xmlns="http://schemas.openxmlformats.org/package/2006/relationships"><Relationship Id="rId8" Type="http://schemas.openxmlformats.org/officeDocument/2006/relationships/hyperlink" Target="https://view.officeapps.live.com/op/view.aspx?src=https%3A%2F%2Fdownloads.ctfassets.net%2Fvy3axnuecuwj%2F5aaDlDp3SrQqfRtUezICqE%2F2070eb3dfd201f4e11fa048ff4cbe3f4%2FEducation_Primary_ZimbabwePhotopack.pptx&amp;wdOrigin=BROWSELINK" TargetMode="External"/><Relationship Id="rId3" Type="http://schemas.openxmlformats.org/officeDocument/2006/relationships/image" Target="../media/image67.jpeg"/><Relationship Id="rId7" Type="http://schemas.openxmlformats.org/officeDocument/2006/relationships/hyperlink" Target="https://www.youtube.com/watch?v=H8fzCJ_Zv_c"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4.svg"/><Relationship Id="rId11" Type="http://schemas.openxmlformats.org/officeDocument/2006/relationships/image" Target="../media/image38.svg"/><Relationship Id="rId5" Type="http://schemas.openxmlformats.org/officeDocument/2006/relationships/image" Target="../media/image42.svg"/><Relationship Id="rId10" Type="http://schemas.openxmlformats.org/officeDocument/2006/relationships/image" Target="../media/image2.svg"/><Relationship Id="rId4" Type="http://schemas.openxmlformats.org/officeDocument/2006/relationships/image" Target="../media/image8.svg"/><Relationship Id="rId9" Type="http://schemas.openxmlformats.org/officeDocument/2006/relationships/image" Target="../media/image70.png"/></Relationships>
</file>

<file path=ppt/slides/_rels/slide2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7.jpeg"/><Relationship Id="rId7" Type="http://schemas.openxmlformats.org/officeDocument/2006/relationships/image" Target="../media/image7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s://worldgifts.cafod.org.uk/products/water-for-a-family-for-schools" TargetMode="External"/><Relationship Id="rId11" Type="http://schemas.openxmlformats.org/officeDocument/2006/relationships/image" Target="../media/image48.svg"/><Relationship Id="rId5" Type="http://schemas.openxmlformats.org/officeDocument/2006/relationships/image" Target="../media/image45.svg"/><Relationship Id="rId10" Type="http://schemas.openxmlformats.org/officeDocument/2006/relationships/image" Target="../media/image38.svg"/><Relationship Id="rId4" Type="http://schemas.openxmlformats.org/officeDocument/2006/relationships/image" Target="../media/image8.svg"/><Relationship Id="rId9" Type="http://schemas.openxmlformats.org/officeDocument/2006/relationships/image" Target="../media/image72.png"/></Relationships>
</file>

<file path=ppt/slides/_rels/slide2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7.jpeg"/><Relationship Id="rId7" Type="http://schemas.openxmlformats.org/officeDocument/2006/relationships/image" Target="../media/image73.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 Id="rId9" Type="http://schemas.openxmlformats.org/officeDocument/2006/relationships/hyperlink" Target="https://www.youtube.com/watch?v=PglEF7mTf2E&amp;list=RDPglEF7mTf2E&amp;start_radio=1"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67.jpeg"/><Relationship Id="rId7" Type="http://schemas.openxmlformats.org/officeDocument/2006/relationships/image" Target="../media/image2.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74.jpeg"/><Relationship Id="rId5" Type="http://schemas.openxmlformats.org/officeDocument/2006/relationships/image" Target="../media/image45.svg"/><Relationship Id="rId10" Type="http://schemas.openxmlformats.org/officeDocument/2006/relationships/image" Target="../media/image48.svg"/><Relationship Id="rId4" Type="http://schemas.openxmlformats.org/officeDocument/2006/relationships/image" Target="../media/image8.svg"/><Relationship Id="rId9" Type="http://schemas.openxmlformats.org/officeDocument/2006/relationships/hyperlink" Target="https://cafod.org.uk/education/school-fundraising/big-lent-walk-resources-for-schools"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image" Target="../media/image67.jpeg"/><Relationship Id="rId7" Type="http://schemas.openxmlformats.org/officeDocument/2006/relationships/hyperlink" Target="https://www.youtube.com/watch?v=e6isOvIWgwM&amp;source_ve_path=MjM4NTE&amp;embeds_referring_euri=https%3A%2F%2Fkidzzone.cafod.org.uk%2F"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10" Type="http://schemas.openxmlformats.org/officeDocument/2006/relationships/image" Target="../media/image77.png"/><Relationship Id="rId4" Type="http://schemas.openxmlformats.org/officeDocument/2006/relationships/image" Target="../media/image8.svg"/><Relationship Id="rId9" Type="http://schemas.openxmlformats.org/officeDocument/2006/relationships/image" Target="../media/image2.svg"/></Relationships>
</file>

<file path=ppt/slides/_rels/slide2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7.jpeg"/><Relationship Id="rId7" Type="http://schemas.openxmlformats.org/officeDocument/2006/relationships/hyperlink" Target="https://worldgifts.cafod.org.uk/products/back-to-school-for-schools" TargetMode="External"/><Relationship Id="rId12" Type="http://schemas.openxmlformats.org/officeDocument/2006/relationships/image" Target="../media/image48.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hyperlink" Target="https://assets.ctfassets.net/vy3axnuecuwj/3mmsCyLZS8GTlgfp4b1Vnu/05a6c3f42c0c793b8544589e3c42e79f/Dilexi_te_display_pack.pdf" TargetMode="External"/><Relationship Id="rId11" Type="http://schemas.openxmlformats.org/officeDocument/2006/relationships/image" Target="../media/image79.png"/><Relationship Id="rId5" Type="http://schemas.openxmlformats.org/officeDocument/2006/relationships/image" Target="../media/image45.svg"/><Relationship Id="rId10" Type="http://schemas.openxmlformats.org/officeDocument/2006/relationships/image" Target="../media/image38.svg"/><Relationship Id="rId4" Type="http://schemas.openxmlformats.org/officeDocument/2006/relationships/image" Target="../media/image8.svg"/><Relationship Id="rId9" Type="http://schemas.openxmlformats.org/officeDocument/2006/relationships/image" Target="../media/image78.png"/></Relationships>
</file>

<file path=ppt/slides/_rels/slide26.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67.jpeg"/><Relationship Id="rId7" Type="http://schemas.openxmlformats.org/officeDocument/2006/relationships/hyperlink" Target="https://assets.ctfassets.net/vy3axnuecuwj/71K2tXb1de8GeI6JOpl9mz/8051b2d8c370ae5838add1a2c02a9dc5/Dilexi_te_Human_Dignity_in_action_activity_sheet.pdf"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10" Type="http://schemas.openxmlformats.org/officeDocument/2006/relationships/image" Target="../media/image81.png"/><Relationship Id="rId4" Type="http://schemas.openxmlformats.org/officeDocument/2006/relationships/image" Target="../media/image8.svg"/><Relationship Id="rId9" Type="http://schemas.openxmlformats.org/officeDocument/2006/relationships/image" Target="../media/image2.svg"/></Relationships>
</file>

<file path=ppt/slides/_rels/slide27.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67.jpeg"/><Relationship Id="rId7" Type="http://schemas.openxmlformats.org/officeDocument/2006/relationships/image" Target="../media/image82.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hyperlink" Target="https://worldgifts.cafod.org.uk/products/terrific-toilet-for-schools" TargetMode="External"/><Relationship Id="rId11" Type="http://schemas.openxmlformats.org/officeDocument/2006/relationships/image" Target="../media/image48.svg"/><Relationship Id="rId5" Type="http://schemas.openxmlformats.org/officeDocument/2006/relationships/image" Target="../media/image45.svg"/><Relationship Id="rId10" Type="http://schemas.openxmlformats.org/officeDocument/2006/relationships/image" Target="../media/image2.svg"/><Relationship Id="rId4" Type="http://schemas.openxmlformats.org/officeDocument/2006/relationships/image" Target="../media/image8.svg"/><Relationship Id="rId9" Type="http://schemas.openxmlformats.org/officeDocument/2006/relationships/image" Target="../media/image38.svg"/></Relationships>
</file>

<file path=ppt/slides/_rels/slide28.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67.jpeg"/><Relationship Id="rId7" Type="http://schemas.openxmlformats.org/officeDocument/2006/relationships/image" Target="../media/image2.sv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84.jpeg"/><Relationship Id="rId5" Type="http://schemas.openxmlformats.org/officeDocument/2006/relationships/image" Target="../media/image42.svg"/><Relationship Id="rId10" Type="http://schemas.openxmlformats.org/officeDocument/2006/relationships/image" Target="../media/image38.svg"/><Relationship Id="rId4" Type="http://schemas.openxmlformats.org/officeDocument/2006/relationships/image" Target="../media/image8.svg"/><Relationship Id="rId9" Type="http://schemas.openxmlformats.org/officeDocument/2006/relationships/image" Target="../media/image44.svg"/></Relationships>
</file>

<file path=ppt/slides/_rels/slide29.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7.jpeg"/><Relationship Id="rId7" Type="http://schemas.openxmlformats.org/officeDocument/2006/relationships/image" Target="../media/image86.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hyperlink" Target="https://worldgifts.cafod.org.uk/products/trees-for-life" TargetMode="External"/><Relationship Id="rId11" Type="http://schemas.openxmlformats.org/officeDocument/2006/relationships/image" Target="../media/image48.svg"/><Relationship Id="rId5" Type="http://schemas.openxmlformats.org/officeDocument/2006/relationships/image" Target="../media/image45.svg"/><Relationship Id="rId10" Type="http://schemas.openxmlformats.org/officeDocument/2006/relationships/image" Target="../media/image38.svg"/><Relationship Id="rId4" Type="http://schemas.openxmlformats.org/officeDocument/2006/relationships/image" Target="../media/image8.svg"/><Relationship Id="rId9" Type="http://schemas.openxmlformats.org/officeDocument/2006/relationships/image" Target="../media/image87.png"/></Relationships>
</file>

<file path=ppt/slides/_rels/slide30.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88.jpeg"/><Relationship Id="rId7" Type="http://schemas.openxmlformats.org/officeDocument/2006/relationships/image" Target="../media/image2.sv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42.svg"/><Relationship Id="rId4" Type="http://schemas.openxmlformats.org/officeDocument/2006/relationships/image" Target="../media/image8.svg"/></Relationships>
</file>

<file path=ppt/slides/_rels/slide31.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8.jpeg"/><Relationship Id="rId7" Type="http://schemas.openxmlformats.org/officeDocument/2006/relationships/image" Target="../media/image2.sv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90.png"/><Relationship Id="rId11" Type="http://schemas.openxmlformats.org/officeDocument/2006/relationships/image" Target="../media/image48.svg"/><Relationship Id="rId5" Type="http://schemas.openxmlformats.org/officeDocument/2006/relationships/hyperlink" Target="https://worldgifts.cafod.org.uk/products/happy-queen-bee-for-schools" TargetMode="External"/><Relationship Id="rId10" Type="http://schemas.openxmlformats.org/officeDocument/2006/relationships/image" Target="../media/image45.svg"/><Relationship Id="rId4" Type="http://schemas.openxmlformats.org/officeDocument/2006/relationships/image" Target="../media/image8.svg"/><Relationship Id="rId9" Type="http://schemas.openxmlformats.org/officeDocument/2006/relationships/image" Target="../media/image38.svg"/></Relationships>
</file>

<file path=ppt/slides/_rels/slide32.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8.jpeg"/><Relationship Id="rId7" Type="http://schemas.openxmlformats.org/officeDocument/2006/relationships/image" Target="../media/image2.svg"/><Relationship Id="rId12" Type="http://schemas.openxmlformats.org/officeDocument/2006/relationships/hyperlink" Target="https://www.canva.com/link?target=https%3A%2F%2Fassets.ctfassets.net%2Fvy3axnuecuwj%2F325fncwGpM0rDUZB7fXl3h%2F55c1f4cf92e1571a0d5cef4aebfc9feb%2FEducation_Jubilee_PledgeLabelPosters.pdf&amp;design=DAHX-8wgVso&amp;accessRole=owner&amp;linkSource=comment"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4.svg"/><Relationship Id="rId11" Type="http://schemas.openxmlformats.org/officeDocument/2006/relationships/image" Target="../media/image94.png"/><Relationship Id="rId5" Type="http://schemas.openxmlformats.org/officeDocument/2006/relationships/image" Target="../media/image42.svg"/><Relationship Id="rId10" Type="http://schemas.openxmlformats.org/officeDocument/2006/relationships/image" Target="../media/image38.svg"/><Relationship Id="rId4" Type="http://schemas.openxmlformats.org/officeDocument/2006/relationships/image" Target="../media/image8.svg"/><Relationship Id="rId9" Type="http://schemas.openxmlformats.org/officeDocument/2006/relationships/image" Target="../media/image93.jpeg"/></Relationships>
</file>

<file path=ppt/slides/_rels/slide33.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88.jpeg"/><Relationship Id="rId7" Type="http://schemas.openxmlformats.org/officeDocument/2006/relationships/image" Target="../media/image2.sv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hyperlink" Target="https://worldgifts.cafod.org.uk/products/floating-gardens-for-schools" TargetMode="External"/><Relationship Id="rId11" Type="http://schemas.openxmlformats.org/officeDocument/2006/relationships/image" Target="../media/image48.svg"/><Relationship Id="rId5" Type="http://schemas.openxmlformats.org/officeDocument/2006/relationships/image" Target="../media/image45.svg"/><Relationship Id="rId10" Type="http://schemas.openxmlformats.org/officeDocument/2006/relationships/image" Target="../media/image38.svg"/><Relationship Id="rId4" Type="http://schemas.openxmlformats.org/officeDocument/2006/relationships/image" Target="../media/image8.svg"/><Relationship Id="rId9" Type="http://schemas.openxmlformats.org/officeDocument/2006/relationships/image" Target="../media/image96.png"/></Relationships>
</file>

<file path=ppt/slides/_rels/slide34.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88.jpeg"/><Relationship Id="rId7" Type="http://schemas.openxmlformats.org/officeDocument/2006/relationships/image" Target="../media/image97.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s>
</file>

<file path=ppt/slides/_rels/slide35.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88.jpeg"/><Relationship Id="rId7" Type="http://schemas.openxmlformats.org/officeDocument/2006/relationships/image" Target="../media/image2.sv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98.jpeg"/><Relationship Id="rId11" Type="http://schemas.openxmlformats.org/officeDocument/2006/relationships/image" Target="../media/image48.svg"/><Relationship Id="rId5" Type="http://schemas.openxmlformats.org/officeDocument/2006/relationships/hyperlink" Target="https://worldgifts.cafod.org.uk/products/christmas-stocking-for-schools" TargetMode="External"/><Relationship Id="rId10" Type="http://schemas.openxmlformats.org/officeDocument/2006/relationships/image" Target="../media/image38.svg"/><Relationship Id="rId4" Type="http://schemas.openxmlformats.org/officeDocument/2006/relationships/image" Target="../media/image8.svg"/><Relationship Id="rId9" Type="http://schemas.openxmlformats.org/officeDocument/2006/relationships/image" Target="../media/image7.png"/></Relationships>
</file>

<file path=ppt/slides/_rels/slide36.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88.jpeg"/><Relationship Id="rId7" Type="http://schemas.openxmlformats.org/officeDocument/2006/relationships/image" Target="../media/image2.sv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10" Type="http://schemas.openxmlformats.org/officeDocument/2006/relationships/hyperlink" Target="https://assets.ctfassets.net/vy3axnuecuwj/6m675mJKaMH69O75v2NyYF/5d708b7a90d764f3e3c7b4073c46241e/Dilexi_te_Preferential_Option_for_the_Poor_in_action_activity_sheet.pdf" TargetMode="External"/><Relationship Id="rId4" Type="http://schemas.openxmlformats.org/officeDocument/2006/relationships/image" Target="../media/image8.svg"/><Relationship Id="rId9" Type="http://schemas.openxmlformats.org/officeDocument/2006/relationships/image" Target="../media/image77.png"/></Relationships>
</file>

<file path=ppt/slides/_rels/slide37.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88.jpeg"/><Relationship Id="rId7" Type="http://schemas.openxmlformats.org/officeDocument/2006/relationships/image" Target="../media/image101.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2.svg"/><Relationship Id="rId11" Type="http://schemas.openxmlformats.org/officeDocument/2006/relationships/image" Target="../media/image48.svg"/><Relationship Id="rId5" Type="http://schemas.openxmlformats.org/officeDocument/2006/relationships/image" Target="../media/image100.jpeg"/><Relationship Id="rId10" Type="http://schemas.openxmlformats.org/officeDocument/2006/relationships/image" Target="../media/image45.svg"/><Relationship Id="rId4" Type="http://schemas.openxmlformats.org/officeDocument/2006/relationships/image" Target="../media/image8.svg"/><Relationship Id="rId9" Type="http://schemas.openxmlformats.org/officeDocument/2006/relationships/hyperlink" Target="https://worldgifts.cafod.org.uk/products/marvellous-moo-cow-for-schools" TargetMode="External"/></Relationships>
</file>

<file path=ppt/slides/_rels/slide38.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88.jpeg"/><Relationship Id="rId7" Type="http://schemas.openxmlformats.org/officeDocument/2006/relationships/image" Target="../media/image2.sv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 Id="rId9" Type="http://schemas.openxmlformats.org/officeDocument/2006/relationships/image" Target="../media/image102.png"/></Relationships>
</file>

<file path=ppt/slides/_rels/slide39.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88.jpeg"/><Relationship Id="rId7" Type="http://schemas.openxmlformats.org/officeDocument/2006/relationships/image" Target="../media/image103.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45.svg"/><Relationship Id="rId4" Type="http://schemas.openxmlformats.org/officeDocument/2006/relationships/image" Target="../media/image8.svg"/></Relationships>
</file>

<file path=ppt/slides/_rels/slide40.xml.rels><?xml version="1.0" encoding="UTF-8" standalone="yes"?>
<Relationships xmlns="http://schemas.openxmlformats.org/package/2006/relationships"><Relationship Id="rId8" Type="http://schemas.openxmlformats.org/officeDocument/2006/relationships/image" Target="../media/image104.jpeg"/><Relationship Id="rId3" Type="http://schemas.openxmlformats.org/officeDocument/2006/relationships/image" Target="../media/image88.jpeg"/><Relationship Id="rId7" Type="http://schemas.openxmlformats.org/officeDocument/2006/relationships/image" Target="../media/image2.sv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s>
</file>

<file path=ppt/slides/_rels/slide41.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88.jpeg"/><Relationship Id="rId7" Type="http://schemas.openxmlformats.org/officeDocument/2006/relationships/image" Target="../media/image105.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45.svg"/><Relationship Id="rId4" Type="http://schemas.openxmlformats.org/officeDocument/2006/relationships/image" Target="../media/image8.svg"/><Relationship Id="rId9" Type="http://schemas.openxmlformats.org/officeDocument/2006/relationships/image" Target="../media/image48.svg"/></Relationships>
</file>

<file path=ppt/slides/_rels/slide42.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image" Target="../media/image107.jpeg"/><Relationship Id="rId7" Type="http://schemas.openxmlformats.org/officeDocument/2006/relationships/image" Target="../media/image2.sv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s>
</file>

<file path=ppt/slides/_rels/slide43.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107.jpeg"/><Relationship Id="rId7" Type="http://schemas.openxmlformats.org/officeDocument/2006/relationships/image" Target="../media/image110.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109.jpeg"/><Relationship Id="rId11" Type="http://schemas.openxmlformats.org/officeDocument/2006/relationships/image" Target="../media/image48.svg"/><Relationship Id="rId5" Type="http://schemas.openxmlformats.org/officeDocument/2006/relationships/image" Target="../media/image2.svg"/><Relationship Id="rId10" Type="http://schemas.openxmlformats.org/officeDocument/2006/relationships/image" Target="../media/image45.svg"/><Relationship Id="rId4" Type="http://schemas.openxmlformats.org/officeDocument/2006/relationships/image" Target="../media/image8.svg"/><Relationship Id="rId9" Type="http://schemas.openxmlformats.org/officeDocument/2006/relationships/hyperlink" Target="https://worldgifts.cafod.org.uk/products/health-clinic-for-schools"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107.jpeg"/><Relationship Id="rId7" Type="http://schemas.openxmlformats.org/officeDocument/2006/relationships/image" Target="../media/image2.sv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s>
</file>

<file path=ppt/slides/_rels/slide45.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107.jpeg"/><Relationship Id="rId7" Type="http://schemas.openxmlformats.org/officeDocument/2006/relationships/image" Target="../media/image45.sv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112.jpeg"/><Relationship Id="rId4" Type="http://schemas.openxmlformats.org/officeDocument/2006/relationships/image" Target="../media/image8.svg"/></Relationships>
</file>

<file path=ppt/slides/_rels/slide46.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07.jpeg"/><Relationship Id="rId7" Type="http://schemas.openxmlformats.org/officeDocument/2006/relationships/hyperlink" Target="https://www.youtube.com/watch?v=FSYVdlxfpUY&amp;list=RDFSYVdlxfpUY&amp;start_radio=1" TargetMode="Externa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 Id="rId9" Type="http://schemas.openxmlformats.org/officeDocument/2006/relationships/image" Target="../media/image2.svg"/></Relationships>
</file>

<file path=ppt/slides/_rels/slide47.xml.rels><?xml version="1.0" encoding="UTF-8" standalone="yes"?>
<Relationships xmlns="http://schemas.openxmlformats.org/package/2006/relationships"><Relationship Id="rId8" Type="http://schemas.openxmlformats.org/officeDocument/2006/relationships/image" Target="../media/image115.jpeg"/><Relationship Id="rId3" Type="http://schemas.openxmlformats.org/officeDocument/2006/relationships/image" Target="../media/image107.jpeg"/><Relationship Id="rId7" Type="http://schemas.openxmlformats.org/officeDocument/2006/relationships/image" Target="../media/image45.svg"/><Relationship Id="rId12" Type="http://schemas.openxmlformats.org/officeDocument/2006/relationships/image" Target="../media/image48.sv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114.png"/><Relationship Id="rId11" Type="http://schemas.openxmlformats.org/officeDocument/2006/relationships/image" Target="../media/image38.svg"/><Relationship Id="rId5" Type="http://schemas.openxmlformats.org/officeDocument/2006/relationships/image" Target="../media/image2.svg"/><Relationship Id="rId10" Type="http://schemas.openxmlformats.org/officeDocument/2006/relationships/hyperlink" Target="https://cafod.org.uk/education/primary-teaching-resources/catholic-social-teaching-resources-for-children" TargetMode="External"/><Relationship Id="rId4" Type="http://schemas.openxmlformats.org/officeDocument/2006/relationships/image" Target="../media/image8.svg"/><Relationship Id="rId9" Type="http://schemas.openxmlformats.org/officeDocument/2006/relationships/hyperlink" Target="https://www.youtube.com/watch?v=FSYVdlxfpUY&amp;list=RDFSYVdlxfpUY&amp;start_radio=1" TargetMode="External"/></Relationships>
</file>

<file path=ppt/slides/_rels/slide48.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07.jpeg"/><Relationship Id="rId7" Type="http://schemas.openxmlformats.org/officeDocument/2006/relationships/image" Target="../media/image2.sv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s>
</file>

<file path=ppt/slides/_rels/slide49.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107.jpeg"/><Relationship Id="rId7" Type="http://schemas.openxmlformats.org/officeDocument/2006/relationships/image" Target="../media/image117.jpe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45.svg"/><Relationship Id="rId4" Type="http://schemas.openxmlformats.org/officeDocument/2006/relationships/image" Target="../media/image8.svg"/></Relationships>
</file>

<file path=ppt/slides/_rels/slide50.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07.jpeg"/><Relationship Id="rId7" Type="http://schemas.openxmlformats.org/officeDocument/2006/relationships/image" Target="../media/image2.sv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s>
</file>

<file path=ppt/slides/_rels/slide5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107.jpeg"/><Relationship Id="rId7" Type="http://schemas.openxmlformats.org/officeDocument/2006/relationships/hyperlink" Target="https://assets.ctfassets.net/vy3axnuecuwj/95fe50432b41358936dbd10435579e46dd6e90e376bb2c9e7caa7877afa7441a/76193d51519032b3467a925e4586815a/CAFOD_World_Gifts_Word_Search.pdf" TargetMode="External"/><Relationship Id="rId12" Type="http://schemas.openxmlformats.org/officeDocument/2006/relationships/image" Target="../media/image48.sv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hyperlink" Target="https://worldgifts.cafod.org.uk/pages/schools" TargetMode="External"/><Relationship Id="rId11" Type="http://schemas.openxmlformats.org/officeDocument/2006/relationships/image" Target="../media/image7.png"/><Relationship Id="rId5" Type="http://schemas.openxmlformats.org/officeDocument/2006/relationships/image" Target="../media/image45.svg"/><Relationship Id="rId10" Type="http://schemas.openxmlformats.org/officeDocument/2006/relationships/image" Target="../media/image120.png"/><Relationship Id="rId4" Type="http://schemas.openxmlformats.org/officeDocument/2006/relationships/image" Target="../media/image8.svg"/><Relationship Id="rId9" Type="http://schemas.openxmlformats.org/officeDocument/2006/relationships/image" Target="../media/image119.png"/></Relationships>
</file>

<file path=ppt/slides/_rels/slide52.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07.jpeg"/><Relationship Id="rId7" Type="http://schemas.openxmlformats.org/officeDocument/2006/relationships/image" Target="../media/image2.sv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2.svg"/><Relationship Id="rId4" Type="http://schemas.openxmlformats.org/officeDocument/2006/relationships/image" Target="../media/image8.svg"/><Relationship Id="rId9" Type="http://schemas.openxmlformats.org/officeDocument/2006/relationships/image" Target="../media/image6.png"/></Relationships>
</file>

<file path=ppt/slides/_rels/slide53.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07.jpeg"/><Relationship Id="rId7" Type="http://schemas.openxmlformats.org/officeDocument/2006/relationships/image" Target="../media/image122.jpe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45.svg"/><Relationship Id="rId10" Type="http://schemas.openxmlformats.org/officeDocument/2006/relationships/image" Target="../media/image48.svg"/><Relationship Id="rId4" Type="http://schemas.openxmlformats.org/officeDocument/2006/relationships/image" Target="../media/image8.svg"/><Relationship Id="rId9" Type="http://schemas.openxmlformats.org/officeDocument/2006/relationships/hyperlink" Target="https://cafod.org.uk/pray/prayer-resources/christmas-family-prayer-ide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F0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222544"/>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849805" y="-234640"/>
            <a:ext cx="9116635" cy="1263340"/>
            <a:chOff x="0" y="0"/>
            <a:chExt cx="12155513" cy="1684453"/>
          </a:xfrm>
        </p:grpSpPr>
        <p:grpSp>
          <p:nvGrpSpPr>
            <p:cNvPr id="6" name="Group 6"/>
            <p:cNvGrpSpPr/>
            <p:nvPr/>
          </p:nvGrpSpPr>
          <p:grpSpPr>
            <a:xfrm>
              <a:off x="0" y="0"/>
              <a:ext cx="12155513" cy="1684453"/>
              <a:chOff x="0" y="0"/>
              <a:chExt cx="2401089" cy="332731"/>
            </a:xfrm>
          </p:grpSpPr>
          <p:sp>
            <p:nvSpPr>
              <p:cNvPr id="7" name="Freeform 7"/>
              <p:cNvSpPr/>
              <p:nvPr/>
            </p:nvSpPr>
            <p:spPr>
              <a:xfrm>
                <a:off x="0" y="0"/>
                <a:ext cx="2401089" cy="332731"/>
              </a:xfrm>
              <a:custGeom>
                <a:avLst/>
                <a:gdLst/>
                <a:ahLst/>
                <a:cxnLst/>
                <a:rect l="l" t="t" r="r" b="b"/>
                <a:pathLst>
                  <a:path w="2401089" h="332731">
                    <a:moveTo>
                      <a:pt x="2197889" y="0"/>
                    </a:moveTo>
                    <a:cubicBezTo>
                      <a:pt x="2310113" y="0"/>
                      <a:pt x="2401089" y="74484"/>
                      <a:pt x="2401089" y="166366"/>
                    </a:cubicBezTo>
                    <a:cubicBezTo>
                      <a:pt x="2401089" y="258247"/>
                      <a:pt x="2310113" y="332731"/>
                      <a:pt x="2197889"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8" name="TextBox 8"/>
              <p:cNvSpPr txBox="1"/>
              <p:nvPr/>
            </p:nvSpPr>
            <p:spPr>
              <a:xfrm>
                <a:off x="0" y="-38100"/>
                <a:ext cx="2401089" cy="370831"/>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 name="TextBox 10"/>
            <p:cNvSpPr txBox="1"/>
            <p:nvPr/>
          </p:nvSpPr>
          <p:spPr>
            <a:xfrm>
              <a:off x="1695508" y="605329"/>
              <a:ext cx="9999592"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Celebrating the season of Advent</a:t>
              </a:r>
            </a:p>
          </p:txBody>
        </p:sp>
      </p:grpSp>
      <p:sp>
        <p:nvSpPr>
          <p:cNvPr id="11" name="TextBox 11"/>
          <p:cNvSpPr txBox="1"/>
          <p:nvPr/>
        </p:nvSpPr>
        <p:spPr>
          <a:xfrm>
            <a:off x="202048" y="1325290"/>
            <a:ext cx="8637152" cy="8953413"/>
          </a:xfrm>
          <a:prstGeom prst="rect">
            <a:avLst/>
          </a:prstGeom>
        </p:spPr>
        <p:txBody>
          <a:bodyPr wrap="square" lIns="0" tIns="0" rIns="0" bIns="0" rtlCol="0" anchor="t">
            <a:spAutoFit/>
          </a:bodyPr>
          <a:lstStyle/>
          <a:p>
            <a:pPr algn="l">
              <a:lnSpc>
                <a:spcPts val="3499"/>
              </a:lnSpc>
            </a:pPr>
            <a:r>
              <a:rPr lang="en-US" sz="2499" b="1" dirty="0">
                <a:solidFill>
                  <a:srgbClr val="222544"/>
                </a:solidFill>
                <a:latin typeface="Montserrat School Semi-Bold"/>
                <a:ea typeface="Montserrat School Semi-Bold"/>
                <a:cs typeface="Montserrat School Semi-Bold"/>
                <a:sym typeface="Montserrat School Semi-Bold"/>
              </a:rPr>
              <a:t>Welcome to CAFOD's primary school’s Advent calendar 2026!</a:t>
            </a:r>
          </a:p>
          <a:p>
            <a:pPr algn="l">
              <a:lnSpc>
                <a:spcPts val="3499"/>
              </a:lnSpc>
            </a:pPr>
            <a:endParaRPr lang="en-US" sz="2499" b="1" dirty="0">
              <a:solidFill>
                <a:srgbClr val="222544"/>
              </a:solidFill>
              <a:latin typeface="Montserrat School Semi-Bold"/>
              <a:ea typeface="Montserrat School Semi-Bold"/>
              <a:cs typeface="Montserrat School Semi-Bold"/>
              <a:sym typeface="Montserrat School Semi-Bold"/>
            </a:endParaRPr>
          </a:p>
          <a:p>
            <a:pPr algn="l">
              <a:lnSpc>
                <a:spcPts val="3499"/>
              </a:lnSpc>
            </a:pPr>
            <a:r>
              <a:rPr lang="en-US" sz="2499" dirty="0">
                <a:solidFill>
                  <a:srgbClr val="222544"/>
                </a:solidFill>
                <a:latin typeface="Montserrat School"/>
                <a:ea typeface="Montserrat School"/>
                <a:cs typeface="Montserrat School"/>
                <a:sym typeface="Montserrat School"/>
              </a:rPr>
              <a:t>The word Advent means "coming" or "arrival". </a:t>
            </a:r>
          </a:p>
          <a:p>
            <a:pPr algn="l">
              <a:lnSpc>
                <a:spcPts val="3499"/>
              </a:lnSpc>
            </a:pPr>
            <a:endParaRPr lang="en-US" sz="2499" dirty="0">
              <a:solidFill>
                <a:srgbClr val="222544"/>
              </a:solidFill>
              <a:latin typeface="Montserrat School"/>
              <a:ea typeface="Montserrat School"/>
              <a:cs typeface="Montserrat School"/>
              <a:sym typeface="Montserrat School"/>
            </a:endParaRPr>
          </a:p>
          <a:p>
            <a:pPr algn="l">
              <a:lnSpc>
                <a:spcPts val="3499"/>
              </a:lnSpc>
            </a:pPr>
            <a:r>
              <a:rPr lang="en-US" sz="2499" dirty="0">
                <a:solidFill>
                  <a:srgbClr val="222544"/>
                </a:solidFill>
                <a:latin typeface="Montserrat School"/>
                <a:ea typeface="Montserrat School"/>
                <a:cs typeface="Montserrat School"/>
                <a:sym typeface="Montserrat School"/>
              </a:rPr>
              <a:t>Advent is a special time of preparation, when we get ready to celebrate the birth of Jesus at Christmas and look forward in hope to His coming again.</a:t>
            </a:r>
          </a:p>
          <a:p>
            <a:pPr algn="l">
              <a:lnSpc>
                <a:spcPts val="3499"/>
              </a:lnSpc>
            </a:pPr>
            <a:endParaRPr lang="en-US" sz="2499" dirty="0">
              <a:solidFill>
                <a:srgbClr val="222544"/>
              </a:solidFill>
              <a:latin typeface="Montserrat School"/>
              <a:ea typeface="Montserrat School"/>
              <a:cs typeface="Montserrat School"/>
              <a:sym typeface="Montserrat School"/>
            </a:endParaRPr>
          </a:p>
          <a:p>
            <a:pPr algn="l">
              <a:lnSpc>
                <a:spcPts val="3499"/>
              </a:lnSpc>
            </a:pPr>
            <a:r>
              <a:rPr lang="en-US" sz="2499" dirty="0">
                <a:solidFill>
                  <a:srgbClr val="222544"/>
                </a:solidFill>
                <a:latin typeface="Montserrat School"/>
                <a:ea typeface="Montserrat School"/>
                <a:cs typeface="Montserrat School"/>
                <a:sym typeface="Montserrat School"/>
              </a:rPr>
              <a:t>As a new liturgical year begins, Advent gives us a chance to start afresh, grow closer to God and prepare our hearts for Jesus.</a:t>
            </a:r>
          </a:p>
          <a:p>
            <a:pPr algn="l">
              <a:lnSpc>
                <a:spcPts val="3499"/>
              </a:lnSpc>
            </a:pPr>
            <a:endParaRPr lang="en-US" sz="2499" dirty="0">
              <a:solidFill>
                <a:srgbClr val="222544"/>
              </a:solidFill>
              <a:latin typeface="Montserrat School"/>
              <a:ea typeface="Montserrat School"/>
              <a:cs typeface="Montserrat School"/>
              <a:sym typeface="Montserrat School"/>
            </a:endParaRPr>
          </a:p>
          <a:p>
            <a:pPr algn="l">
              <a:lnSpc>
                <a:spcPts val="3499"/>
              </a:lnSpc>
            </a:pPr>
            <a:r>
              <a:rPr lang="en-US" sz="2499" dirty="0">
                <a:solidFill>
                  <a:srgbClr val="222544"/>
                </a:solidFill>
                <a:latin typeface="Montserrat School"/>
                <a:ea typeface="Montserrat School"/>
                <a:cs typeface="Montserrat School"/>
                <a:sym typeface="Montserrat School"/>
              </a:rPr>
              <a:t>Throughout Advent, we are invited to spend time with God in prayer, listen carefully to His word and put our faith into action. </a:t>
            </a:r>
          </a:p>
          <a:p>
            <a:pPr algn="l">
              <a:lnSpc>
                <a:spcPts val="3499"/>
              </a:lnSpc>
            </a:pPr>
            <a:endParaRPr lang="en-US" sz="2499" dirty="0">
              <a:solidFill>
                <a:srgbClr val="222544"/>
              </a:solidFill>
              <a:latin typeface="Montserrat School"/>
              <a:ea typeface="Montserrat School"/>
              <a:cs typeface="Montserrat School"/>
              <a:sym typeface="Montserrat School"/>
            </a:endParaRPr>
          </a:p>
          <a:p>
            <a:pPr algn="l">
              <a:lnSpc>
                <a:spcPts val="3499"/>
              </a:lnSpc>
            </a:pPr>
            <a:r>
              <a:rPr lang="en-US" sz="2499" dirty="0">
                <a:solidFill>
                  <a:srgbClr val="222544"/>
                </a:solidFill>
                <a:latin typeface="Montserrat School"/>
                <a:ea typeface="Montserrat School"/>
                <a:cs typeface="Montserrat School"/>
                <a:sym typeface="Montserrat School"/>
              </a:rPr>
              <a:t>How will you prepare your heart for Jesus this Advent?</a:t>
            </a:r>
          </a:p>
          <a:p>
            <a:pPr algn="l">
              <a:lnSpc>
                <a:spcPts val="3598"/>
              </a:lnSpc>
            </a:pPr>
            <a:endParaRPr lang="en-US" sz="2499" dirty="0">
              <a:solidFill>
                <a:srgbClr val="222544"/>
              </a:solidFill>
              <a:latin typeface="Montserrat School"/>
              <a:ea typeface="Montserrat School"/>
              <a:cs typeface="Montserrat School"/>
              <a:sym typeface="Montserrat School"/>
            </a:endParaRPr>
          </a:p>
        </p:txBody>
      </p:sp>
      <p:sp>
        <p:nvSpPr>
          <p:cNvPr id="12" name="Freeform 12"/>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3" name="Freeform 13"/>
          <p:cNvSpPr/>
          <p:nvPr/>
        </p:nvSpPr>
        <p:spPr>
          <a:xfrm rot="-5400000">
            <a:off x="11560653" y="573330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sp>
        <p:nvSpPr>
          <p:cNvPr id="14" name="Freeform 14"/>
          <p:cNvSpPr/>
          <p:nvPr/>
        </p:nvSpPr>
        <p:spPr>
          <a:xfrm rot="-3881697">
            <a:off x="8421912" y="-48847"/>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5" name="Freeform 15"/>
          <p:cNvSpPr/>
          <p:nvPr/>
        </p:nvSpPr>
        <p:spPr>
          <a:xfrm rot="-8100000">
            <a:off x="8421912" y="7381877"/>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grpSp>
        <p:nvGrpSpPr>
          <p:cNvPr id="16" name="Group 16"/>
          <p:cNvGrpSpPr/>
          <p:nvPr/>
        </p:nvGrpSpPr>
        <p:grpSpPr>
          <a:xfrm>
            <a:off x="10399178" y="1807136"/>
            <a:ext cx="6375438" cy="6986978"/>
            <a:chOff x="0" y="0"/>
            <a:chExt cx="741659" cy="812800"/>
          </a:xfrm>
        </p:grpSpPr>
        <p:sp>
          <p:nvSpPr>
            <p:cNvPr id="17" name="Freeform 17"/>
            <p:cNvSpPr/>
            <p:nvPr/>
          </p:nvSpPr>
          <p:spPr>
            <a:xfrm>
              <a:off x="0" y="0"/>
              <a:ext cx="741659" cy="812800"/>
            </a:xfrm>
            <a:custGeom>
              <a:avLst/>
              <a:gdLst/>
              <a:ahLst/>
              <a:cxnLst/>
              <a:rect l="l" t="t" r="r" b="b"/>
              <a:pathLst>
                <a:path w="741659" h="812800">
                  <a:moveTo>
                    <a:pt x="370830" y="0"/>
                  </a:moveTo>
                  <a:cubicBezTo>
                    <a:pt x="166026" y="0"/>
                    <a:pt x="0" y="181951"/>
                    <a:pt x="0" y="406400"/>
                  </a:cubicBezTo>
                  <a:cubicBezTo>
                    <a:pt x="0" y="630849"/>
                    <a:pt x="166026" y="812800"/>
                    <a:pt x="370830" y="812800"/>
                  </a:cubicBezTo>
                  <a:cubicBezTo>
                    <a:pt x="575633" y="812800"/>
                    <a:pt x="741659" y="630849"/>
                    <a:pt x="741659" y="406400"/>
                  </a:cubicBezTo>
                  <a:cubicBezTo>
                    <a:pt x="741659" y="181951"/>
                    <a:pt x="575633" y="0"/>
                    <a:pt x="370830" y="0"/>
                  </a:cubicBezTo>
                  <a:close/>
                </a:path>
              </a:pathLst>
            </a:custGeom>
            <a:blipFill>
              <a:blip r:embed="rId6"/>
              <a:stretch>
                <a:fillRect l="-99778" r="-4842" b="-5024"/>
              </a:stretch>
            </a:blipFill>
          </p:spPr>
          <p:txBody>
            <a:bodyPr/>
            <a:lstStyle/>
            <a:p>
              <a:endParaRPr lang="en-GB"/>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9F0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222544"/>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4691623" y="5862211"/>
            <a:ext cx="4758093" cy="3396089"/>
          </a:xfrm>
          <a:custGeom>
            <a:avLst/>
            <a:gdLst/>
            <a:ahLst/>
            <a:cxnLst/>
            <a:rect l="l" t="t" r="r" b="b"/>
            <a:pathLst>
              <a:path w="4758093" h="3396089">
                <a:moveTo>
                  <a:pt x="0" y="0"/>
                </a:moveTo>
                <a:lnTo>
                  <a:pt x="4758093" y="0"/>
                </a:lnTo>
                <a:lnTo>
                  <a:pt x="4758093" y="3396089"/>
                </a:lnTo>
                <a:lnTo>
                  <a:pt x="0" y="3396089"/>
                </a:lnTo>
                <a:lnTo>
                  <a:pt x="0" y="0"/>
                </a:lnTo>
                <a:close/>
              </a:path>
            </a:pathLst>
          </a:custGeom>
          <a:blipFill>
            <a:blip r:embed="rId3"/>
            <a:stretch>
              <a:fillRect/>
            </a:stretch>
          </a:blipFill>
        </p:spPr>
        <p:txBody>
          <a:bodyPr/>
          <a:lstStyle/>
          <a:p>
            <a:endParaRPr lang="en-GB"/>
          </a:p>
        </p:txBody>
      </p:sp>
      <p:sp>
        <p:nvSpPr>
          <p:cNvPr id="6" name="Freeform 6"/>
          <p:cNvSpPr/>
          <p:nvPr/>
        </p:nvSpPr>
        <p:spPr>
          <a:xfrm>
            <a:off x="11219864" y="789341"/>
            <a:ext cx="5019067" cy="6656958"/>
          </a:xfrm>
          <a:custGeom>
            <a:avLst/>
            <a:gdLst/>
            <a:ahLst/>
            <a:cxnLst/>
            <a:rect l="l" t="t" r="r" b="b"/>
            <a:pathLst>
              <a:path w="5019067" h="6656958">
                <a:moveTo>
                  <a:pt x="0" y="0"/>
                </a:moveTo>
                <a:lnTo>
                  <a:pt x="5019067" y="0"/>
                </a:lnTo>
                <a:lnTo>
                  <a:pt x="5019067" y="6656959"/>
                </a:lnTo>
                <a:lnTo>
                  <a:pt x="0" y="6656959"/>
                </a:lnTo>
                <a:lnTo>
                  <a:pt x="0" y="0"/>
                </a:lnTo>
                <a:close/>
              </a:path>
            </a:pathLst>
          </a:custGeom>
          <a:blipFill>
            <a:blip r:embed="rId4"/>
            <a:stretch>
              <a:fillRect l="-64950" t="-26149" r="-2365"/>
            </a:stretch>
          </a:blipFill>
        </p:spPr>
        <p:txBody>
          <a:bodyPr/>
          <a:lstStyle/>
          <a:p>
            <a:endParaRPr lang="en-GB"/>
          </a:p>
        </p:txBody>
      </p:sp>
      <p:grpSp>
        <p:nvGrpSpPr>
          <p:cNvPr id="7" name="Group 7"/>
          <p:cNvGrpSpPr/>
          <p:nvPr/>
        </p:nvGrpSpPr>
        <p:grpSpPr>
          <a:xfrm>
            <a:off x="-849805" y="-234640"/>
            <a:ext cx="10732111" cy="1266407"/>
            <a:chOff x="0" y="0"/>
            <a:chExt cx="2826564" cy="333539"/>
          </a:xfrm>
        </p:grpSpPr>
        <p:sp>
          <p:nvSpPr>
            <p:cNvPr id="8" name="Freeform 8"/>
            <p:cNvSpPr/>
            <p:nvPr/>
          </p:nvSpPr>
          <p:spPr>
            <a:xfrm>
              <a:off x="0" y="0"/>
              <a:ext cx="2826564" cy="333539"/>
            </a:xfrm>
            <a:custGeom>
              <a:avLst/>
              <a:gdLst/>
              <a:ahLst/>
              <a:cxnLst/>
              <a:rect l="l" t="t" r="r" b="b"/>
              <a:pathLst>
                <a:path w="2826564" h="333539">
                  <a:moveTo>
                    <a:pt x="2623364" y="0"/>
                  </a:moveTo>
                  <a:cubicBezTo>
                    <a:pt x="2735588" y="0"/>
                    <a:pt x="2826564" y="74665"/>
                    <a:pt x="2826564" y="166770"/>
                  </a:cubicBezTo>
                  <a:cubicBezTo>
                    <a:pt x="2826564" y="258874"/>
                    <a:pt x="2735588" y="333539"/>
                    <a:pt x="2623364" y="333539"/>
                  </a:cubicBezTo>
                  <a:lnTo>
                    <a:pt x="203200" y="333539"/>
                  </a:lnTo>
                  <a:cubicBezTo>
                    <a:pt x="90976" y="333539"/>
                    <a:pt x="0" y="258874"/>
                    <a:pt x="0" y="166770"/>
                  </a:cubicBezTo>
                  <a:cubicBezTo>
                    <a:pt x="0" y="74665"/>
                    <a:pt x="90976" y="0"/>
                    <a:pt x="203200" y="0"/>
                  </a:cubicBezTo>
                  <a:close/>
                </a:path>
              </a:pathLst>
            </a:custGeom>
            <a:solidFill>
              <a:srgbClr val="222544"/>
            </a:solidFill>
          </p:spPr>
          <p:txBody>
            <a:bodyPr/>
            <a:lstStyle/>
            <a:p>
              <a:endParaRPr lang="en-GB"/>
            </a:p>
          </p:txBody>
        </p:sp>
        <p:sp>
          <p:nvSpPr>
            <p:cNvPr id="9" name="TextBox 9"/>
            <p:cNvSpPr txBox="1"/>
            <p:nvPr/>
          </p:nvSpPr>
          <p:spPr>
            <a:xfrm>
              <a:off x="0" y="-38100"/>
              <a:ext cx="2826564" cy="371639"/>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146982" y="122187"/>
            <a:ext cx="373173" cy="373173"/>
          </a:xfrm>
          <a:custGeom>
            <a:avLst/>
            <a:gdLst/>
            <a:ahLst/>
            <a:cxnLst/>
            <a:rect l="l" t="t" r="r" b="b"/>
            <a:pathLst>
              <a:path w="373173" h="373173">
                <a:moveTo>
                  <a:pt x="0" y="0"/>
                </a:moveTo>
                <a:lnTo>
                  <a:pt x="373173" y="0"/>
                </a:lnTo>
                <a:lnTo>
                  <a:pt x="373173" y="373173"/>
                </a:lnTo>
                <a:lnTo>
                  <a:pt x="0" y="3731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 name="TextBox 11"/>
          <p:cNvSpPr txBox="1"/>
          <p:nvPr/>
        </p:nvSpPr>
        <p:spPr>
          <a:xfrm>
            <a:off x="146982" y="261148"/>
            <a:ext cx="9735324" cy="528193"/>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The Jubilee Year of Saint Francis of Assisi</a:t>
            </a:r>
          </a:p>
        </p:txBody>
      </p:sp>
      <p:sp>
        <p:nvSpPr>
          <p:cNvPr id="12" name="Freeform 12"/>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3" name="TextBox 13"/>
          <p:cNvSpPr txBox="1"/>
          <p:nvPr/>
        </p:nvSpPr>
        <p:spPr>
          <a:xfrm>
            <a:off x="202448" y="1794229"/>
            <a:ext cx="8627603" cy="391795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Throughout 2026, we have been celebrating the </a:t>
            </a:r>
            <a:r>
              <a:rPr lang="en-US" sz="2499" b="1">
                <a:solidFill>
                  <a:srgbClr val="222544"/>
                </a:solidFill>
                <a:latin typeface="Montserrat School Semi-Bold"/>
                <a:ea typeface="Montserrat School Semi-Bold"/>
                <a:cs typeface="Montserrat School Semi-Bold"/>
                <a:sym typeface="Montserrat School Semi-Bold"/>
              </a:rPr>
              <a:t>Jubilee Year of Saint Francis of Assisi</a:t>
            </a:r>
            <a:r>
              <a:rPr lang="en-US" sz="2499">
                <a:solidFill>
                  <a:srgbClr val="222544"/>
                </a:solidFill>
                <a:latin typeface="Montserrat School"/>
                <a:ea typeface="Montserrat School"/>
                <a:cs typeface="Montserrat School"/>
                <a:sym typeface="Montserrat School"/>
              </a:rPr>
              <a:t>, 800 years after his death.</a:t>
            </a:r>
          </a:p>
          <a:p>
            <a:pPr algn="l">
              <a:lnSpc>
                <a:spcPts val="3499"/>
              </a:lnSpc>
            </a:pPr>
            <a:endParaRPr lang="en-US" sz="2499">
              <a:solidFill>
                <a:srgbClr val="222544"/>
              </a:solidFill>
              <a:latin typeface="Montserrat School"/>
              <a:ea typeface="Montserrat School"/>
              <a:cs typeface="Montserrat School"/>
              <a:sym typeface="Montserrat School"/>
            </a:endParaRPr>
          </a:p>
          <a:p>
            <a:pPr algn="l">
              <a:lnSpc>
                <a:spcPts val="3499"/>
              </a:lnSpc>
            </a:pPr>
            <a:r>
              <a:rPr lang="en-US" sz="2499">
                <a:solidFill>
                  <a:srgbClr val="222544"/>
                </a:solidFill>
                <a:latin typeface="Montserrat School"/>
                <a:ea typeface="Montserrat School"/>
                <a:cs typeface="Montserrat School"/>
                <a:sym typeface="Montserrat School"/>
              </a:rPr>
              <a:t>Francis loved God and saw His goodness in all people and in creation. He cared deeply for those who were poor, sick or in need, and he encouraged others to do the same.</a:t>
            </a:r>
          </a:p>
          <a:p>
            <a:pPr algn="l">
              <a:lnSpc>
                <a:spcPts val="3499"/>
              </a:lnSpc>
            </a:pPr>
            <a:endParaRPr lang="en-US" sz="2499">
              <a:solidFill>
                <a:srgbClr val="222544"/>
              </a:solidFill>
              <a:latin typeface="Montserrat School"/>
              <a:ea typeface="Montserrat School"/>
              <a:cs typeface="Montserrat School"/>
              <a:sym typeface="Montserrat School"/>
            </a:endParaRPr>
          </a:p>
        </p:txBody>
      </p:sp>
      <p:sp>
        <p:nvSpPr>
          <p:cNvPr id="14" name="TextBox 14"/>
          <p:cNvSpPr txBox="1"/>
          <p:nvPr/>
        </p:nvSpPr>
        <p:spPr>
          <a:xfrm>
            <a:off x="202448" y="5764710"/>
            <a:ext cx="4812195" cy="391795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Francis also loved Christmas. Over 800 years ago, </a:t>
            </a:r>
          </a:p>
          <a:p>
            <a:pPr algn="l">
              <a:lnSpc>
                <a:spcPts val="3499"/>
              </a:lnSpc>
            </a:pPr>
            <a:r>
              <a:rPr lang="en-US" sz="2499">
                <a:solidFill>
                  <a:srgbClr val="222544"/>
                </a:solidFill>
                <a:latin typeface="Montserrat School"/>
                <a:ea typeface="Montserrat School"/>
                <a:cs typeface="Montserrat School"/>
                <a:sym typeface="Montserrat School"/>
              </a:rPr>
              <a:t>he created the first Nativity scene to help people imagine what it was like when Jesus was born in Bethlehem and how Jesus came from humble beginnings.</a:t>
            </a:r>
          </a:p>
          <a:p>
            <a:pPr algn="l">
              <a:lnSpc>
                <a:spcPts val="3499"/>
              </a:lnSpc>
            </a:pPr>
            <a:endParaRPr lang="en-US" sz="2499">
              <a:solidFill>
                <a:srgbClr val="222544"/>
              </a:solidFill>
              <a:latin typeface="Montserrat School"/>
              <a:ea typeface="Montserrat School"/>
              <a:cs typeface="Montserrat School"/>
              <a:sym typeface="Montserrat School"/>
            </a:endParaRPr>
          </a:p>
        </p:txBody>
      </p:sp>
      <p:sp>
        <p:nvSpPr>
          <p:cNvPr id="15" name="TextBox 15"/>
          <p:cNvSpPr txBox="1"/>
          <p:nvPr/>
        </p:nvSpPr>
        <p:spPr>
          <a:xfrm>
            <a:off x="9449716" y="7704635"/>
            <a:ext cx="8559363" cy="2603500"/>
          </a:xfrm>
          <a:prstGeom prst="rect">
            <a:avLst/>
          </a:prstGeom>
        </p:spPr>
        <p:txBody>
          <a:bodyPr lIns="0" tIns="0" rIns="0" bIns="0" rtlCol="0" anchor="t">
            <a:spAutoFit/>
          </a:bodyPr>
          <a:lstStyle/>
          <a:p>
            <a:pPr algn="l">
              <a:lnSpc>
                <a:spcPts val="3499"/>
              </a:lnSpc>
            </a:pPr>
            <a:r>
              <a:rPr lang="en-US" sz="2499">
                <a:solidFill>
                  <a:srgbClr val="FFFFFF"/>
                </a:solidFill>
                <a:latin typeface="Montserrat School"/>
                <a:ea typeface="Montserrat School"/>
                <a:cs typeface="Montserrat School"/>
                <a:sym typeface="Montserrat School"/>
              </a:rPr>
              <a:t>This Advent, Saint Francis can inspire us to notice God's love all around us: in prayer, in creation and in people near and far. </a:t>
            </a:r>
          </a:p>
          <a:p>
            <a:pPr algn="l">
              <a:lnSpc>
                <a:spcPts val="3499"/>
              </a:lnSpc>
            </a:pPr>
            <a:r>
              <a:rPr lang="en-US" sz="2499" b="1">
                <a:solidFill>
                  <a:srgbClr val="FFFFFF"/>
                </a:solidFill>
                <a:latin typeface="Montserrat School Semi-Bold"/>
                <a:ea typeface="Montserrat School Semi-Bold"/>
                <a:cs typeface="Montserrat School Semi-Bold"/>
                <a:sym typeface="Montserrat School Semi-Bold"/>
              </a:rPr>
              <a:t>Who might you learn from, help or pray for this Advent?</a:t>
            </a:r>
          </a:p>
          <a:p>
            <a:pPr algn="l">
              <a:lnSpc>
                <a:spcPts val="3499"/>
              </a:lnSpc>
            </a:pPr>
            <a:endParaRPr lang="en-US" sz="2499" b="1">
              <a:solidFill>
                <a:srgbClr val="FFFFFF"/>
              </a:solidFill>
              <a:latin typeface="Montserrat School Semi-Bold"/>
              <a:ea typeface="Montserrat School Semi-Bold"/>
              <a:cs typeface="Montserrat School Semi-Bold"/>
              <a:sym typeface="Montserrat School Semi-Bold"/>
            </a:endParaRPr>
          </a:p>
        </p:txBody>
      </p:sp>
      <p:sp>
        <p:nvSpPr>
          <p:cNvPr id="16" name="Freeform 16"/>
          <p:cNvSpPr/>
          <p:nvPr/>
        </p:nvSpPr>
        <p:spPr>
          <a:xfrm rot="-5400000">
            <a:off x="14221348" y="3119588"/>
            <a:ext cx="6281594" cy="1621101"/>
          </a:xfrm>
          <a:custGeom>
            <a:avLst/>
            <a:gdLst/>
            <a:ahLst/>
            <a:cxnLst/>
            <a:rect l="l" t="t" r="r" b="b"/>
            <a:pathLst>
              <a:path w="6281594" h="1621101">
                <a:moveTo>
                  <a:pt x="0" y="0"/>
                </a:moveTo>
                <a:lnTo>
                  <a:pt x="6281594" y="0"/>
                </a:lnTo>
                <a:lnTo>
                  <a:pt x="6281594" y="1621100"/>
                </a:lnTo>
                <a:lnTo>
                  <a:pt x="0" y="1621100"/>
                </a:lnTo>
                <a:lnTo>
                  <a:pt x="0" y="0"/>
                </a:lnTo>
                <a:close/>
              </a:path>
            </a:pathLst>
          </a:custGeom>
          <a:blipFill>
            <a:blip>
              <a:extLst>
                <a:ext uri="{96DAC541-7B7A-43D3-8B79-37D633B846F1}">
                  <asvg:svgBlip xmlns:asvg="http://schemas.microsoft.com/office/drawing/2016/SVG/main" r:embed="rId7"/>
                </a:ext>
              </a:extLst>
            </a:blip>
            <a:stretch>
              <a:fillRect l="-84107" t="-163604" r="-3246" b="-462372"/>
            </a:stretch>
          </a:blipFill>
        </p:spPr>
        <p:txBody>
          <a:bodyPr/>
          <a:lstStyle/>
          <a:p>
            <a:endParaRPr lang="en-GB"/>
          </a:p>
        </p:txBody>
      </p:sp>
      <p:sp>
        <p:nvSpPr>
          <p:cNvPr id="17" name="Freeform 17"/>
          <p:cNvSpPr/>
          <p:nvPr/>
        </p:nvSpPr>
        <p:spPr>
          <a:xfrm rot="-3881697">
            <a:off x="8421912" y="-205972"/>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18" name="Freeform 18"/>
          <p:cNvSpPr/>
          <p:nvPr/>
        </p:nvSpPr>
        <p:spPr>
          <a:xfrm rot="-8100000">
            <a:off x="8161442" y="5412097"/>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F0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222544"/>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849805" y="-234640"/>
            <a:ext cx="8771325" cy="1263340"/>
            <a:chOff x="0" y="0"/>
            <a:chExt cx="11695100" cy="1684453"/>
          </a:xfrm>
        </p:grpSpPr>
        <p:grpSp>
          <p:nvGrpSpPr>
            <p:cNvPr id="6" name="Group 6"/>
            <p:cNvGrpSpPr/>
            <p:nvPr/>
          </p:nvGrpSpPr>
          <p:grpSpPr>
            <a:xfrm>
              <a:off x="0" y="0"/>
              <a:ext cx="9203435" cy="1684453"/>
              <a:chOff x="0" y="0"/>
              <a:chExt cx="1817962" cy="332731"/>
            </a:xfrm>
          </p:grpSpPr>
          <p:sp>
            <p:nvSpPr>
              <p:cNvPr id="7" name="Freeform 7"/>
              <p:cNvSpPr/>
              <p:nvPr/>
            </p:nvSpPr>
            <p:spPr>
              <a:xfrm>
                <a:off x="0" y="0"/>
                <a:ext cx="1817962" cy="332731"/>
              </a:xfrm>
              <a:custGeom>
                <a:avLst/>
                <a:gdLst/>
                <a:ahLst/>
                <a:cxnLst/>
                <a:rect l="l" t="t" r="r" b="b"/>
                <a:pathLst>
                  <a:path w="1817962" h="332731">
                    <a:moveTo>
                      <a:pt x="1614762" y="0"/>
                    </a:moveTo>
                    <a:cubicBezTo>
                      <a:pt x="1726987" y="0"/>
                      <a:pt x="1817962" y="74484"/>
                      <a:pt x="1817962" y="166366"/>
                    </a:cubicBezTo>
                    <a:cubicBezTo>
                      <a:pt x="1817962" y="258247"/>
                      <a:pt x="1726987" y="332731"/>
                      <a:pt x="1614762"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8" name="TextBox 8"/>
              <p:cNvSpPr txBox="1"/>
              <p:nvPr/>
            </p:nvSpPr>
            <p:spPr>
              <a:xfrm>
                <a:off x="0" y="-38100"/>
                <a:ext cx="1817962" cy="370831"/>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 name="TextBox 10"/>
            <p:cNvSpPr txBox="1"/>
            <p:nvPr/>
          </p:nvSpPr>
          <p:spPr>
            <a:xfrm>
              <a:off x="1695508" y="605329"/>
              <a:ext cx="999959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CAFOD’S World Gifts</a:t>
              </a:r>
            </a:p>
          </p:txBody>
        </p:sp>
      </p:grpSp>
      <p:sp>
        <p:nvSpPr>
          <p:cNvPr id="11" name="Freeform 11"/>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2" name="Freeform 12"/>
          <p:cNvSpPr/>
          <p:nvPr/>
        </p:nvSpPr>
        <p:spPr>
          <a:xfrm rot="-4962964">
            <a:off x="11180791" y="5241711"/>
            <a:ext cx="11532621" cy="1550738"/>
          </a:xfrm>
          <a:custGeom>
            <a:avLst/>
            <a:gdLst/>
            <a:ahLst/>
            <a:cxnLst/>
            <a:rect l="l" t="t" r="r" b="b"/>
            <a:pathLst>
              <a:path w="11532621" h="1550738">
                <a:moveTo>
                  <a:pt x="0" y="0"/>
                </a:moveTo>
                <a:lnTo>
                  <a:pt x="11532621" y="0"/>
                </a:lnTo>
                <a:lnTo>
                  <a:pt x="11532621"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sp>
        <p:nvSpPr>
          <p:cNvPr id="13" name="Freeform 13"/>
          <p:cNvSpPr/>
          <p:nvPr/>
        </p:nvSpPr>
        <p:spPr>
          <a:xfrm rot="-3881697">
            <a:off x="8607579" y="-366484"/>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4" name="Freeform 14"/>
          <p:cNvSpPr/>
          <p:nvPr/>
        </p:nvSpPr>
        <p:spPr>
          <a:xfrm rot="-8100000">
            <a:off x="8477275" y="8029749"/>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5" name="TextBox 15"/>
          <p:cNvSpPr txBox="1"/>
          <p:nvPr/>
        </p:nvSpPr>
        <p:spPr>
          <a:xfrm>
            <a:off x="306806" y="1629433"/>
            <a:ext cx="8581138" cy="9125585"/>
          </a:xfrm>
          <a:prstGeom prst="rect">
            <a:avLst/>
          </a:prstGeom>
        </p:spPr>
        <p:txBody>
          <a:bodyPr lIns="0" tIns="0" rIns="0" bIns="0" rtlCol="0" anchor="t">
            <a:spAutoFit/>
          </a:bodyPr>
          <a:lstStyle/>
          <a:p>
            <a:pPr algn="l">
              <a:lnSpc>
                <a:spcPts val="3640"/>
              </a:lnSpc>
            </a:pPr>
            <a:r>
              <a:rPr lang="en-US" sz="2600">
                <a:solidFill>
                  <a:srgbClr val="222544"/>
                </a:solidFill>
                <a:latin typeface="Montserrat School"/>
                <a:ea typeface="Montserrat School"/>
                <a:cs typeface="Montserrat School"/>
                <a:sym typeface="Montserrat School"/>
              </a:rPr>
              <a:t>Each day, CAFOD's Primary Advent Calendar invites you to:</a:t>
            </a:r>
          </a:p>
          <a:p>
            <a:pPr algn="l">
              <a:lnSpc>
                <a:spcPts val="3640"/>
              </a:lnSpc>
            </a:pPr>
            <a:r>
              <a:rPr lang="en-US" sz="2600" b="1">
                <a:solidFill>
                  <a:srgbClr val="222544"/>
                </a:solidFill>
                <a:latin typeface="Montserrat School Semi-Bold"/>
                <a:ea typeface="Montserrat School Semi-Bold"/>
                <a:cs typeface="Montserrat School Semi-Bold"/>
                <a:sym typeface="Montserrat School Semi-Bold"/>
              </a:rPr>
              <a:t>Listen</a:t>
            </a:r>
            <a:r>
              <a:rPr lang="en-US" sz="2600">
                <a:solidFill>
                  <a:srgbClr val="222544"/>
                </a:solidFill>
                <a:latin typeface="Montserrat School"/>
                <a:ea typeface="Montserrat School"/>
                <a:cs typeface="Montserrat School"/>
                <a:sym typeface="Montserrat School"/>
              </a:rPr>
              <a:t> to scripture from the readings of the day.</a:t>
            </a:r>
          </a:p>
          <a:p>
            <a:pPr algn="l">
              <a:lnSpc>
                <a:spcPts val="3640"/>
              </a:lnSpc>
            </a:pPr>
            <a:r>
              <a:rPr lang="en-US" sz="2600" b="1">
                <a:solidFill>
                  <a:srgbClr val="222544"/>
                </a:solidFill>
                <a:latin typeface="Montserrat School Semi-Bold"/>
                <a:ea typeface="Montserrat School Semi-Bold"/>
                <a:cs typeface="Montserrat School Semi-Bold"/>
                <a:sym typeface="Montserrat School Semi-Bold"/>
              </a:rPr>
              <a:t>Respond</a:t>
            </a:r>
            <a:r>
              <a:rPr lang="en-US" sz="2600">
                <a:solidFill>
                  <a:srgbClr val="222544"/>
                </a:solidFill>
                <a:latin typeface="Montserrat School"/>
                <a:ea typeface="Montserrat School"/>
                <a:cs typeface="Montserrat School"/>
                <a:sym typeface="Montserrat School"/>
              </a:rPr>
              <a:t> to what you have heard with an activity.</a:t>
            </a:r>
          </a:p>
          <a:p>
            <a:pPr algn="l">
              <a:lnSpc>
                <a:spcPts val="3640"/>
              </a:lnSpc>
            </a:pPr>
            <a:r>
              <a:rPr lang="en-US" sz="2600" b="1">
                <a:solidFill>
                  <a:srgbClr val="222544"/>
                </a:solidFill>
                <a:latin typeface="Montserrat School Semi-Bold"/>
                <a:ea typeface="Montserrat School Semi-Bold"/>
                <a:cs typeface="Montserrat School Semi-Bold"/>
                <a:sym typeface="Montserrat School Semi-Bold"/>
              </a:rPr>
              <a:t>Pray</a:t>
            </a:r>
            <a:r>
              <a:rPr lang="en-US" sz="2600">
                <a:solidFill>
                  <a:srgbClr val="222544"/>
                </a:solidFill>
                <a:latin typeface="Montserrat School"/>
                <a:ea typeface="Montserrat School"/>
                <a:cs typeface="Montserrat School"/>
                <a:sym typeface="Montserrat School"/>
              </a:rPr>
              <a:t> together.</a:t>
            </a:r>
          </a:p>
          <a:p>
            <a:pPr algn="l">
              <a:lnSpc>
                <a:spcPts val="3640"/>
              </a:lnSpc>
            </a:pPr>
            <a:r>
              <a:rPr lang="en-US" sz="2600" b="1">
                <a:solidFill>
                  <a:srgbClr val="222544"/>
                </a:solidFill>
                <a:latin typeface="Montserrat School Semi-Bold"/>
                <a:ea typeface="Montserrat School Semi-Bold"/>
                <a:cs typeface="Montserrat School Semi-Bold"/>
                <a:sym typeface="Montserrat School Semi-Bold"/>
              </a:rPr>
              <a:t>Encounter</a:t>
            </a:r>
            <a:r>
              <a:rPr lang="en-US" sz="2600">
                <a:solidFill>
                  <a:srgbClr val="222544"/>
                </a:solidFill>
                <a:latin typeface="Montserrat School"/>
                <a:ea typeface="Montserrat School"/>
                <a:cs typeface="Montserrat School"/>
                <a:sym typeface="Montserrat School"/>
              </a:rPr>
              <a:t> people from our global family.</a:t>
            </a:r>
          </a:p>
          <a:p>
            <a:pPr algn="l">
              <a:lnSpc>
                <a:spcPts val="3640"/>
              </a:lnSpc>
            </a:pPr>
            <a:r>
              <a:rPr lang="en-US" sz="2600" b="1">
                <a:solidFill>
                  <a:srgbClr val="222544"/>
                </a:solidFill>
                <a:latin typeface="Montserrat School Semi-Bold"/>
                <a:ea typeface="Montserrat School Semi-Bold"/>
                <a:cs typeface="Montserrat School Semi-Bold"/>
                <a:sym typeface="Montserrat School Semi-Bold"/>
              </a:rPr>
              <a:t>Act</a:t>
            </a:r>
            <a:r>
              <a:rPr lang="en-US" sz="2600">
                <a:solidFill>
                  <a:srgbClr val="222544"/>
                </a:solidFill>
                <a:latin typeface="Montserrat School"/>
                <a:ea typeface="Montserrat School"/>
                <a:cs typeface="Montserrat School"/>
                <a:sym typeface="Montserrat School"/>
              </a:rPr>
              <a:t> through a simple Advent mission.</a:t>
            </a:r>
          </a:p>
          <a:p>
            <a:pPr algn="l">
              <a:lnSpc>
                <a:spcPts val="3640"/>
              </a:lnSpc>
            </a:pPr>
            <a:endParaRPr lang="en-US" sz="2600">
              <a:solidFill>
                <a:srgbClr val="222544"/>
              </a:solidFill>
              <a:latin typeface="Montserrat School"/>
              <a:ea typeface="Montserrat School"/>
              <a:cs typeface="Montserrat School"/>
              <a:sym typeface="Montserrat School"/>
            </a:endParaRPr>
          </a:p>
          <a:p>
            <a:pPr algn="l">
              <a:lnSpc>
                <a:spcPts val="3640"/>
              </a:lnSpc>
            </a:pPr>
            <a:r>
              <a:rPr lang="en-US" sz="2600">
                <a:solidFill>
                  <a:srgbClr val="222544"/>
                </a:solidFill>
                <a:latin typeface="Montserrat School"/>
                <a:ea typeface="Montserrat School"/>
                <a:cs typeface="Montserrat School"/>
                <a:sym typeface="Montserrat School"/>
              </a:rPr>
              <a:t>Along the way, you will also discover some of </a:t>
            </a:r>
            <a:r>
              <a:rPr lang="en-US" sz="2600" b="1" u="sng">
                <a:solidFill>
                  <a:srgbClr val="222544"/>
                </a:solidFill>
                <a:latin typeface="Montserrat School Semi-Bold"/>
                <a:ea typeface="Montserrat School Semi-Bold"/>
                <a:cs typeface="Montserrat School Semi-Bold"/>
                <a:sym typeface="Montserrat School Semi-Bold"/>
                <a:hlinkClick r:id="rId6" tooltip="https://worldgifts.cafod.org.uk/collections/schools"/>
              </a:rPr>
              <a:t>CAFOD's wonderful World Gifts for Schools</a:t>
            </a:r>
            <a:r>
              <a:rPr lang="en-US" sz="2600" u="sng">
                <a:solidFill>
                  <a:srgbClr val="222544"/>
                </a:solidFill>
                <a:latin typeface="Montserrat School"/>
                <a:ea typeface="Montserrat School"/>
                <a:cs typeface="Montserrat School"/>
                <a:sym typeface="Montserrat School"/>
                <a:hlinkClick r:id="rId6" tooltip="https://worldgifts.cafod.org.uk/collections/schools"/>
              </a:rPr>
              <a:t>!</a:t>
            </a:r>
            <a:r>
              <a:rPr lang="en-US" sz="2600" b="1" u="sng">
                <a:solidFill>
                  <a:srgbClr val="222544"/>
                </a:solidFill>
                <a:latin typeface="Montserrat School Semi-Bold"/>
                <a:ea typeface="Montserrat School Semi-Bold"/>
                <a:cs typeface="Montserrat School Semi-Bold"/>
                <a:sym typeface="Montserrat School Semi-Bold"/>
                <a:hlinkClick r:id="rId6" tooltip="https://worldgifts.cafod.org.uk/collections/schools"/>
              </a:rPr>
              <a:t> </a:t>
            </a:r>
          </a:p>
          <a:p>
            <a:pPr algn="l">
              <a:lnSpc>
                <a:spcPts val="3640"/>
              </a:lnSpc>
            </a:pPr>
            <a:endParaRPr lang="en-US" sz="2600" b="1" u="sng">
              <a:solidFill>
                <a:srgbClr val="222544"/>
              </a:solidFill>
              <a:latin typeface="Montserrat School Semi-Bold"/>
              <a:ea typeface="Montserrat School Semi-Bold"/>
              <a:cs typeface="Montserrat School Semi-Bold"/>
              <a:sym typeface="Montserrat School Semi-Bold"/>
              <a:hlinkClick r:id="rId6" tooltip="https://worldgifts.cafod.org.uk/collections/schools"/>
            </a:endParaRPr>
          </a:p>
          <a:p>
            <a:pPr algn="l">
              <a:lnSpc>
                <a:spcPts val="3640"/>
              </a:lnSpc>
            </a:pPr>
            <a:r>
              <a:rPr lang="en-US" sz="2600">
                <a:solidFill>
                  <a:srgbClr val="222544"/>
                </a:solidFill>
                <a:latin typeface="Montserrat School"/>
                <a:ea typeface="Montserrat School"/>
                <a:cs typeface="Montserrat School"/>
                <a:sym typeface="Montserrat School"/>
              </a:rPr>
              <a:t>These virtual charity gifts help support communities around the world.</a:t>
            </a:r>
          </a:p>
          <a:p>
            <a:pPr algn="l">
              <a:lnSpc>
                <a:spcPts val="3640"/>
              </a:lnSpc>
            </a:pPr>
            <a:r>
              <a:rPr lang="en-US" sz="2600" b="1">
                <a:solidFill>
                  <a:srgbClr val="222544"/>
                </a:solidFill>
                <a:latin typeface="Montserrat School Semi-Bold"/>
                <a:ea typeface="Montserrat School Semi-Bold"/>
                <a:cs typeface="Montserrat School Semi-Bold"/>
                <a:sym typeface="Montserrat School Semi-Bold"/>
              </a:rPr>
              <a:t>Could your class, school or family choose one or more to fundraise for this Advent to help our global brothers and sisters?</a:t>
            </a:r>
          </a:p>
          <a:p>
            <a:pPr algn="l">
              <a:lnSpc>
                <a:spcPts val="3640"/>
              </a:lnSpc>
            </a:pPr>
            <a:endParaRPr lang="en-US" sz="2600" b="1">
              <a:solidFill>
                <a:srgbClr val="222544"/>
              </a:solidFill>
              <a:latin typeface="Montserrat School Semi-Bold"/>
              <a:ea typeface="Montserrat School Semi-Bold"/>
              <a:cs typeface="Montserrat School Semi-Bold"/>
              <a:sym typeface="Montserrat School Semi-Bold"/>
            </a:endParaRPr>
          </a:p>
          <a:p>
            <a:pPr algn="l">
              <a:lnSpc>
                <a:spcPts val="3640"/>
              </a:lnSpc>
            </a:pPr>
            <a:r>
              <a:rPr lang="en-US" sz="2600">
                <a:solidFill>
                  <a:srgbClr val="222544"/>
                </a:solidFill>
                <a:latin typeface="Montserrat School"/>
                <a:ea typeface="Montserrat School"/>
                <a:cs typeface="Montserrat School"/>
                <a:sym typeface="Montserrat School"/>
              </a:rPr>
              <a:t>Let's begin our Advent journey together!</a:t>
            </a:r>
          </a:p>
          <a:p>
            <a:pPr algn="l">
              <a:lnSpc>
                <a:spcPts val="3640"/>
              </a:lnSpc>
            </a:pPr>
            <a:endParaRPr lang="en-US" sz="2600">
              <a:solidFill>
                <a:srgbClr val="222544"/>
              </a:solidFill>
              <a:latin typeface="Montserrat School"/>
              <a:ea typeface="Montserrat School"/>
              <a:cs typeface="Montserrat School"/>
              <a:sym typeface="Montserrat School"/>
            </a:endParaRPr>
          </a:p>
          <a:p>
            <a:pPr algn="l">
              <a:lnSpc>
                <a:spcPts val="3640"/>
              </a:lnSpc>
            </a:pPr>
            <a:endParaRPr lang="en-US" sz="2600">
              <a:solidFill>
                <a:srgbClr val="222544"/>
              </a:solidFill>
              <a:latin typeface="Montserrat School"/>
              <a:ea typeface="Montserrat School"/>
              <a:cs typeface="Montserrat School"/>
              <a:sym typeface="Montserrat School"/>
            </a:endParaRPr>
          </a:p>
        </p:txBody>
      </p:sp>
      <p:sp>
        <p:nvSpPr>
          <p:cNvPr id="16" name="Freeform 16">
            <a:hlinkClick r:id="rId7" tooltip="https://worldgifts.cafod.org.uk/products/christmas-stocking-for-schools"/>
          </p:cNvPr>
          <p:cNvSpPr/>
          <p:nvPr/>
        </p:nvSpPr>
        <p:spPr>
          <a:xfrm>
            <a:off x="10986881" y="1455963"/>
            <a:ext cx="5458239" cy="7802337"/>
          </a:xfrm>
          <a:custGeom>
            <a:avLst/>
            <a:gdLst/>
            <a:ahLst/>
            <a:cxnLst/>
            <a:rect l="l" t="t" r="r" b="b"/>
            <a:pathLst>
              <a:path w="5458239" h="7802337">
                <a:moveTo>
                  <a:pt x="0" y="0"/>
                </a:moveTo>
                <a:lnTo>
                  <a:pt x="5458238" y="0"/>
                </a:lnTo>
                <a:lnTo>
                  <a:pt x="5458238" y="7802337"/>
                </a:lnTo>
                <a:lnTo>
                  <a:pt x="0" y="7802337"/>
                </a:lnTo>
                <a:lnTo>
                  <a:pt x="0" y="0"/>
                </a:lnTo>
                <a:close/>
              </a:path>
            </a:pathLst>
          </a:custGeom>
          <a:blipFill>
            <a:blip r:embed="rId8"/>
            <a:stretch>
              <a:fillRect r="-7" b="-3"/>
            </a:stretch>
          </a:blipFill>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9F0E4"/>
        </a:solidFill>
        <a:effectLst/>
      </p:bgPr>
    </p:bg>
    <p:spTree>
      <p:nvGrpSpPr>
        <p:cNvPr id="1" name=""/>
        <p:cNvGrpSpPr/>
        <p:nvPr/>
      </p:nvGrpSpPr>
      <p:grpSpPr>
        <a:xfrm>
          <a:off x="0" y="0"/>
          <a:ext cx="0" cy="0"/>
          <a:chOff x="0" y="0"/>
          <a:chExt cx="0" cy="0"/>
        </a:xfrm>
      </p:grpSpPr>
      <p:grpSp>
        <p:nvGrpSpPr>
          <p:cNvPr id="2" name="Group 2"/>
          <p:cNvGrpSpPr/>
          <p:nvPr/>
        </p:nvGrpSpPr>
        <p:grpSpPr>
          <a:xfrm>
            <a:off x="-849805" y="-234640"/>
            <a:ext cx="9566430" cy="1263340"/>
            <a:chOff x="0" y="0"/>
            <a:chExt cx="12755241" cy="1684453"/>
          </a:xfrm>
        </p:grpSpPr>
        <p:grpSp>
          <p:nvGrpSpPr>
            <p:cNvPr id="3" name="Group 3"/>
            <p:cNvGrpSpPr/>
            <p:nvPr/>
          </p:nvGrpSpPr>
          <p:grpSpPr>
            <a:xfrm>
              <a:off x="0" y="0"/>
              <a:ext cx="12755241" cy="1684453"/>
              <a:chOff x="0" y="0"/>
              <a:chExt cx="2519554" cy="332731"/>
            </a:xfrm>
          </p:grpSpPr>
          <p:sp>
            <p:nvSpPr>
              <p:cNvPr id="4" name="Freeform 4"/>
              <p:cNvSpPr/>
              <p:nvPr/>
            </p:nvSpPr>
            <p:spPr>
              <a:xfrm>
                <a:off x="0" y="0"/>
                <a:ext cx="2519554" cy="332731"/>
              </a:xfrm>
              <a:custGeom>
                <a:avLst/>
                <a:gdLst/>
                <a:ahLst/>
                <a:cxnLst/>
                <a:rect l="l" t="t" r="r" b="b"/>
                <a:pathLst>
                  <a:path w="2519554" h="332731">
                    <a:moveTo>
                      <a:pt x="2316354" y="0"/>
                    </a:moveTo>
                    <a:cubicBezTo>
                      <a:pt x="2428578" y="0"/>
                      <a:pt x="2519554" y="74484"/>
                      <a:pt x="2519554" y="166366"/>
                    </a:cubicBezTo>
                    <a:cubicBezTo>
                      <a:pt x="2519554" y="258247"/>
                      <a:pt x="2428578" y="332731"/>
                      <a:pt x="2316354"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5" name="TextBox 5"/>
              <p:cNvSpPr txBox="1"/>
              <p:nvPr/>
            </p:nvSpPr>
            <p:spPr>
              <a:xfrm>
                <a:off x="0" y="-38100"/>
                <a:ext cx="2519554" cy="370831"/>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1826614" y="605329"/>
              <a:ext cx="1028266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CAFOD’s Primary Advent Calendar</a:t>
              </a:r>
            </a:p>
          </p:txBody>
        </p:sp>
      </p:grpSp>
      <p:sp>
        <p:nvSpPr>
          <p:cNvPr id="8" name="Freeform 8"/>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9" name="Freeform 9">
            <a:hlinkClick r:id="rId5" action="ppaction://hlinksldjump"/>
          </p:cNvPr>
          <p:cNvSpPr/>
          <p:nvPr/>
        </p:nvSpPr>
        <p:spPr>
          <a:xfrm>
            <a:off x="286047" y="4155508"/>
            <a:ext cx="1630428" cy="1621892"/>
          </a:xfrm>
          <a:custGeom>
            <a:avLst/>
            <a:gdLst/>
            <a:ahLst/>
            <a:cxnLst/>
            <a:rect l="l" t="t" r="r" b="b"/>
            <a:pathLst>
              <a:path w="1630428" h="1621892">
                <a:moveTo>
                  <a:pt x="0" y="0"/>
                </a:moveTo>
                <a:lnTo>
                  <a:pt x="1630428" y="0"/>
                </a:lnTo>
                <a:lnTo>
                  <a:pt x="1630428" y="1621892"/>
                </a:lnTo>
                <a:lnTo>
                  <a:pt x="0" y="1621892"/>
                </a:lnTo>
                <a:lnTo>
                  <a:pt x="0" y="0"/>
                </a:lnTo>
                <a:close/>
              </a:path>
            </a:pathLst>
          </a:custGeom>
          <a:blipFill>
            <a:blip r:embed="rId6"/>
            <a:stretch>
              <a:fillRect/>
            </a:stretch>
          </a:blipFill>
        </p:spPr>
        <p:txBody>
          <a:bodyPr/>
          <a:lstStyle/>
          <a:p>
            <a:endParaRPr lang="en-GB"/>
          </a:p>
        </p:txBody>
      </p:sp>
      <p:sp>
        <p:nvSpPr>
          <p:cNvPr id="10" name="Freeform 10">
            <a:hlinkClick r:id="rId7" action="ppaction://hlinksldjump"/>
          </p:cNvPr>
          <p:cNvSpPr/>
          <p:nvPr/>
        </p:nvSpPr>
        <p:spPr>
          <a:xfrm>
            <a:off x="14928105" y="7430155"/>
            <a:ext cx="2754194" cy="2764870"/>
          </a:xfrm>
          <a:custGeom>
            <a:avLst/>
            <a:gdLst/>
            <a:ahLst/>
            <a:cxnLst/>
            <a:rect l="l" t="t" r="r" b="b"/>
            <a:pathLst>
              <a:path w="2754194" h="2764870">
                <a:moveTo>
                  <a:pt x="0" y="0"/>
                </a:moveTo>
                <a:lnTo>
                  <a:pt x="2754195" y="0"/>
                </a:lnTo>
                <a:lnTo>
                  <a:pt x="2754195" y="2764870"/>
                </a:lnTo>
                <a:lnTo>
                  <a:pt x="0" y="2764870"/>
                </a:lnTo>
                <a:lnTo>
                  <a:pt x="0" y="0"/>
                </a:lnTo>
                <a:close/>
              </a:path>
            </a:pathLst>
          </a:custGeom>
          <a:blipFill>
            <a:blip r:embed="rId8"/>
            <a:stretch>
              <a:fillRect/>
            </a:stretch>
          </a:blipFill>
        </p:spPr>
        <p:txBody>
          <a:bodyPr/>
          <a:lstStyle/>
          <a:p>
            <a:endParaRPr lang="en-GB"/>
          </a:p>
        </p:txBody>
      </p:sp>
      <p:sp>
        <p:nvSpPr>
          <p:cNvPr id="11" name="Freeform 11"/>
          <p:cNvSpPr/>
          <p:nvPr/>
        </p:nvSpPr>
        <p:spPr>
          <a:xfrm>
            <a:off x="9014117" y="3483782"/>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9"/>
                </a:ext>
              </a:extLst>
            </a:blip>
            <a:stretch>
              <a:fillRect l="-238232" t="-16109" b="-233656"/>
            </a:stretch>
          </a:blipFill>
        </p:spPr>
        <p:txBody>
          <a:bodyPr/>
          <a:lstStyle/>
          <a:p>
            <a:endParaRPr lang="en-GB"/>
          </a:p>
        </p:txBody>
      </p:sp>
      <p:sp>
        <p:nvSpPr>
          <p:cNvPr id="12" name="Freeform 12">
            <a:hlinkClick r:id="rId10" action="ppaction://hlinksldjump"/>
          </p:cNvPr>
          <p:cNvSpPr/>
          <p:nvPr/>
        </p:nvSpPr>
        <p:spPr>
          <a:xfrm>
            <a:off x="9482311" y="6181447"/>
            <a:ext cx="1541826" cy="1541826"/>
          </a:xfrm>
          <a:custGeom>
            <a:avLst/>
            <a:gdLst/>
            <a:ahLst/>
            <a:cxnLst/>
            <a:rect l="l" t="t" r="r" b="b"/>
            <a:pathLst>
              <a:path w="1541826" h="1541826">
                <a:moveTo>
                  <a:pt x="0" y="0"/>
                </a:moveTo>
                <a:lnTo>
                  <a:pt x="1541826" y="0"/>
                </a:lnTo>
                <a:lnTo>
                  <a:pt x="1541826" y="1541826"/>
                </a:lnTo>
                <a:lnTo>
                  <a:pt x="0" y="1541826"/>
                </a:lnTo>
                <a:lnTo>
                  <a:pt x="0" y="0"/>
                </a:lnTo>
                <a:close/>
              </a:path>
            </a:pathLst>
          </a:custGeom>
          <a:blipFill>
            <a:blip r:embed="rId11"/>
            <a:stretch>
              <a:fillRect/>
            </a:stretch>
          </a:blipFill>
        </p:spPr>
        <p:txBody>
          <a:bodyPr/>
          <a:lstStyle/>
          <a:p>
            <a:endParaRPr lang="en-GB"/>
          </a:p>
        </p:txBody>
      </p:sp>
      <p:sp>
        <p:nvSpPr>
          <p:cNvPr id="13" name="Freeform 13"/>
          <p:cNvSpPr/>
          <p:nvPr/>
        </p:nvSpPr>
        <p:spPr>
          <a:xfrm rot="-5400000" flipH="1">
            <a:off x="1394304" y="6873683"/>
            <a:ext cx="4751783" cy="4514156"/>
          </a:xfrm>
          <a:custGeom>
            <a:avLst/>
            <a:gdLst/>
            <a:ahLst/>
            <a:cxnLst/>
            <a:rect l="l" t="t" r="r" b="b"/>
            <a:pathLst>
              <a:path w="4751783" h="4514156">
                <a:moveTo>
                  <a:pt x="4751783" y="0"/>
                </a:moveTo>
                <a:lnTo>
                  <a:pt x="0" y="0"/>
                </a:lnTo>
                <a:lnTo>
                  <a:pt x="0" y="4514156"/>
                </a:lnTo>
                <a:lnTo>
                  <a:pt x="4751783" y="4514156"/>
                </a:lnTo>
                <a:lnTo>
                  <a:pt x="4751783" y="0"/>
                </a:lnTo>
                <a:close/>
              </a:path>
            </a:pathLst>
          </a:custGeom>
          <a:blipFill>
            <a:blip>
              <a:extLst>
                <a:ext uri="{96DAC541-7B7A-43D3-8B79-37D633B846F1}">
                  <asvg:svgBlip xmlns:asvg="http://schemas.microsoft.com/office/drawing/2016/SVG/main" r:embed="rId12"/>
                </a:ext>
              </a:extLst>
            </a:blip>
            <a:stretch>
              <a:fillRect l="-98048" t="-13842" r="-87464" b="-186699"/>
            </a:stretch>
          </a:blipFill>
        </p:spPr>
        <p:txBody>
          <a:bodyPr/>
          <a:lstStyle/>
          <a:p>
            <a:endParaRPr lang="en-GB"/>
          </a:p>
        </p:txBody>
      </p:sp>
      <p:sp>
        <p:nvSpPr>
          <p:cNvPr id="14" name="Freeform 14">
            <a:hlinkClick r:id="rId13" action="ppaction://hlinksldjump"/>
          </p:cNvPr>
          <p:cNvSpPr/>
          <p:nvPr/>
        </p:nvSpPr>
        <p:spPr>
          <a:xfrm>
            <a:off x="3614808" y="7661294"/>
            <a:ext cx="1636441" cy="1636441"/>
          </a:xfrm>
          <a:custGeom>
            <a:avLst/>
            <a:gdLst/>
            <a:ahLst/>
            <a:cxnLst/>
            <a:rect l="l" t="t" r="r" b="b"/>
            <a:pathLst>
              <a:path w="1636441" h="1636441">
                <a:moveTo>
                  <a:pt x="0" y="0"/>
                </a:moveTo>
                <a:lnTo>
                  <a:pt x="1636440" y="0"/>
                </a:lnTo>
                <a:lnTo>
                  <a:pt x="1636440" y="1636440"/>
                </a:lnTo>
                <a:lnTo>
                  <a:pt x="0" y="1636440"/>
                </a:lnTo>
                <a:lnTo>
                  <a:pt x="0" y="0"/>
                </a:lnTo>
                <a:close/>
              </a:path>
            </a:pathLst>
          </a:custGeom>
          <a:blipFill>
            <a:blip r:embed="rId14"/>
            <a:stretch>
              <a:fillRect/>
            </a:stretch>
          </a:blipFill>
        </p:spPr>
        <p:txBody>
          <a:bodyPr/>
          <a:lstStyle/>
          <a:p>
            <a:endParaRPr lang="en-GB"/>
          </a:p>
        </p:txBody>
      </p:sp>
      <p:sp>
        <p:nvSpPr>
          <p:cNvPr id="15" name="Freeform 15">
            <a:hlinkClick r:id="rId15" action="ppaction://hlinksldjump"/>
          </p:cNvPr>
          <p:cNvSpPr/>
          <p:nvPr/>
        </p:nvSpPr>
        <p:spPr>
          <a:xfrm>
            <a:off x="11835083" y="5633078"/>
            <a:ext cx="1541826" cy="1541826"/>
          </a:xfrm>
          <a:custGeom>
            <a:avLst/>
            <a:gdLst/>
            <a:ahLst/>
            <a:cxnLst/>
            <a:rect l="l" t="t" r="r" b="b"/>
            <a:pathLst>
              <a:path w="1541826" h="1541826">
                <a:moveTo>
                  <a:pt x="0" y="0"/>
                </a:moveTo>
                <a:lnTo>
                  <a:pt x="1541826" y="0"/>
                </a:lnTo>
                <a:lnTo>
                  <a:pt x="1541826" y="1541827"/>
                </a:lnTo>
                <a:lnTo>
                  <a:pt x="0" y="1541827"/>
                </a:lnTo>
                <a:lnTo>
                  <a:pt x="0" y="0"/>
                </a:lnTo>
                <a:close/>
              </a:path>
            </a:pathLst>
          </a:custGeom>
          <a:blipFill>
            <a:blip r:embed="rId16"/>
            <a:stretch>
              <a:fillRect/>
            </a:stretch>
          </a:blipFill>
        </p:spPr>
        <p:txBody>
          <a:bodyPr/>
          <a:lstStyle/>
          <a:p>
            <a:endParaRPr lang="en-GB"/>
          </a:p>
        </p:txBody>
      </p:sp>
      <p:sp>
        <p:nvSpPr>
          <p:cNvPr id="16" name="Freeform 16">
            <a:hlinkClick r:id="rId17" action="ppaction://hlinksldjump"/>
          </p:cNvPr>
          <p:cNvSpPr/>
          <p:nvPr/>
        </p:nvSpPr>
        <p:spPr>
          <a:xfrm>
            <a:off x="3564300" y="1341926"/>
            <a:ext cx="1638162" cy="1638162"/>
          </a:xfrm>
          <a:custGeom>
            <a:avLst/>
            <a:gdLst/>
            <a:ahLst/>
            <a:cxnLst/>
            <a:rect l="l" t="t" r="r" b="b"/>
            <a:pathLst>
              <a:path w="1638162" h="1638162">
                <a:moveTo>
                  <a:pt x="0" y="0"/>
                </a:moveTo>
                <a:lnTo>
                  <a:pt x="1638162" y="0"/>
                </a:lnTo>
                <a:lnTo>
                  <a:pt x="1638162" y="1638162"/>
                </a:lnTo>
                <a:lnTo>
                  <a:pt x="0" y="1638162"/>
                </a:lnTo>
                <a:lnTo>
                  <a:pt x="0" y="0"/>
                </a:lnTo>
                <a:close/>
              </a:path>
            </a:pathLst>
          </a:custGeom>
          <a:blipFill>
            <a:blip r:embed="rId18"/>
            <a:stretch>
              <a:fillRect r="-22" b="-22"/>
            </a:stretch>
          </a:blipFill>
        </p:spPr>
        <p:txBody>
          <a:bodyPr/>
          <a:lstStyle/>
          <a:p>
            <a:endParaRPr lang="en-GB"/>
          </a:p>
        </p:txBody>
      </p:sp>
      <p:sp>
        <p:nvSpPr>
          <p:cNvPr id="17" name="Freeform 17">
            <a:hlinkClick r:id="rId19" action="ppaction://hlinksldjump"/>
          </p:cNvPr>
          <p:cNvSpPr/>
          <p:nvPr/>
        </p:nvSpPr>
        <p:spPr>
          <a:xfrm>
            <a:off x="4630570" y="5564841"/>
            <a:ext cx="1566299" cy="1566299"/>
          </a:xfrm>
          <a:custGeom>
            <a:avLst/>
            <a:gdLst/>
            <a:ahLst/>
            <a:cxnLst/>
            <a:rect l="l" t="t" r="r" b="b"/>
            <a:pathLst>
              <a:path w="1566299" h="1566299">
                <a:moveTo>
                  <a:pt x="0" y="0"/>
                </a:moveTo>
                <a:lnTo>
                  <a:pt x="1566300" y="0"/>
                </a:lnTo>
                <a:lnTo>
                  <a:pt x="1566300" y="1566299"/>
                </a:lnTo>
                <a:lnTo>
                  <a:pt x="0" y="1566299"/>
                </a:lnTo>
                <a:lnTo>
                  <a:pt x="0" y="0"/>
                </a:lnTo>
                <a:close/>
              </a:path>
            </a:pathLst>
          </a:custGeom>
          <a:blipFill>
            <a:blip r:embed="rId20"/>
            <a:stretch>
              <a:fillRect/>
            </a:stretch>
          </a:blipFill>
        </p:spPr>
        <p:txBody>
          <a:bodyPr/>
          <a:lstStyle/>
          <a:p>
            <a:endParaRPr lang="en-GB"/>
          </a:p>
        </p:txBody>
      </p:sp>
      <p:sp>
        <p:nvSpPr>
          <p:cNvPr id="18" name="Freeform 18">
            <a:hlinkClick r:id="rId21" action="ppaction://hlinksldjump"/>
          </p:cNvPr>
          <p:cNvSpPr/>
          <p:nvPr/>
        </p:nvSpPr>
        <p:spPr>
          <a:xfrm>
            <a:off x="1976646" y="5935788"/>
            <a:ext cx="1638162" cy="1638162"/>
          </a:xfrm>
          <a:custGeom>
            <a:avLst/>
            <a:gdLst/>
            <a:ahLst/>
            <a:cxnLst/>
            <a:rect l="l" t="t" r="r" b="b"/>
            <a:pathLst>
              <a:path w="1638162" h="1638162">
                <a:moveTo>
                  <a:pt x="0" y="0"/>
                </a:moveTo>
                <a:lnTo>
                  <a:pt x="1638162" y="0"/>
                </a:lnTo>
                <a:lnTo>
                  <a:pt x="1638162" y="1638162"/>
                </a:lnTo>
                <a:lnTo>
                  <a:pt x="0" y="1638162"/>
                </a:lnTo>
                <a:lnTo>
                  <a:pt x="0" y="0"/>
                </a:lnTo>
                <a:close/>
              </a:path>
            </a:pathLst>
          </a:custGeom>
          <a:blipFill>
            <a:blip r:embed="rId22"/>
            <a:stretch>
              <a:fillRect/>
            </a:stretch>
          </a:blipFill>
        </p:spPr>
        <p:txBody>
          <a:bodyPr/>
          <a:lstStyle/>
          <a:p>
            <a:endParaRPr lang="en-GB"/>
          </a:p>
        </p:txBody>
      </p:sp>
      <p:sp>
        <p:nvSpPr>
          <p:cNvPr id="19" name="Freeform 19"/>
          <p:cNvSpPr/>
          <p:nvPr/>
        </p:nvSpPr>
        <p:spPr>
          <a:xfrm>
            <a:off x="11805187" y="7336830"/>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12"/>
                </a:ext>
              </a:extLst>
            </a:blip>
            <a:stretch>
              <a:fillRect l="-238232" t="-16109" b="-233656"/>
            </a:stretch>
          </a:blipFill>
        </p:spPr>
        <p:txBody>
          <a:bodyPr/>
          <a:lstStyle/>
          <a:p>
            <a:endParaRPr lang="en-GB"/>
          </a:p>
        </p:txBody>
      </p:sp>
      <p:sp>
        <p:nvSpPr>
          <p:cNvPr id="20" name="Freeform 20">
            <a:hlinkClick r:id="rId23" action="ppaction://hlinksldjump"/>
          </p:cNvPr>
          <p:cNvSpPr/>
          <p:nvPr/>
        </p:nvSpPr>
        <p:spPr>
          <a:xfrm>
            <a:off x="13012871" y="7661294"/>
            <a:ext cx="1577705" cy="1577705"/>
          </a:xfrm>
          <a:custGeom>
            <a:avLst/>
            <a:gdLst/>
            <a:ahLst/>
            <a:cxnLst/>
            <a:rect l="l" t="t" r="r" b="b"/>
            <a:pathLst>
              <a:path w="1577705" h="1577705">
                <a:moveTo>
                  <a:pt x="0" y="0"/>
                </a:moveTo>
                <a:lnTo>
                  <a:pt x="1577705" y="0"/>
                </a:lnTo>
                <a:lnTo>
                  <a:pt x="1577705" y="1577705"/>
                </a:lnTo>
                <a:lnTo>
                  <a:pt x="0" y="1577705"/>
                </a:lnTo>
                <a:lnTo>
                  <a:pt x="0" y="0"/>
                </a:lnTo>
                <a:close/>
              </a:path>
            </a:pathLst>
          </a:custGeom>
          <a:blipFill>
            <a:blip r:embed="rId24"/>
            <a:stretch>
              <a:fillRect/>
            </a:stretch>
          </a:blipFill>
        </p:spPr>
        <p:txBody>
          <a:bodyPr/>
          <a:lstStyle/>
          <a:p>
            <a:endParaRPr lang="en-GB"/>
          </a:p>
        </p:txBody>
      </p:sp>
      <p:sp>
        <p:nvSpPr>
          <p:cNvPr id="21" name="Freeform 21">
            <a:hlinkClick r:id="rId25" action="ppaction://hlinksldjump"/>
          </p:cNvPr>
          <p:cNvSpPr/>
          <p:nvPr/>
        </p:nvSpPr>
        <p:spPr>
          <a:xfrm>
            <a:off x="6372488" y="1385686"/>
            <a:ext cx="1550643" cy="1550643"/>
          </a:xfrm>
          <a:custGeom>
            <a:avLst/>
            <a:gdLst/>
            <a:ahLst/>
            <a:cxnLst/>
            <a:rect l="l" t="t" r="r" b="b"/>
            <a:pathLst>
              <a:path w="1550643" h="1550643">
                <a:moveTo>
                  <a:pt x="0" y="0"/>
                </a:moveTo>
                <a:lnTo>
                  <a:pt x="1550643" y="0"/>
                </a:lnTo>
                <a:lnTo>
                  <a:pt x="1550643" y="1550643"/>
                </a:lnTo>
                <a:lnTo>
                  <a:pt x="0" y="1550643"/>
                </a:lnTo>
                <a:lnTo>
                  <a:pt x="0" y="0"/>
                </a:lnTo>
                <a:close/>
              </a:path>
            </a:pathLst>
          </a:custGeom>
          <a:blipFill>
            <a:blip r:embed="rId26"/>
            <a:stretch>
              <a:fillRect/>
            </a:stretch>
          </a:blipFill>
        </p:spPr>
        <p:txBody>
          <a:bodyPr/>
          <a:lstStyle/>
          <a:p>
            <a:endParaRPr lang="en-GB"/>
          </a:p>
        </p:txBody>
      </p:sp>
      <p:sp>
        <p:nvSpPr>
          <p:cNvPr id="22" name="Freeform 22">
            <a:hlinkClick r:id="rId27" action="ppaction://hlinksldjump"/>
          </p:cNvPr>
          <p:cNvSpPr/>
          <p:nvPr/>
        </p:nvSpPr>
        <p:spPr>
          <a:xfrm>
            <a:off x="10213191" y="3748495"/>
            <a:ext cx="1621892" cy="1621892"/>
          </a:xfrm>
          <a:custGeom>
            <a:avLst/>
            <a:gdLst/>
            <a:ahLst/>
            <a:cxnLst/>
            <a:rect l="l" t="t" r="r" b="b"/>
            <a:pathLst>
              <a:path w="1621892" h="1621892">
                <a:moveTo>
                  <a:pt x="0" y="0"/>
                </a:moveTo>
                <a:lnTo>
                  <a:pt x="1621892" y="0"/>
                </a:lnTo>
                <a:lnTo>
                  <a:pt x="1621892" y="1621891"/>
                </a:lnTo>
                <a:lnTo>
                  <a:pt x="0" y="1621891"/>
                </a:lnTo>
                <a:lnTo>
                  <a:pt x="0" y="0"/>
                </a:lnTo>
                <a:close/>
              </a:path>
            </a:pathLst>
          </a:custGeom>
          <a:blipFill>
            <a:blip r:embed="rId28"/>
            <a:stretch>
              <a:fillRect/>
            </a:stretch>
          </a:blipFill>
        </p:spPr>
        <p:txBody>
          <a:bodyPr/>
          <a:lstStyle/>
          <a:p>
            <a:endParaRPr lang="en-GB"/>
          </a:p>
        </p:txBody>
      </p:sp>
      <p:sp>
        <p:nvSpPr>
          <p:cNvPr id="23" name="Freeform 23">
            <a:hlinkClick r:id="rId29" action="ppaction://hlinksldjump"/>
          </p:cNvPr>
          <p:cNvSpPr/>
          <p:nvPr/>
        </p:nvSpPr>
        <p:spPr>
          <a:xfrm>
            <a:off x="1714763" y="2368136"/>
            <a:ext cx="1542318" cy="1542318"/>
          </a:xfrm>
          <a:custGeom>
            <a:avLst/>
            <a:gdLst/>
            <a:ahLst/>
            <a:cxnLst/>
            <a:rect l="l" t="t" r="r" b="b"/>
            <a:pathLst>
              <a:path w="1542318" h="1542318">
                <a:moveTo>
                  <a:pt x="0" y="0"/>
                </a:moveTo>
                <a:lnTo>
                  <a:pt x="1542318" y="0"/>
                </a:lnTo>
                <a:lnTo>
                  <a:pt x="1542318" y="1542318"/>
                </a:lnTo>
                <a:lnTo>
                  <a:pt x="0" y="1542318"/>
                </a:lnTo>
                <a:lnTo>
                  <a:pt x="0" y="0"/>
                </a:lnTo>
                <a:close/>
              </a:path>
            </a:pathLst>
          </a:custGeom>
          <a:blipFill>
            <a:blip r:embed="rId30"/>
            <a:stretch>
              <a:fillRect l="-38" t="-38"/>
            </a:stretch>
          </a:blipFill>
        </p:spPr>
        <p:txBody>
          <a:bodyPr/>
          <a:lstStyle/>
          <a:p>
            <a:endParaRPr lang="en-GB"/>
          </a:p>
        </p:txBody>
      </p:sp>
      <p:sp>
        <p:nvSpPr>
          <p:cNvPr id="24" name="Freeform 24">
            <a:hlinkClick r:id="rId31" action="ppaction://hlinksldjump"/>
          </p:cNvPr>
          <p:cNvSpPr/>
          <p:nvPr/>
        </p:nvSpPr>
        <p:spPr>
          <a:xfrm>
            <a:off x="12663884" y="2529727"/>
            <a:ext cx="1621892" cy="1613400"/>
          </a:xfrm>
          <a:custGeom>
            <a:avLst/>
            <a:gdLst/>
            <a:ahLst/>
            <a:cxnLst/>
            <a:rect l="l" t="t" r="r" b="b"/>
            <a:pathLst>
              <a:path w="1621892" h="1613400">
                <a:moveTo>
                  <a:pt x="0" y="0"/>
                </a:moveTo>
                <a:lnTo>
                  <a:pt x="1621892" y="0"/>
                </a:lnTo>
                <a:lnTo>
                  <a:pt x="1621892" y="1613400"/>
                </a:lnTo>
                <a:lnTo>
                  <a:pt x="0" y="1613400"/>
                </a:lnTo>
                <a:lnTo>
                  <a:pt x="0" y="0"/>
                </a:lnTo>
                <a:close/>
              </a:path>
            </a:pathLst>
          </a:custGeom>
          <a:blipFill>
            <a:blip r:embed="rId32"/>
            <a:stretch>
              <a:fillRect/>
            </a:stretch>
          </a:blipFill>
        </p:spPr>
        <p:txBody>
          <a:bodyPr/>
          <a:lstStyle/>
          <a:p>
            <a:endParaRPr lang="en-GB"/>
          </a:p>
        </p:txBody>
      </p:sp>
      <p:sp>
        <p:nvSpPr>
          <p:cNvPr id="25" name="Freeform 25">
            <a:hlinkClick r:id="rId31" action="ppaction://hlinksldjump"/>
          </p:cNvPr>
          <p:cNvSpPr/>
          <p:nvPr/>
        </p:nvSpPr>
        <p:spPr>
          <a:xfrm>
            <a:off x="3564300" y="3910454"/>
            <a:ext cx="1566299" cy="1566299"/>
          </a:xfrm>
          <a:custGeom>
            <a:avLst/>
            <a:gdLst/>
            <a:ahLst/>
            <a:cxnLst/>
            <a:rect l="l" t="t" r="r" b="b"/>
            <a:pathLst>
              <a:path w="1566299" h="1566299">
                <a:moveTo>
                  <a:pt x="0" y="0"/>
                </a:moveTo>
                <a:lnTo>
                  <a:pt x="1566300" y="0"/>
                </a:lnTo>
                <a:lnTo>
                  <a:pt x="1566300" y="1566300"/>
                </a:lnTo>
                <a:lnTo>
                  <a:pt x="0" y="1566300"/>
                </a:lnTo>
                <a:lnTo>
                  <a:pt x="0" y="0"/>
                </a:lnTo>
                <a:close/>
              </a:path>
            </a:pathLst>
          </a:custGeom>
          <a:blipFill>
            <a:blip r:embed="rId33"/>
            <a:stretch>
              <a:fillRect/>
            </a:stretch>
          </a:blipFill>
        </p:spPr>
        <p:txBody>
          <a:bodyPr/>
          <a:lstStyle/>
          <a:p>
            <a:endParaRPr lang="en-GB"/>
          </a:p>
        </p:txBody>
      </p:sp>
      <p:sp>
        <p:nvSpPr>
          <p:cNvPr id="26" name="Freeform 26">
            <a:hlinkClick r:id="rId34" action="ppaction://hlinksldjump"/>
          </p:cNvPr>
          <p:cNvSpPr/>
          <p:nvPr/>
        </p:nvSpPr>
        <p:spPr>
          <a:xfrm>
            <a:off x="15925376" y="5564841"/>
            <a:ext cx="1565190" cy="1565190"/>
          </a:xfrm>
          <a:custGeom>
            <a:avLst/>
            <a:gdLst/>
            <a:ahLst/>
            <a:cxnLst/>
            <a:rect l="l" t="t" r="r" b="b"/>
            <a:pathLst>
              <a:path w="1565190" h="1565190">
                <a:moveTo>
                  <a:pt x="0" y="0"/>
                </a:moveTo>
                <a:lnTo>
                  <a:pt x="1565189" y="0"/>
                </a:lnTo>
                <a:lnTo>
                  <a:pt x="1565189" y="1565189"/>
                </a:lnTo>
                <a:lnTo>
                  <a:pt x="0" y="1565189"/>
                </a:lnTo>
                <a:lnTo>
                  <a:pt x="0" y="0"/>
                </a:lnTo>
                <a:close/>
              </a:path>
            </a:pathLst>
          </a:custGeom>
          <a:blipFill>
            <a:blip r:embed="rId35"/>
            <a:stretch>
              <a:fillRect/>
            </a:stretch>
          </a:blipFill>
        </p:spPr>
        <p:txBody>
          <a:bodyPr/>
          <a:lstStyle/>
          <a:p>
            <a:endParaRPr lang="en-GB"/>
          </a:p>
        </p:txBody>
      </p:sp>
      <p:sp>
        <p:nvSpPr>
          <p:cNvPr id="27" name="Freeform 27">
            <a:hlinkClick r:id="rId36" action="ppaction://hlinksldjump"/>
          </p:cNvPr>
          <p:cNvSpPr/>
          <p:nvPr/>
        </p:nvSpPr>
        <p:spPr>
          <a:xfrm>
            <a:off x="10530027" y="8151234"/>
            <a:ext cx="1541826" cy="1541826"/>
          </a:xfrm>
          <a:custGeom>
            <a:avLst/>
            <a:gdLst/>
            <a:ahLst/>
            <a:cxnLst/>
            <a:rect l="l" t="t" r="r" b="b"/>
            <a:pathLst>
              <a:path w="1541826" h="1541826">
                <a:moveTo>
                  <a:pt x="0" y="0"/>
                </a:moveTo>
                <a:lnTo>
                  <a:pt x="1541826" y="0"/>
                </a:lnTo>
                <a:lnTo>
                  <a:pt x="1541826" y="1541826"/>
                </a:lnTo>
                <a:lnTo>
                  <a:pt x="0" y="1541826"/>
                </a:lnTo>
                <a:lnTo>
                  <a:pt x="0" y="0"/>
                </a:lnTo>
                <a:close/>
              </a:path>
            </a:pathLst>
          </a:custGeom>
          <a:blipFill>
            <a:blip r:embed="rId37"/>
            <a:stretch>
              <a:fillRect/>
            </a:stretch>
          </a:blipFill>
        </p:spPr>
        <p:txBody>
          <a:bodyPr/>
          <a:lstStyle/>
          <a:p>
            <a:endParaRPr lang="en-GB"/>
          </a:p>
        </p:txBody>
      </p:sp>
      <p:sp>
        <p:nvSpPr>
          <p:cNvPr id="28" name="Freeform 28">
            <a:hlinkClick r:id="rId38" action="ppaction://hlinksldjump"/>
          </p:cNvPr>
          <p:cNvSpPr/>
          <p:nvPr/>
        </p:nvSpPr>
        <p:spPr>
          <a:xfrm>
            <a:off x="8456531" y="2212026"/>
            <a:ext cx="1558987" cy="1558987"/>
          </a:xfrm>
          <a:custGeom>
            <a:avLst/>
            <a:gdLst/>
            <a:ahLst/>
            <a:cxnLst/>
            <a:rect l="l" t="t" r="r" b="b"/>
            <a:pathLst>
              <a:path w="1558987" h="1558987">
                <a:moveTo>
                  <a:pt x="0" y="0"/>
                </a:moveTo>
                <a:lnTo>
                  <a:pt x="1558987" y="0"/>
                </a:lnTo>
                <a:lnTo>
                  <a:pt x="1558987" y="1558988"/>
                </a:lnTo>
                <a:lnTo>
                  <a:pt x="0" y="1558988"/>
                </a:lnTo>
                <a:lnTo>
                  <a:pt x="0" y="0"/>
                </a:lnTo>
                <a:close/>
              </a:path>
            </a:pathLst>
          </a:custGeom>
          <a:blipFill>
            <a:blip r:embed="rId39"/>
            <a:stretch>
              <a:fillRect/>
            </a:stretch>
          </a:blipFill>
        </p:spPr>
        <p:txBody>
          <a:bodyPr/>
          <a:lstStyle/>
          <a:p>
            <a:endParaRPr lang="en-GB"/>
          </a:p>
        </p:txBody>
      </p:sp>
      <p:sp>
        <p:nvSpPr>
          <p:cNvPr id="29" name="Freeform 29">
            <a:hlinkClick r:id="rId40" action="ppaction://hlinksldjump"/>
          </p:cNvPr>
          <p:cNvSpPr/>
          <p:nvPr/>
        </p:nvSpPr>
        <p:spPr>
          <a:xfrm>
            <a:off x="14590576" y="1561494"/>
            <a:ext cx="1654261" cy="1654261"/>
          </a:xfrm>
          <a:custGeom>
            <a:avLst/>
            <a:gdLst/>
            <a:ahLst/>
            <a:cxnLst/>
            <a:rect l="l" t="t" r="r" b="b"/>
            <a:pathLst>
              <a:path w="1654261" h="1654261">
                <a:moveTo>
                  <a:pt x="0" y="0"/>
                </a:moveTo>
                <a:lnTo>
                  <a:pt x="1654261" y="0"/>
                </a:lnTo>
                <a:lnTo>
                  <a:pt x="1654261" y="1654261"/>
                </a:lnTo>
                <a:lnTo>
                  <a:pt x="0" y="1654261"/>
                </a:lnTo>
                <a:lnTo>
                  <a:pt x="0" y="0"/>
                </a:lnTo>
                <a:close/>
              </a:path>
            </a:pathLst>
          </a:custGeom>
          <a:blipFill>
            <a:blip r:embed="rId41"/>
            <a:stretch>
              <a:fillRect/>
            </a:stretch>
          </a:blipFill>
        </p:spPr>
        <p:txBody>
          <a:bodyPr/>
          <a:lstStyle/>
          <a:p>
            <a:endParaRPr lang="en-GB"/>
          </a:p>
        </p:txBody>
      </p:sp>
      <p:sp>
        <p:nvSpPr>
          <p:cNvPr id="30" name="Freeform 30">
            <a:hlinkClick r:id="rId42" action="ppaction://hlinksldjump"/>
          </p:cNvPr>
          <p:cNvSpPr/>
          <p:nvPr/>
        </p:nvSpPr>
        <p:spPr>
          <a:xfrm>
            <a:off x="6698406" y="6352091"/>
            <a:ext cx="1566299" cy="1558099"/>
          </a:xfrm>
          <a:custGeom>
            <a:avLst/>
            <a:gdLst/>
            <a:ahLst/>
            <a:cxnLst/>
            <a:rect l="l" t="t" r="r" b="b"/>
            <a:pathLst>
              <a:path w="1566299" h="1558099">
                <a:moveTo>
                  <a:pt x="0" y="0"/>
                </a:moveTo>
                <a:lnTo>
                  <a:pt x="1566299" y="0"/>
                </a:lnTo>
                <a:lnTo>
                  <a:pt x="1566299" y="1558099"/>
                </a:lnTo>
                <a:lnTo>
                  <a:pt x="0" y="1558099"/>
                </a:lnTo>
                <a:lnTo>
                  <a:pt x="0" y="0"/>
                </a:lnTo>
                <a:close/>
              </a:path>
            </a:pathLst>
          </a:custGeom>
          <a:blipFill>
            <a:blip r:embed="rId43"/>
            <a:stretch>
              <a:fillRect/>
            </a:stretch>
          </a:blipFill>
        </p:spPr>
        <p:txBody>
          <a:bodyPr/>
          <a:lstStyle/>
          <a:p>
            <a:endParaRPr lang="en-GB"/>
          </a:p>
        </p:txBody>
      </p:sp>
      <p:sp>
        <p:nvSpPr>
          <p:cNvPr id="31" name="Freeform 31">
            <a:hlinkClick r:id="rId44" action="ppaction://hlinksldjump"/>
          </p:cNvPr>
          <p:cNvSpPr/>
          <p:nvPr/>
        </p:nvSpPr>
        <p:spPr>
          <a:xfrm>
            <a:off x="694036" y="7862782"/>
            <a:ext cx="1638162" cy="1638162"/>
          </a:xfrm>
          <a:custGeom>
            <a:avLst/>
            <a:gdLst/>
            <a:ahLst/>
            <a:cxnLst/>
            <a:rect l="l" t="t" r="r" b="b"/>
            <a:pathLst>
              <a:path w="1638162" h="1638162">
                <a:moveTo>
                  <a:pt x="0" y="0"/>
                </a:moveTo>
                <a:lnTo>
                  <a:pt x="1638162" y="0"/>
                </a:lnTo>
                <a:lnTo>
                  <a:pt x="1638162" y="1638162"/>
                </a:lnTo>
                <a:lnTo>
                  <a:pt x="0" y="1638162"/>
                </a:lnTo>
                <a:lnTo>
                  <a:pt x="0" y="0"/>
                </a:lnTo>
                <a:close/>
              </a:path>
            </a:pathLst>
          </a:custGeom>
          <a:blipFill>
            <a:blip r:embed="rId45"/>
            <a:stretch>
              <a:fillRect/>
            </a:stretch>
          </a:blipFill>
        </p:spPr>
        <p:txBody>
          <a:bodyPr/>
          <a:lstStyle/>
          <a:p>
            <a:endParaRPr lang="en-GB"/>
          </a:p>
        </p:txBody>
      </p:sp>
      <p:sp>
        <p:nvSpPr>
          <p:cNvPr id="32" name="Freeform 32">
            <a:hlinkClick r:id="rId44" action="ppaction://hlinksldjump"/>
          </p:cNvPr>
          <p:cNvSpPr/>
          <p:nvPr/>
        </p:nvSpPr>
        <p:spPr>
          <a:xfrm>
            <a:off x="13708419" y="4730551"/>
            <a:ext cx="1577705" cy="1577705"/>
          </a:xfrm>
          <a:custGeom>
            <a:avLst/>
            <a:gdLst/>
            <a:ahLst/>
            <a:cxnLst/>
            <a:rect l="l" t="t" r="r" b="b"/>
            <a:pathLst>
              <a:path w="1577705" h="1577705">
                <a:moveTo>
                  <a:pt x="0" y="0"/>
                </a:moveTo>
                <a:lnTo>
                  <a:pt x="1577706" y="0"/>
                </a:lnTo>
                <a:lnTo>
                  <a:pt x="1577706" y="1577705"/>
                </a:lnTo>
                <a:lnTo>
                  <a:pt x="0" y="1577705"/>
                </a:lnTo>
                <a:lnTo>
                  <a:pt x="0" y="0"/>
                </a:lnTo>
                <a:close/>
              </a:path>
            </a:pathLst>
          </a:custGeom>
          <a:blipFill>
            <a:blip r:embed="rId46"/>
            <a:stretch>
              <a:fillRect/>
            </a:stretch>
          </a:blipFill>
        </p:spPr>
        <p:txBody>
          <a:bodyPr/>
          <a:lstStyle/>
          <a:p>
            <a:endParaRPr lang="en-GB"/>
          </a:p>
        </p:txBody>
      </p:sp>
      <p:sp>
        <p:nvSpPr>
          <p:cNvPr id="33" name="Freeform 33">
            <a:hlinkClick r:id="rId47" action="ppaction://hlinksldjump"/>
          </p:cNvPr>
          <p:cNvSpPr/>
          <p:nvPr/>
        </p:nvSpPr>
        <p:spPr>
          <a:xfrm>
            <a:off x="5736648" y="3483782"/>
            <a:ext cx="1578998" cy="1578998"/>
          </a:xfrm>
          <a:custGeom>
            <a:avLst/>
            <a:gdLst/>
            <a:ahLst/>
            <a:cxnLst/>
            <a:rect l="l" t="t" r="r" b="b"/>
            <a:pathLst>
              <a:path w="1578998" h="1578998">
                <a:moveTo>
                  <a:pt x="0" y="0"/>
                </a:moveTo>
                <a:lnTo>
                  <a:pt x="1578998" y="0"/>
                </a:lnTo>
                <a:lnTo>
                  <a:pt x="1578998" y="1578998"/>
                </a:lnTo>
                <a:lnTo>
                  <a:pt x="0" y="1578998"/>
                </a:lnTo>
                <a:lnTo>
                  <a:pt x="0" y="0"/>
                </a:lnTo>
                <a:close/>
              </a:path>
            </a:pathLst>
          </a:custGeom>
          <a:blipFill>
            <a:blip r:embed="rId48"/>
            <a:stretch>
              <a:fillRect/>
            </a:stretch>
          </a:blipFill>
        </p:spPr>
        <p:txBody>
          <a:bodyPr/>
          <a:lstStyle/>
          <a:p>
            <a:endParaRPr lang="en-GB"/>
          </a:p>
        </p:txBody>
      </p:sp>
      <p:sp>
        <p:nvSpPr>
          <p:cNvPr id="34" name="Freeform 34">
            <a:hlinkClick r:id="rId49" action="ppaction://hlinksldjump"/>
          </p:cNvPr>
          <p:cNvSpPr/>
          <p:nvPr/>
        </p:nvSpPr>
        <p:spPr>
          <a:xfrm>
            <a:off x="5916837" y="8176107"/>
            <a:ext cx="1563138" cy="1563138"/>
          </a:xfrm>
          <a:custGeom>
            <a:avLst/>
            <a:gdLst/>
            <a:ahLst/>
            <a:cxnLst/>
            <a:rect l="l" t="t" r="r" b="b"/>
            <a:pathLst>
              <a:path w="1563138" h="1563138">
                <a:moveTo>
                  <a:pt x="0" y="0"/>
                </a:moveTo>
                <a:lnTo>
                  <a:pt x="1563138" y="0"/>
                </a:lnTo>
                <a:lnTo>
                  <a:pt x="1563138" y="1563138"/>
                </a:lnTo>
                <a:lnTo>
                  <a:pt x="0" y="1563138"/>
                </a:lnTo>
                <a:lnTo>
                  <a:pt x="0" y="0"/>
                </a:lnTo>
                <a:close/>
              </a:path>
            </a:pathLst>
          </a:custGeom>
          <a:blipFill>
            <a:blip r:embed="rId50"/>
            <a:stretch>
              <a:fillRect/>
            </a:stretch>
          </a:blipFill>
        </p:spPr>
        <p:txBody>
          <a:bodyPr/>
          <a:lstStyle/>
          <a:p>
            <a:endParaRPr lang="en-GB"/>
          </a:p>
        </p:txBody>
      </p:sp>
      <p:sp>
        <p:nvSpPr>
          <p:cNvPr id="35" name="Freeform 35">
            <a:hlinkClick r:id="rId51" action="ppaction://hlinksldjump"/>
          </p:cNvPr>
          <p:cNvSpPr/>
          <p:nvPr/>
        </p:nvSpPr>
        <p:spPr>
          <a:xfrm>
            <a:off x="7597863" y="4394125"/>
            <a:ext cx="1638162" cy="1638162"/>
          </a:xfrm>
          <a:custGeom>
            <a:avLst/>
            <a:gdLst/>
            <a:ahLst/>
            <a:cxnLst/>
            <a:rect l="l" t="t" r="r" b="b"/>
            <a:pathLst>
              <a:path w="1638162" h="1638162">
                <a:moveTo>
                  <a:pt x="0" y="0"/>
                </a:moveTo>
                <a:lnTo>
                  <a:pt x="1638161" y="0"/>
                </a:lnTo>
                <a:lnTo>
                  <a:pt x="1638161" y="1638162"/>
                </a:lnTo>
                <a:lnTo>
                  <a:pt x="0" y="1638162"/>
                </a:lnTo>
                <a:lnTo>
                  <a:pt x="0" y="0"/>
                </a:lnTo>
                <a:close/>
              </a:path>
            </a:pathLst>
          </a:custGeom>
          <a:blipFill>
            <a:blip r:embed="rId52"/>
            <a:stretch>
              <a:fillRect/>
            </a:stretch>
          </a:blipFill>
        </p:spPr>
        <p:txBody>
          <a:bodyPr/>
          <a:lstStyle/>
          <a:p>
            <a:endParaRPr lang="en-GB"/>
          </a:p>
        </p:txBody>
      </p:sp>
      <p:sp>
        <p:nvSpPr>
          <p:cNvPr id="36" name="Freeform 36">
            <a:hlinkClick r:id="rId53" action="ppaction://hlinksldjump"/>
          </p:cNvPr>
          <p:cNvSpPr/>
          <p:nvPr/>
        </p:nvSpPr>
        <p:spPr>
          <a:xfrm>
            <a:off x="10649313" y="1257238"/>
            <a:ext cx="1621892" cy="1621892"/>
          </a:xfrm>
          <a:custGeom>
            <a:avLst/>
            <a:gdLst/>
            <a:ahLst/>
            <a:cxnLst/>
            <a:rect l="l" t="t" r="r" b="b"/>
            <a:pathLst>
              <a:path w="1621892" h="1621892">
                <a:moveTo>
                  <a:pt x="0" y="0"/>
                </a:moveTo>
                <a:lnTo>
                  <a:pt x="1621892" y="0"/>
                </a:lnTo>
                <a:lnTo>
                  <a:pt x="1621892" y="1621892"/>
                </a:lnTo>
                <a:lnTo>
                  <a:pt x="0" y="1621892"/>
                </a:lnTo>
                <a:lnTo>
                  <a:pt x="0" y="0"/>
                </a:lnTo>
                <a:close/>
              </a:path>
            </a:pathLst>
          </a:custGeom>
          <a:blipFill>
            <a:blip r:embed="rId54"/>
            <a:stretch>
              <a:fillRect/>
            </a:stretch>
          </a:blipFill>
        </p:spPr>
        <p:txBody>
          <a:bodyPr/>
          <a:lstStyle/>
          <a:p>
            <a:endParaRPr lang="en-GB"/>
          </a:p>
        </p:txBody>
      </p:sp>
      <p:sp>
        <p:nvSpPr>
          <p:cNvPr id="37" name="Freeform 37">
            <a:hlinkClick r:id="rId19" action="ppaction://hlinksldjump"/>
          </p:cNvPr>
          <p:cNvSpPr/>
          <p:nvPr/>
        </p:nvSpPr>
        <p:spPr>
          <a:xfrm>
            <a:off x="8066543" y="8176107"/>
            <a:ext cx="1750813" cy="1750813"/>
          </a:xfrm>
          <a:custGeom>
            <a:avLst/>
            <a:gdLst/>
            <a:ahLst/>
            <a:cxnLst/>
            <a:rect l="l" t="t" r="r" b="b"/>
            <a:pathLst>
              <a:path w="1750813" h="1750813">
                <a:moveTo>
                  <a:pt x="0" y="0"/>
                </a:moveTo>
                <a:lnTo>
                  <a:pt x="1750813" y="0"/>
                </a:lnTo>
                <a:lnTo>
                  <a:pt x="1750813" y="1750813"/>
                </a:lnTo>
                <a:lnTo>
                  <a:pt x="0" y="1750813"/>
                </a:lnTo>
                <a:lnTo>
                  <a:pt x="0" y="0"/>
                </a:lnTo>
                <a:close/>
              </a:path>
            </a:pathLst>
          </a:custGeom>
          <a:blipFill>
            <a:blip r:embed="rId55"/>
            <a:stretch>
              <a:fillRect r="-13" b="-13"/>
            </a:stretch>
          </a:blipFill>
        </p:spPr>
        <p:txBody>
          <a:bodyPr/>
          <a:lstStyle/>
          <a:p>
            <a:endParaRPr lang="en-GB"/>
          </a:p>
        </p:txBody>
      </p:sp>
      <p:sp>
        <p:nvSpPr>
          <p:cNvPr id="38" name="Freeform 38">
            <a:hlinkClick r:id="rId56" action="ppaction://hlinksldjump"/>
          </p:cNvPr>
          <p:cNvSpPr/>
          <p:nvPr/>
        </p:nvSpPr>
        <p:spPr>
          <a:xfrm>
            <a:off x="16125401" y="3336427"/>
            <a:ext cx="1621892" cy="1621892"/>
          </a:xfrm>
          <a:custGeom>
            <a:avLst/>
            <a:gdLst/>
            <a:ahLst/>
            <a:cxnLst/>
            <a:rect l="l" t="t" r="r" b="b"/>
            <a:pathLst>
              <a:path w="1621892" h="1621892">
                <a:moveTo>
                  <a:pt x="0" y="0"/>
                </a:moveTo>
                <a:lnTo>
                  <a:pt x="1621892" y="0"/>
                </a:lnTo>
                <a:lnTo>
                  <a:pt x="1621892" y="1621892"/>
                </a:lnTo>
                <a:lnTo>
                  <a:pt x="0" y="1621892"/>
                </a:lnTo>
                <a:lnTo>
                  <a:pt x="0" y="0"/>
                </a:lnTo>
                <a:close/>
              </a:path>
            </a:pathLst>
          </a:custGeom>
          <a:blipFill>
            <a:blip r:embed="rId57"/>
            <a:stretch>
              <a:fillRect r="-13" b="-13"/>
            </a:stretch>
          </a:blipFill>
        </p:spPr>
        <p:txBody>
          <a:bodyPr/>
          <a:lstStyle/>
          <a:p>
            <a:endParaRPr lang="en-GB"/>
          </a:p>
        </p:txBody>
      </p:sp>
      <p:sp>
        <p:nvSpPr>
          <p:cNvPr id="39" name="TextBox 39"/>
          <p:cNvSpPr txBox="1"/>
          <p:nvPr/>
        </p:nvSpPr>
        <p:spPr>
          <a:xfrm>
            <a:off x="432154" y="1171513"/>
            <a:ext cx="2565219" cy="798234"/>
          </a:xfrm>
          <a:prstGeom prst="rect">
            <a:avLst/>
          </a:prstGeom>
        </p:spPr>
        <p:txBody>
          <a:bodyPr lIns="0" tIns="0" rIns="0" bIns="0" rtlCol="0" anchor="t">
            <a:spAutoFit/>
          </a:bodyPr>
          <a:lstStyle/>
          <a:p>
            <a:pPr algn="ctr">
              <a:lnSpc>
                <a:spcPts val="6545"/>
              </a:lnSpc>
              <a:spcBef>
                <a:spcPct val="0"/>
              </a:spcBef>
            </a:pPr>
            <a:r>
              <a:rPr lang="en-US" sz="4675" b="1">
                <a:solidFill>
                  <a:srgbClr val="222544"/>
                </a:solidFill>
                <a:latin typeface="Caveat Bold"/>
                <a:ea typeface="Caveat Bold"/>
                <a:cs typeface="Caveat Bold"/>
                <a:sym typeface="Caveat Bold"/>
              </a:rPr>
              <a:t>Start here...</a:t>
            </a:r>
          </a:p>
        </p:txBody>
      </p:sp>
      <p:sp>
        <p:nvSpPr>
          <p:cNvPr id="40" name="Freeform 40"/>
          <p:cNvSpPr/>
          <p:nvPr/>
        </p:nvSpPr>
        <p:spPr>
          <a:xfrm rot="-5400000">
            <a:off x="-1088288" y="1270497"/>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9"/>
                </a:ext>
              </a:extLst>
            </a:blip>
            <a:stretch>
              <a:fillRect l="-238232" t="-16109" b="-233656"/>
            </a:stretch>
          </a:blipFill>
        </p:spPr>
        <p:txBody>
          <a:bodyPr/>
          <a:lstStyle/>
          <a:p>
            <a:endParaRPr lang="en-GB"/>
          </a:p>
        </p:txBody>
      </p:sp>
      <p:sp>
        <p:nvSpPr>
          <p:cNvPr id="41" name="Freeform 41"/>
          <p:cNvSpPr/>
          <p:nvPr/>
        </p:nvSpPr>
        <p:spPr>
          <a:xfrm rot="-5400000" flipH="1">
            <a:off x="11352792" y="-1003587"/>
            <a:ext cx="4464301" cy="2277005"/>
          </a:xfrm>
          <a:custGeom>
            <a:avLst/>
            <a:gdLst/>
            <a:ahLst/>
            <a:cxnLst/>
            <a:rect l="l" t="t" r="r" b="b"/>
            <a:pathLst>
              <a:path w="4464301" h="2277005">
                <a:moveTo>
                  <a:pt x="4464301" y="0"/>
                </a:moveTo>
                <a:lnTo>
                  <a:pt x="0" y="0"/>
                </a:lnTo>
                <a:lnTo>
                  <a:pt x="0" y="2277005"/>
                </a:lnTo>
                <a:lnTo>
                  <a:pt x="4464301" y="2277005"/>
                </a:lnTo>
                <a:lnTo>
                  <a:pt x="4464301" y="0"/>
                </a:lnTo>
                <a:close/>
              </a:path>
            </a:pathLst>
          </a:custGeom>
          <a:blipFill>
            <a:blip>
              <a:extLst>
                <a:ext uri="{96DAC541-7B7A-43D3-8B79-37D633B846F1}">
                  <asvg:svgBlip xmlns:asvg="http://schemas.microsoft.com/office/drawing/2016/SVG/main" r:embed="rId58"/>
                </a:ext>
              </a:extLst>
            </a:blip>
            <a:stretch>
              <a:fillRect l="-98521" t="-25906" r="-88369" b="-436573"/>
            </a:stretch>
          </a:blipFill>
        </p:spPr>
        <p:txBody>
          <a:bodyPr/>
          <a:lstStyle/>
          <a:p>
            <a:endParaRPr lang="en-GB"/>
          </a:p>
        </p:txBody>
      </p:sp>
      <p:sp>
        <p:nvSpPr>
          <p:cNvPr id="42" name="Freeform 42"/>
          <p:cNvSpPr/>
          <p:nvPr/>
        </p:nvSpPr>
        <p:spPr>
          <a:xfrm rot="-1147723" flipH="1" flipV="1">
            <a:off x="3323147" y="2757881"/>
            <a:ext cx="925519" cy="559168"/>
          </a:xfrm>
          <a:custGeom>
            <a:avLst/>
            <a:gdLst/>
            <a:ahLst/>
            <a:cxnLst/>
            <a:rect l="l" t="t" r="r" b="b"/>
            <a:pathLst>
              <a:path w="925519" h="559168">
                <a:moveTo>
                  <a:pt x="925519" y="559168"/>
                </a:moveTo>
                <a:lnTo>
                  <a:pt x="0" y="559168"/>
                </a:lnTo>
                <a:lnTo>
                  <a:pt x="0" y="0"/>
                </a:lnTo>
                <a:lnTo>
                  <a:pt x="925519" y="0"/>
                </a:lnTo>
                <a:lnTo>
                  <a:pt x="925519" y="559168"/>
                </a:lnTo>
                <a:close/>
              </a:path>
            </a:pathLst>
          </a:custGeom>
          <a:blipFill>
            <a:blip>
              <a:extLst>
                <a:ext uri="{96DAC541-7B7A-43D3-8B79-37D633B846F1}">
                  <asvg:svgBlip xmlns:asvg="http://schemas.microsoft.com/office/drawing/2016/SVG/main" r:embed="rId59"/>
                </a:ext>
              </a:extLst>
            </a:blip>
            <a:stretch>
              <a:fillRect/>
            </a:stretch>
          </a:blipFill>
        </p:spPr>
        <p:txBody>
          <a:bodyPr/>
          <a:lstStyle/>
          <a:p>
            <a:endParaRPr lang="en-GB"/>
          </a:p>
        </p:txBody>
      </p:sp>
      <p:sp>
        <p:nvSpPr>
          <p:cNvPr id="43" name="Freeform 43"/>
          <p:cNvSpPr/>
          <p:nvPr/>
        </p:nvSpPr>
        <p:spPr>
          <a:xfrm rot="-10286965" flipH="1" flipV="1">
            <a:off x="2971465" y="1106102"/>
            <a:ext cx="925519" cy="559168"/>
          </a:xfrm>
          <a:custGeom>
            <a:avLst/>
            <a:gdLst/>
            <a:ahLst/>
            <a:cxnLst/>
            <a:rect l="l" t="t" r="r" b="b"/>
            <a:pathLst>
              <a:path w="925519" h="559168">
                <a:moveTo>
                  <a:pt x="925519" y="559168"/>
                </a:moveTo>
                <a:lnTo>
                  <a:pt x="0" y="559168"/>
                </a:lnTo>
                <a:lnTo>
                  <a:pt x="0" y="0"/>
                </a:lnTo>
                <a:lnTo>
                  <a:pt x="925519" y="0"/>
                </a:lnTo>
                <a:lnTo>
                  <a:pt x="925519" y="559168"/>
                </a:lnTo>
                <a:close/>
              </a:path>
            </a:pathLst>
          </a:custGeom>
          <a:blipFill>
            <a:blip>
              <a:extLst>
                <a:ext uri="{96DAC541-7B7A-43D3-8B79-37D633B846F1}">
                  <asvg:svgBlip xmlns:asvg="http://schemas.microsoft.com/office/drawing/2016/SVG/main" r:embed="rId59"/>
                </a:ext>
              </a:extLst>
            </a:blip>
            <a:stretch>
              <a:fillRect/>
            </a:stretch>
          </a:blipFill>
        </p:spPr>
        <p:txBody>
          <a:bodyPr/>
          <a:lstStyle/>
          <a:p>
            <a:endParaRPr lang="en-GB"/>
          </a:p>
        </p:txBody>
      </p:sp>
      <p:sp>
        <p:nvSpPr>
          <p:cNvPr id="44" name="Freeform 44"/>
          <p:cNvSpPr/>
          <p:nvPr/>
        </p:nvSpPr>
        <p:spPr>
          <a:xfrm rot="5400000">
            <a:off x="16300054" y="1117490"/>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12"/>
                </a:ext>
              </a:extLst>
            </a:blip>
            <a:stretch>
              <a:fillRect l="-238232" t="-16109" b="-233656"/>
            </a:stretch>
          </a:blipFill>
        </p:spPr>
        <p:txBody>
          <a:bodyPr/>
          <a:lstStyle/>
          <a:p>
            <a:endParaRPr lang="en-GB"/>
          </a:p>
        </p:txBody>
      </p:sp>
      <p:sp>
        <p:nvSpPr>
          <p:cNvPr id="45" name="Freeform 45"/>
          <p:cNvSpPr/>
          <p:nvPr/>
        </p:nvSpPr>
        <p:spPr>
          <a:xfrm rot="9719685" flipH="1">
            <a:off x="10420955" y="9121850"/>
            <a:ext cx="4485859" cy="4261531"/>
          </a:xfrm>
          <a:custGeom>
            <a:avLst/>
            <a:gdLst/>
            <a:ahLst/>
            <a:cxnLst/>
            <a:rect l="l" t="t" r="r" b="b"/>
            <a:pathLst>
              <a:path w="4485859" h="4261531">
                <a:moveTo>
                  <a:pt x="4485859" y="0"/>
                </a:moveTo>
                <a:lnTo>
                  <a:pt x="0" y="0"/>
                </a:lnTo>
                <a:lnTo>
                  <a:pt x="0" y="4261530"/>
                </a:lnTo>
                <a:lnTo>
                  <a:pt x="4485859" y="4261530"/>
                </a:lnTo>
                <a:lnTo>
                  <a:pt x="4485859" y="0"/>
                </a:lnTo>
                <a:close/>
              </a:path>
            </a:pathLst>
          </a:custGeom>
          <a:blipFill>
            <a:blip>
              <a:extLst>
                <a:ext uri="{96DAC541-7B7A-43D3-8B79-37D633B846F1}">
                  <asvg:svgBlip xmlns:asvg="http://schemas.microsoft.com/office/drawing/2016/SVG/main" r:embed="rId58"/>
                </a:ext>
              </a:extLst>
            </a:blip>
            <a:stretch>
              <a:fillRect l="-98048" t="-13842" r="-87464" b="-186699"/>
            </a:stretch>
          </a:blipFill>
        </p:spPr>
        <p:txBody>
          <a:bodyPr/>
          <a:lstStyle/>
          <a:p>
            <a:endParaRPr lang="en-GB"/>
          </a:p>
        </p:txBody>
      </p:sp>
      <p:sp>
        <p:nvSpPr>
          <p:cNvPr id="46" name="Freeform 46"/>
          <p:cNvSpPr/>
          <p:nvPr/>
        </p:nvSpPr>
        <p:spPr>
          <a:xfrm rot="10737877" flipH="1">
            <a:off x="17086479" y="4528075"/>
            <a:ext cx="4172410" cy="3008423"/>
          </a:xfrm>
          <a:custGeom>
            <a:avLst/>
            <a:gdLst/>
            <a:ahLst/>
            <a:cxnLst/>
            <a:rect l="l" t="t" r="r" b="b"/>
            <a:pathLst>
              <a:path w="4172410" h="3008423">
                <a:moveTo>
                  <a:pt x="4172411" y="0"/>
                </a:moveTo>
                <a:lnTo>
                  <a:pt x="0" y="0"/>
                </a:lnTo>
                <a:lnTo>
                  <a:pt x="0" y="3008423"/>
                </a:lnTo>
                <a:lnTo>
                  <a:pt x="4172411" y="3008423"/>
                </a:lnTo>
                <a:lnTo>
                  <a:pt x="4172411" y="0"/>
                </a:lnTo>
                <a:close/>
              </a:path>
            </a:pathLst>
          </a:custGeom>
          <a:blipFill>
            <a:blip r:embed="rId60"/>
            <a:stretch>
              <a:fillRect l="-133613" t="-104399" r="-155463" b="-335213"/>
            </a:stretch>
          </a:blipFill>
        </p:spPr>
        <p:txBody>
          <a:bodyPr/>
          <a:lstStyle/>
          <a:p>
            <a:endParaRPr lang="en-GB"/>
          </a:p>
        </p:txBody>
      </p:sp>
      <p:sp>
        <p:nvSpPr>
          <p:cNvPr id="47" name="Freeform 47"/>
          <p:cNvSpPr/>
          <p:nvPr/>
        </p:nvSpPr>
        <p:spPr>
          <a:xfrm>
            <a:off x="7481556" y="-663467"/>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61"/>
                </a:ext>
              </a:extLst>
            </a:blip>
            <a:stretch>
              <a:fillRect l="-238232" t="-16109" b="-233656"/>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849805" y="-234640"/>
            <a:ext cx="11576203" cy="1263340"/>
            <a:chOff x="0" y="0"/>
            <a:chExt cx="15434937" cy="1684453"/>
          </a:xfrm>
        </p:grpSpPr>
        <p:grpSp>
          <p:nvGrpSpPr>
            <p:cNvPr id="5" name="Group 5"/>
            <p:cNvGrpSpPr/>
            <p:nvPr/>
          </p:nvGrpSpPr>
          <p:grpSpPr>
            <a:xfrm>
              <a:off x="0" y="0"/>
              <a:ext cx="15434937" cy="1684453"/>
              <a:chOff x="0" y="0"/>
              <a:chExt cx="3048877" cy="332731"/>
            </a:xfrm>
          </p:grpSpPr>
          <p:sp>
            <p:nvSpPr>
              <p:cNvPr id="6" name="Freeform 6"/>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7" name="TextBox 7"/>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9" name="TextBox 9"/>
            <p:cNvSpPr txBox="1"/>
            <p:nvPr/>
          </p:nvSpPr>
          <p:spPr>
            <a:xfrm>
              <a:off x="1826614"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Sunday 29 November - First Sunday of Advent </a:t>
              </a:r>
            </a:p>
          </p:txBody>
        </p:sp>
      </p:grpSp>
      <p:grpSp>
        <p:nvGrpSpPr>
          <p:cNvPr id="10" name="Group 10"/>
          <p:cNvGrpSpPr/>
          <p:nvPr/>
        </p:nvGrpSpPr>
        <p:grpSpPr>
          <a:xfrm>
            <a:off x="9363638" y="4938065"/>
            <a:ext cx="8448710" cy="4786128"/>
            <a:chOff x="0" y="0"/>
            <a:chExt cx="2225175" cy="1260544"/>
          </a:xfrm>
        </p:grpSpPr>
        <p:sp>
          <p:nvSpPr>
            <p:cNvPr id="11" name="Freeform 11"/>
            <p:cNvSpPr/>
            <p:nvPr/>
          </p:nvSpPr>
          <p:spPr>
            <a:xfrm>
              <a:off x="0" y="0"/>
              <a:ext cx="2225175" cy="1260544"/>
            </a:xfrm>
            <a:custGeom>
              <a:avLst/>
              <a:gdLst/>
              <a:ahLst/>
              <a:cxnLst/>
              <a:rect l="l" t="t" r="r" b="b"/>
              <a:pathLst>
                <a:path w="2225175" h="1260544">
                  <a:moveTo>
                    <a:pt x="0" y="0"/>
                  </a:moveTo>
                  <a:lnTo>
                    <a:pt x="2225175" y="0"/>
                  </a:lnTo>
                  <a:lnTo>
                    <a:pt x="2225175" y="1260544"/>
                  </a:lnTo>
                  <a:lnTo>
                    <a:pt x="0" y="1260544"/>
                  </a:lnTo>
                  <a:close/>
                </a:path>
              </a:pathLst>
            </a:custGeom>
            <a:solidFill>
              <a:srgbClr val="FFFFFF"/>
            </a:solidFill>
            <a:ln w="38100" cap="sq">
              <a:solidFill>
                <a:srgbClr val="916BA2"/>
              </a:solidFill>
              <a:prstDash val="dash"/>
              <a:miter/>
            </a:ln>
          </p:spPr>
          <p:txBody>
            <a:bodyPr/>
            <a:lstStyle/>
            <a:p>
              <a:endParaRPr lang="en-GB"/>
            </a:p>
          </p:txBody>
        </p:sp>
        <p:sp>
          <p:nvSpPr>
            <p:cNvPr id="12" name="TextBox 12"/>
            <p:cNvSpPr txBox="1"/>
            <p:nvPr/>
          </p:nvSpPr>
          <p:spPr>
            <a:xfrm>
              <a:off x="0" y="-38100"/>
              <a:ext cx="2225175" cy="129864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216769" y="1257238"/>
            <a:ext cx="8577764" cy="5469963"/>
            <a:chOff x="0" y="0"/>
            <a:chExt cx="2259164" cy="1440649"/>
          </a:xfrm>
        </p:grpSpPr>
        <p:sp>
          <p:nvSpPr>
            <p:cNvPr id="14" name="Freeform 14"/>
            <p:cNvSpPr/>
            <p:nvPr/>
          </p:nvSpPr>
          <p:spPr>
            <a:xfrm>
              <a:off x="0" y="0"/>
              <a:ext cx="2259164" cy="1440649"/>
            </a:xfrm>
            <a:custGeom>
              <a:avLst/>
              <a:gdLst/>
              <a:ahLst/>
              <a:cxnLst/>
              <a:rect l="l" t="t" r="r" b="b"/>
              <a:pathLst>
                <a:path w="2259164" h="1440649">
                  <a:moveTo>
                    <a:pt x="0" y="0"/>
                  </a:moveTo>
                  <a:lnTo>
                    <a:pt x="2259164" y="0"/>
                  </a:lnTo>
                  <a:lnTo>
                    <a:pt x="2259164" y="1440649"/>
                  </a:lnTo>
                  <a:lnTo>
                    <a:pt x="0" y="1440649"/>
                  </a:lnTo>
                  <a:close/>
                </a:path>
              </a:pathLst>
            </a:custGeom>
            <a:solidFill>
              <a:srgbClr val="FFFFFF"/>
            </a:solidFill>
            <a:ln w="38100" cap="sq">
              <a:solidFill>
                <a:srgbClr val="916BA2"/>
              </a:solidFill>
              <a:prstDash val="dash"/>
              <a:miter/>
            </a:ln>
          </p:spPr>
          <p:txBody>
            <a:bodyPr/>
            <a:lstStyle/>
            <a:p>
              <a:endParaRPr lang="en-GB"/>
            </a:p>
          </p:txBody>
        </p:sp>
        <p:sp>
          <p:nvSpPr>
            <p:cNvPr id="15" name="TextBox 15"/>
            <p:cNvSpPr txBox="1"/>
            <p:nvPr/>
          </p:nvSpPr>
          <p:spPr>
            <a:xfrm>
              <a:off x="0" y="-38100"/>
              <a:ext cx="2259164" cy="1478749"/>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366352" y="1400698"/>
            <a:ext cx="910134" cy="910134"/>
            <a:chOff x="0" y="0"/>
            <a:chExt cx="1213512" cy="1213512"/>
          </a:xfrm>
        </p:grpSpPr>
        <p:grpSp>
          <p:nvGrpSpPr>
            <p:cNvPr id="17" name="Group 17"/>
            <p:cNvGrpSpPr/>
            <p:nvPr/>
          </p:nvGrpSpPr>
          <p:grpSpPr>
            <a:xfrm>
              <a:off x="0" y="0"/>
              <a:ext cx="1213512" cy="1213512"/>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9" name="TextBox 19"/>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20" name="Freeform 20"/>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sp>
        <p:nvSpPr>
          <p:cNvPr id="21" name="TextBox 21"/>
          <p:cNvSpPr txBox="1"/>
          <p:nvPr/>
        </p:nvSpPr>
        <p:spPr>
          <a:xfrm>
            <a:off x="366352" y="4148411"/>
            <a:ext cx="8278597" cy="27895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Advent is a special season of waiting and preparation.</a:t>
            </a:r>
          </a:p>
          <a:p>
            <a:pPr algn="l">
              <a:lnSpc>
                <a:spcPts val="3220"/>
              </a:lnSpc>
            </a:pPr>
            <a:r>
              <a:rPr lang="en-US" sz="2300">
                <a:solidFill>
                  <a:srgbClr val="222544"/>
                </a:solidFill>
                <a:latin typeface="Montserrat School"/>
                <a:ea typeface="Montserrat School"/>
                <a:cs typeface="Montserrat School"/>
                <a:sym typeface="Montserrat School"/>
              </a:rPr>
              <a:t>When we are excited about something, it can be easy to get distracted by all the planning and celebrations. In today's Scripture, Jesus tells us to “be on watch, be alert.” He wants us to pay attention to God and to the people around us.</a:t>
            </a:r>
          </a:p>
          <a:p>
            <a:pPr algn="l">
              <a:lnSpc>
                <a:spcPts val="3220"/>
              </a:lnSpc>
            </a:pPr>
            <a:endParaRPr lang="en-US" sz="2300">
              <a:solidFill>
                <a:srgbClr val="222544"/>
              </a:solidFill>
              <a:latin typeface="Montserrat School"/>
              <a:ea typeface="Montserrat School"/>
              <a:cs typeface="Montserrat School"/>
              <a:sym typeface="Montserrat School"/>
            </a:endParaRPr>
          </a:p>
        </p:txBody>
      </p:sp>
      <p:sp>
        <p:nvSpPr>
          <p:cNvPr id="22" name="TextBox 22"/>
          <p:cNvSpPr txBox="1"/>
          <p:nvPr/>
        </p:nvSpPr>
        <p:spPr>
          <a:xfrm>
            <a:off x="366352" y="2635206"/>
            <a:ext cx="8278597" cy="1189355"/>
          </a:xfrm>
          <a:prstGeom prst="rect">
            <a:avLst/>
          </a:prstGeom>
        </p:spPr>
        <p:txBody>
          <a:bodyPr lIns="0" tIns="0" rIns="0" bIns="0" rtlCol="0" anchor="t">
            <a:spAutoFit/>
          </a:bodyPr>
          <a:lstStyle/>
          <a:p>
            <a:pPr algn="ctr">
              <a:lnSpc>
                <a:spcPts val="3220"/>
              </a:lnSpc>
            </a:pPr>
            <a:r>
              <a:rPr lang="en-US" sz="2300">
                <a:solidFill>
                  <a:srgbClr val="222544"/>
                </a:solidFill>
                <a:latin typeface="Montserrat School"/>
                <a:ea typeface="Montserrat School"/>
                <a:cs typeface="Montserrat School"/>
                <a:sym typeface="Montserrat School"/>
              </a:rPr>
              <a:t>“Be on watch, be alert, for you do not know when the time will come.”</a:t>
            </a:r>
          </a:p>
          <a:p>
            <a:pPr algn="ctr">
              <a:lnSpc>
                <a:spcPts val="3220"/>
              </a:lnSpc>
            </a:pPr>
            <a:r>
              <a:rPr lang="en-US" sz="2300">
                <a:solidFill>
                  <a:srgbClr val="222544"/>
                </a:solidFill>
                <a:latin typeface="Montserrat School"/>
                <a:ea typeface="Montserrat School"/>
                <a:cs typeface="Montserrat School"/>
                <a:sym typeface="Montserrat School"/>
              </a:rPr>
              <a:t>Mark 13:33</a:t>
            </a:r>
          </a:p>
        </p:txBody>
      </p:sp>
      <p:sp>
        <p:nvSpPr>
          <p:cNvPr id="23" name="TextBox 23"/>
          <p:cNvSpPr txBox="1"/>
          <p:nvPr/>
        </p:nvSpPr>
        <p:spPr>
          <a:xfrm>
            <a:off x="1391547" y="1532218"/>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Sunday’s Gospel</a:t>
            </a:r>
          </a:p>
        </p:txBody>
      </p:sp>
      <p:sp>
        <p:nvSpPr>
          <p:cNvPr id="24" name="TextBox 24"/>
          <p:cNvSpPr txBox="1"/>
          <p:nvPr/>
        </p:nvSpPr>
        <p:spPr>
          <a:xfrm>
            <a:off x="9567620" y="6232530"/>
            <a:ext cx="7900101" cy="35896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Saint Francis of Assisi tried to follow Jesus by paying close attention to God, to people who were being overlooked and to the wonders of creation.</a:t>
            </a:r>
          </a:p>
          <a:p>
            <a:pPr algn="l">
              <a:lnSpc>
                <a:spcPts val="322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As we celebrate the end of his Jubilee Year, </a:t>
            </a:r>
          </a:p>
          <a:p>
            <a:pPr algn="l">
              <a:lnSpc>
                <a:spcPts val="3220"/>
              </a:lnSpc>
            </a:pPr>
            <a:r>
              <a:rPr lang="en-US" sz="2300">
                <a:solidFill>
                  <a:srgbClr val="222544"/>
                </a:solidFill>
                <a:latin typeface="Montserrat School"/>
                <a:ea typeface="Montserrat School"/>
                <a:cs typeface="Montserrat School"/>
                <a:sym typeface="Montserrat School"/>
              </a:rPr>
              <a:t>why not explore </a:t>
            </a:r>
            <a:r>
              <a:rPr lang="en-US" sz="2300" b="1">
                <a:solidFill>
                  <a:srgbClr val="222544"/>
                </a:solidFill>
                <a:latin typeface="Montserrat School Semi-Bold"/>
                <a:ea typeface="Montserrat School Semi-Bold"/>
                <a:cs typeface="Montserrat School Semi-Bold"/>
                <a:sym typeface="Montserrat School Semi-Bold"/>
              </a:rPr>
              <a:t>CAFOD's </a:t>
            </a:r>
            <a:r>
              <a:rPr lang="en-US" sz="2300" b="1" u="sng">
                <a:solidFill>
                  <a:srgbClr val="222544"/>
                </a:solidFill>
                <a:latin typeface="Montserrat School Semi-Bold"/>
                <a:ea typeface="Montserrat School Semi-Bold"/>
                <a:cs typeface="Montserrat School Semi-Bold"/>
                <a:sym typeface="Montserrat School Semi-Bold"/>
                <a:hlinkClick r:id="rId7" tooltip="https://cafod.org.uk/pray/prayer-resources/year-of-st-francis-family-prayer-ideas"/>
              </a:rPr>
              <a:t>Saint Francis of Assisi family prayer ideas here</a:t>
            </a:r>
            <a:r>
              <a:rPr lang="en-US" sz="2300">
                <a:solidFill>
                  <a:srgbClr val="222544"/>
                </a:solidFill>
                <a:latin typeface="Montserrat School"/>
                <a:ea typeface="Montserrat School"/>
                <a:cs typeface="Montserrat School"/>
                <a:sym typeface="Montserrat School"/>
              </a:rPr>
              <a:t> and discover how we can follow his example today.</a:t>
            </a:r>
          </a:p>
          <a:p>
            <a:pPr algn="l">
              <a:lnSpc>
                <a:spcPts val="3220"/>
              </a:lnSpc>
            </a:pPr>
            <a:endParaRPr lang="en-US" sz="2300">
              <a:solidFill>
                <a:srgbClr val="222544"/>
              </a:solidFill>
              <a:latin typeface="Montserrat School"/>
              <a:ea typeface="Montserrat School"/>
              <a:cs typeface="Montserrat School"/>
              <a:sym typeface="Montserrat School"/>
            </a:endParaRPr>
          </a:p>
        </p:txBody>
      </p:sp>
      <p:sp>
        <p:nvSpPr>
          <p:cNvPr id="25" name="TextBox 25"/>
          <p:cNvSpPr txBox="1"/>
          <p:nvPr/>
        </p:nvSpPr>
        <p:spPr>
          <a:xfrm>
            <a:off x="10639591" y="5243453"/>
            <a:ext cx="3868695"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sp>
        <p:nvSpPr>
          <p:cNvPr id="26" name="Freeform 26"/>
          <p:cNvSpPr/>
          <p:nvPr/>
        </p:nvSpPr>
        <p:spPr>
          <a:xfrm>
            <a:off x="11217737" y="337281"/>
            <a:ext cx="3147464" cy="4491516"/>
          </a:xfrm>
          <a:custGeom>
            <a:avLst/>
            <a:gdLst/>
            <a:ahLst/>
            <a:cxnLst/>
            <a:rect l="l" t="t" r="r" b="b"/>
            <a:pathLst>
              <a:path w="3147464" h="4491516">
                <a:moveTo>
                  <a:pt x="0" y="0"/>
                </a:moveTo>
                <a:lnTo>
                  <a:pt x="3147464" y="0"/>
                </a:lnTo>
                <a:lnTo>
                  <a:pt x="3147464" y="4491516"/>
                </a:lnTo>
                <a:lnTo>
                  <a:pt x="0" y="4491516"/>
                </a:lnTo>
                <a:lnTo>
                  <a:pt x="0" y="0"/>
                </a:lnTo>
                <a:close/>
              </a:path>
            </a:pathLst>
          </a:custGeom>
          <a:blipFill>
            <a:blip r:embed="rId8"/>
            <a:stretch>
              <a:fillRect/>
            </a:stretch>
          </a:blipFill>
        </p:spPr>
        <p:txBody>
          <a:bodyPr/>
          <a:lstStyle/>
          <a:p>
            <a:endParaRPr lang="en-GB"/>
          </a:p>
        </p:txBody>
      </p:sp>
      <p:sp>
        <p:nvSpPr>
          <p:cNvPr id="27" name="Freeform 27"/>
          <p:cNvSpPr/>
          <p:nvPr/>
        </p:nvSpPr>
        <p:spPr>
          <a:xfrm>
            <a:off x="5887950" y="6280155"/>
            <a:ext cx="3256050" cy="4318609"/>
          </a:xfrm>
          <a:custGeom>
            <a:avLst/>
            <a:gdLst/>
            <a:ahLst/>
            <a:cxnLst/>
            <a:rect l="l" t="t" r="r" b="b"/>
            <a:pathLst>
              <a:path w="3256050" h="4318609">
                <a:moveTo>
                  <a:pt x="0" y="0"/>
                </a:moveTo>
                <a:lnTo>
                  <a:pt x="3256050" y="0"/>
                </a:lnTo>
                <a:lnTo>
                  <a:pt x="3256050" y="4318610"/>
                </a:lnTo>
                <a:lnTo>
                  <a:pt x="0" y="4318610"/>
                </a:lnTo>
                <a:lnTo>
                  <a:pt x="0" y="0"/>
                </a:lnTo>
                <a:close/>
              </a:path>
            </a:pathLst>
          </a:custGeom>
          <a:blipFill>
            <a:blip r:embed="rId9"/>
            <a:stretch>
              <a:fillRect l="-64950" t="-26149" r="-2365"/>
            </a:stretch>
          </a:blipFill>
        </p:spPr>
        <p:txBody>
          <a:bodyPr/>
          <a:lstStyle/>
          <a:p>
            <a:endParaRPr lang="en-GB"/>
          </a:p>
        </p:txBody>
      </p:sp>
      <p:grpSp>
        <p:nvGrpSpPr>
          <p:cNvPr id="28" name="Group 28"/>
          <p:cNvGrpSpPr/>
          <p:nvPr/>
        </p:nvGrpSpPr>
        <p:grpSpPr>
          <a:xfrm>
            <a:off x="9567620" y="5111934"/>
            <a:ext cx="910134" cy="910134"/>
            <a:chOff x="0" y="0"/>
            <a:chExt cx="1213512" cy="1213512"/>
          </a:xfrm>
        </p:grpSpPr>
        <p:grpSp>
          <p:nvGrpSpPr>
            <p:cNvPr id="29" name="Group 29"/>
            <p:cNvGrpSpPr/>
            <p:nvPr/>
          </p:nvGrpSpPr>
          <p:grpSpPr>
            <a:xfrm>
              <a:off x="0" y="0"/>
              <a:ext cx="1213512" cy="1213512"/>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31" name="TextBox 31"/>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32" name="Freeform 32"/>
            <p:cNvSpPr/>
            <p:nvPr/>
          </p:nvSpPr>
          <p:spPr>
            <a:xfrm>
              <a:off x="219754" y="264260"/>
              <a:ext cx="774003" cy="684993"/>
            </a:xfrm>
            <a:custGeom>
              <a:avLst/>
              <a:gdLst/>
              <a:ahLst/>
              <a:cxnLst/>
              <a:rect l="l" t="t" r="r" b="b"/>
              <a:pathLst>
                <a:path w="774003" h="684993">
                  <a:moveTo>
                    <a:pt x="0" y="0"/>
                  </a:moveTo>
                  <a:lnTo>
                    <a:pt x="774004" y="0"/>
                  </a:lnTo>
                  <a:lnTo>
                    <a:pt x="774004" y="684993"/>
                  </a:lnTo>
                  <a:lnTo>
                    <a:pt x="0" y="68499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849805" y="-234640"/>
            <a:ext cx="11576203" cy="1263340"/>
            <a:chOff x="0" y="0"/>
            <a:chExt cx="15434937" cy="1684453"/>
          </a:xfrm>
        </p:grpSpPr>
        <p:grpSp>
          <p:nvGrpSpPr>
            <p:cNvPr id="5" name="Group 5"/>
            <p:cNvGrpSpPr/>
            <p:nvPr/>
          </p:nvGrpSpPr>
          <p:grpSpPr>
            <a:xfrm>
              <a:off x="0" y="0"/>
              <a:ext cx="15434937" cy="1684453"/>
              <a:chOff x="0" y="0"/>
              <a:chExt cx="3048877" cy="332731"/>
            </a:xfrm>
          </p:grpSpPr>
          <p:sp>
            <p:nvSpPr>
              <p:cNvPr id="6" name="Freeform 6"/>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7" name="TextBox 7"/>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9" name="TextBox 9"/>
            <p:cNvSpPr txBox="1"/>
            <p:nvPr/>
          </p:nvSpPr>
          <p:spPr>
            <a:xfrm>
              <a:off x="1826614"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Sunday 29 November - First Sunday of Advent </a:t>
              </a:r>
            </a:p>
          </p:txBody>
        </p:sp>
      </p:grpSp>
      <p:grpSp>
        <p:nvGrpSpPr>
          <p:cNvPr id="10" name="Group 10"/>
          <p:cNvGrpSpPr/>
          <p:nvPr/>
        </p:nvGrpSpPr>
        <p:grpSpPr>
          <a:xfrm>
            <a:off x="9363638" y="4747067"/>
            <a:ext cx="8448710" cy="4839220"/>
            <a:chOff x="0" y="0"/>
            <a:chExt cx="2225175" cy="1274527"/>
          </a:xfrm>
        </p:grpSpPr>
        <p:sp>
          <p:nvSpPr>
            <p:cNvPr id="11" name="Freeform 11"/>
            <p:cNvSpPr/>
            <p:nvPr/>
          </p:nvSpPr>
          <p:spPr>
            <a:xfrm>
              <a:off x="0" y="0"/>
              <a:ext cx="2225175" cy="1274527"/>
            </a:xfrm>
            <a:custGeom>
              <a:avLst/>
              <a:gdLst/>
              <a:ahLst/>
              <a:cxnLst/>
              <a:rect l="l" t="t" r="r" b="b"/>
              <a:pathLst>
                <a:path w="2225175" h="1274527">
                  <a:moveTo>
                    <a:pt x="0" y="0"/>
                  </a:moveTo>
                  <a:lnTo>
                    <a:pt x="2225175" y="0"/>
                  </a:lnTo>
                  <a:lnTo>
                    <a:pt x="2225175" y="1274527"/>
                  </a:lnTo>
                  <a:lnTo>
                    <a:pt x="0" y="1274527"/>
                  </a:lnTo>
                  <a:close/>
                </a:path>
              </a:pathLst>
            </a:custGeom>
            <a:solidFill>
              <a:srgbClr val="FFFFFF"/>
            </a:solidFill>
            <a:ln w="38100" cap="sq">
              <a:solidFill>
                <a:srgbClr val="916BA2"/>
              </a:solidFill>
              <a:prstDash val="dash"/>
              <a:miter/>
            </a:ln>
          </p:spPr>
          <p:txBody>
            <a:bodyPr/>
            <a:lstStyle/>
            <a:p>
              <a:endParaRPr lang="en-GB"/>
            </a:p>
          </p:txBody>
        </p:sp>
        <p:sp>
          <p:nvSpPr>
            <p:cNvPr id="12" name="TextBox 12"/>
            <p:cNvSpPr txBox="1"/>
            <p:nvPr/>
          </p:nvSpPr>
          <p:spPr>
            <a:xfrm>
              <a:off x="0" y="-38100"/>
              <a:ext cx="2225175" cy="1312627"/>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216769" y="1886174"/>
            <a:ext cx="8813495" cy="3806771"/>
            <a:chOff x="0" y="0"/>
            <a:chExt cx="2321250" cy="1002606"/>
          </a:xfrm>
        </p:grpSpPr>
        <p:sp>
          <p:nvSpPr>
            <p:cNvPr id="14" name="Freeform 14"/>
            <p:cNvSpPr/>
            <p:nvPr/>
          </p:nvSpPr>
          <p:spPr>
            <a:xfrm>
              <a:off x="0" y="0"/>
              <a:ext cx="2321250" cy="1002606"/>
            </a:xfrm>
            <a:custGeom>
              <a:avLst/>
              <a:gdLst/>
              <a:ahLst/>
              <a:cxnLst/>
              <a:rect l="l" t="t" r="r" b="b"/>
              <a:pathLst>
                <a:path w="2321250" h="1002606">
                  <a:moveTo>
                    <a:pt x="0" y="0"/>
                  </a:moveTo>
                  <a:lnTo>
                    <a:pt x="2321250" y="0"/>
                  </a:lnTo>
                  <a:lnTo>
                    <a:pt x="2321250" y="1002606"/>
                  </a:lnTo>
                  <a:lnTo>
                    <a:pt x="0" y="1002606"/>
                  </a:lnTo>
                  <a:close/>
                </a:path>
              </a:pathLst>
            </a:custGeom>
            <a:solidFill>
              <a:srgbClr val="FFFFFF"/>
            </a:solidFill>
            <a:ln w="38100" cap="sq">
              <a:solidFill>
                <a:srgbClr val="916BA2"/>
              </a:solidFill>
              <a:prstDash val="dash"/>
              <a:miter/>
            </a:ln>
          </p:spPr>
          <p:txBody>
            <a:bodyPr/>
            <a:lstStyle/>
            <a:p>
              <a:endParaRPr lang="en-GB"/>
            </a:p>
          </p:txBody>
        </p:sp>
        <p:sp>
          <p:nvSpPr>
            <p:cNvPr id="15" name="TextBox 15"/>
            <p:cNvSpPr txBox="1"/>
            <p:nvPr/>
          </p:nvSpPr>
          <p:spPr>
            <a:xfrm>
              <a:off x="0" y="-38100"/>
              <a:ext cx="2321250" cy="1040706"/>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366352" y="2029634"/>
            <a:ext cx="910134" cy="910134"/>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8" name="TextBox 18"/>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9" name="Freeform 19"/>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0" name="Freeform 20"/>
          <p:cNvSpPr/>
          <p:nvPr/>
        </p:nvSpPr>
        <p:spPr>
          <a:xfrm>
            <a:off x="5204621" y="5760645"/>
            <a:ext cx="3825642" cy="3825642"/>
          </a:xfrm>
          <a:custGeom>
            <a:avLst/>
            <a:gdLst/>
            <a:ahLst/>
            <a:cxnLst/>
            <a:rect l="l" t="t" r="r" b="b"/>
            <a:pathLst>
              <a:path w="3825642" h="3825642">
                <a:moveTo>
                  <a:pt x="0" y="0"/>
                </a:moveTo>
                <a:lnTo>
                  <a:pt x="3825642" y="0"/>
                </a:lnTo>
                <a:lnTo>
                  <a:pt x="3825642" y="3825642"/>
                </a:lnTo>
                <a:lnTo>
                  <a:pt x="0" y="3825642"/>
                </a:lnTo>
                <a:lnTo>
                  <a:pt x="0" y="0"/>
                </a:lnTo>
                <a:close/>
              </a:path>
            </a:pathLst>
          </a:custGeom>
          <a:blipFill>
            <a:blip r:embed="rId7"/>
            <a:stretch>
              <a:fillRect/>
            </a:stretch>
          </a:blipFill>
        </p:spPr>
        <p:txBody>
          <a:bodyPr/>
          <a:lstStyle/>
          <a:p>
            <a:endParaRPr lang="en-GB"/>
          </a:p>
        </p:txBody>
      </p:sp>
      <p:sp>
        <p:nvSpPr>
          <p:cNvPr id="21" name="Freeform 21"/>
          <p:cNvSpPr/>
          <p:nvPr/>
        </p:nvSpPr>
        <p:spPr>
          <a:xfrm rot="1695600" flipH="1" flipV="1">
            <a:off x="8379031" y="8856918"/>
            <a:ext cx="1969216" cy="1189734"/>
          </a:xfrm>
          <a:custGeom>
            <a:avLst/>
            <a:gdLst/>
            <a:ahLst/>
            <a:cxnLst/>
            <a:rect l="l" t="t" r="r" b="b"/>
            <a:pathLst>
              <a:path w="1969216" h="1189734">
                <a:moveTo>
                  <a:pt x="1969215" y="1189735"/>
                </a:moveTo>
                <a:lnTo>
                  <a:pt x="0" y="1189735"/>
                </a:lnTo>
                <a:lnTo>
                  <a:pt x="0" y="0"/>
                </a:lnTo>
                <a:lnTo>
                  <a:pt x="1969215" y="0"/>
                </a:lnTo>
                <a:lnTo>
                  <a:pt x="1969215" y="1189735"/>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Freeform 22"/>
          <p:cNvSpPr/>
          <p:nvPr/>
        </p:nvSpPr>
        <p:spPr>
          <a:xfrm>
            <a:off x="9363638" y="1257238"/>
            <a:ext cx="5283493" cy="3261229"/>
          </a:xfrm>
          <a:custGeom>
            <a:avLst/>
            <a:gdLst/>
            <a:ahLst/>
            <a:cxnLst/>
            <a:rect l="l" t="t" r="r" b="b"/>
            <a:pathLst>
              <a:path w="5283493" h="3261229">
                <a:moveTo>
                  <a:pt x="0" y="0"/>
                </a:moveTo>
                <a:lnTo>
                  <a:pt x="5283493" y="0"/>
                </a:lnTo>
                <a:lnTo>
                  <a:pt x="5283493" y="3261229"/>
                </a:lnTo>
                <a:lnTo>
                  <a:pt x="0" y="3261229"/>
                </a:lnTo>
                <a:lnTo>
                  <a:pt x="0" y="0"/>
                </a:lnTo>
                <a:close/>
              </a:path>
            </a:pathLst>
          </a:custGeom>
          <a:blipFill>
            <a:blip r:embed="rId9"/>
            <a:stretch>
              <a:fillRect t="-4003" b="-4003"/>
            </a:stretch>
          </a:blipFill>
        </p:spPr>
        <p:txBody>
          <a:bodyPr/>
          <a:lstStyle/>
          <a:p>
            <a:endParaRPr lang="en-GB"/>
          </a:p>
        </p:txBody>
      </p:sp>
      <p:grpSp>
        <p:nvGrpSpPr>
          <p:cNvPr id="23" name="Group 23"/>
          <p:cNvGrpSpPr/>
          <p:nvPr/>
        </p:nvGrpSpPr>
        <p:grpSpPr>
          <a:xfrm>
            <a:off x="9494700" y="4927868"/>
            <a:ext cx="4520733" cy="832777"/>
            <a:chOff x="0" y="0"/>
            <a:chExt cx="6027643" cy="1110369"/>
          </a:xfrm>
        </p:grpSpPr>
        <p:grpSp>
          <p:nvGrpSpPr>
            <p:cNvPr id="24" name="Group 24"/>
            <p:cNvGrpSpPr/>
            <p:nvPr/>
          </p:nvGrpSpPr>
          <p:grpSpPr>
            <a:xfrm>
              <a:off x="0" y="0"/>
              <a:ext cx="1110369" cy="1110369"/>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6" name="TextBox 26"/>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27" name="TextBox 27"/>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28" name="Freeform 28"/>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
        <p:nvSpPr>
          <p:cNvPr id="29" name="TextBox 29"/>
          <p:cNvSpPr txBox="1"/>
          <p:nvPr/>
        </p:nvSpPr>
        <p:spPr>
          <a:xfrm>
            <a:off x="9567620" y="5863363"/>
            <a:ext cx="7976759" cy="3446780"/>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Saint Francis is the patron saint of the environment and animals. He loved God’s creation and all of God's creatures. Join us in praying a </a:t>
            </a:r>
            <a:r>
              <a:rPr lang="en-US" sz="2300" b="1" u="sng">
                <a:solidFill>
                  <a:srgbClr val="222544"/>
                </a:solidFill>
                <a:latin typeface="Montserrat School Semi-Bold"/>
                <a:ea typeface="Montserrat School Semi-Bold"/>
                <a:cs typeface="Montserrat School Semi-Bold"/>
                <a:sym typeface="Montserrat School Semi-Bold"/>
                <a:hlinkClick r:id="rId11" tooltip="https://www.youtube.com/watch?v=3X4tv19Muk4"/>
              </a:rPr>
              <a:t>prayer inspired by Saint Francis' Canticle of the Sun.</a:t>
            </a:r>
          </a:p>
          <a:p>
            <a:pPr algn="l">
              <a:lnSpc>
                <a:spcPts val="2047"/>
              </a:lnSpc>
            </a:pPr>
            <a:endParaRPr lang="en-US" sz="2300" b="1" u="sng">
              <a:solidFill>
                <a:srgbClr val="222544"/>
              </a:solidFill>
              <a:latin typeface="Montserrat School Semi-Bold"/>
              <a:ea typeface="Montserrat School Semi-Bold"/>
              <a:cs typeface="Montserrat School Semi-Bold"/>
              <a:sym typeface="Montserrat School Semi-Bold"/>
              <a:hlinkClick r:id="rId11" tooltip="https://www.youtube.com/watch?v=3X4tv19Muk4"/>
            </a:endParaRPr>
          </a:p>
          <a:p>
            <a:pPr algn="l">
              <a:lnSpc>
                <a:spcPts val="3220"/>
              </a:lnSpc>
            </a:pPr>
            <a:r>
              <a:rPr lang="en-US" sz="2300">
                <a:solidFill>
                  <a:srgbClr val="222544"/>
                </a:solidFill>
                <a:latin typeface="Montserrat School"/>
                <a:ea typeface="Montserrat School"/>
                <a:cs typeface="Montserrat School"/>
                <a:sym typeface="Montserrat School"/>
              </a:rPr>
              <a:t>World Gift: Could your class help support a family </a:t>
            </a:r>
          </a:p>
          <a:p>
            <a:pPr algn="l">
              <a:lnSpc>
                <a:spcPts val="3220"/>
              </a:lnSpc>
            </a:pPr>
            <a:r>
              <a:rPr lang="en-US" sz="2300">
                <a:solidFill>
                  <a:srgbClr val="222544"/>
                </a:solidFill>
                <a:latin typeface="Montserrat School"/>
                <a:ea typeface="Montserrat School"/>
                <a:cs typeface="Montserrat School"/>
                <a:sym typeface="Montserrat School"/>
              </a:rPr>
              <a:t>by choosing </a:t>
            </a:r>
            <a:r>
              <a:rPr lang="en-US" sz="2300" b="1" u="sng">
                <a:solidFill>
                  <a:srgbClr val="222544"/>
                </a:solidFill>
                <a:latin typeface="Montserrat School Semi-Bold"/>
                <a:ea typeface="Montserrat School Semi-Bold"/>
                <a:cs typeface="Montserrat School Semi-Bold"/>
                <a:sym typeface="Montserrat School Semi-Bold"/>
                <a:hlinkClick r:id="rId12" tooltip="https://worldgifts.cafod.org.uk/products/the-goat-that-gives-for-schools"/>
              </a:rPr>
              <a:t>The goat that gives (£30) gift this Advent?</a:t>
            </a:r>
            <a:r>
              <a:rPr lang="en-US" sz="2300">
                <a:solidFill>
                  <a:srgbClr val="222544"/>
                </a:solidFill>
                <a:latin typeface="Montserrat School"/>
                <a:ea typeface="Montserrat School"/>
                <a:cs typeface="Montserrat School"/>
                <a:sym typeface="Montserrat School"/>
              </a:rPr>
              <a:t> A go</a:t>
            </a:r>
            <a:r>
              <a:rPr lang="en-US" sz="2300" u="none">
                <a:solidFill>
                  <a:srgbClr val="222544"/>
                </a:solidFill>
                <a:latin typeface="Montserrat School"/>
                <a:ea typeface="Montserrat School"/>
                <a:cs typeface="Montserrat School"/>
                <a:sym typeface="Montserrat School"/>
              </a:rPr>
              <a:t>at </a:t>
            </a:r>
            <a:r>
              <a:rPr lang="en-US" sz="2300">
                <a:solidFill>
                  <a:srgbClr val="222544"/>
                </a:solidFill>
                <a:latin typeface="Montserrat School"/>
                <a:ea typeface="Montserrat School"/>
                <a:cs typeface="Montserrat School"/>
                <a:sym typeface="Montserrat School"/>
              </a:rPr>
              <a:t>c</a:t>
            </a:r>
            <a:r>
              <a:rPr lang="en-US" sz="2300" u="none">
                <a:solidFill>
                  <a:srgbClr val="222544"/>
                </a:solidFill>
                <a:latin typeface="Montserrat School"/>
                <a:ea typeface="Montserrat School"/>
                <a:cs typeface="Montserrat School"/>
                <a:sym typeface="Montserrat School"/>
              </a:rPr>
              <a:t>an </a:t>
            </a:r>
            <a:r>
              <a:rPr lang="en-US" sz="2300">
                <a:solidFill>
                  <a:srgbClr val="222544"/>
                </a:solidFill>
                <a:latin typeface="Montserrat School"/>
                <a:ea typeface="Montserrat School"/>
                <a:cs typeface="Montserrat School"/>
                <a:sym typeface="Montserrat School"/>
              </a:rPr>
              <a:t>pr</a:t>
            </a:r>
            <a:r>
              <a:rPr lang="en-US" sz="2300" u="none">
                <a:solidFill>
                  <a:srgbClr val="222544"/>
                </a:solidFill>
                <a:latin typeface="Montserrat School"/>
                <a:ea typeface="Montserrat School"/>
                <a:cs typeface="Montserrat School"/>
                <a:sym typeface="Montserrat School"/>
              </a:rPr>
              <a:t>o</a:t>
            </a:r>
            <a:r>
              <a:rPr lang="en-US" sz="2300">
                <a:solidFill>
                  <a:srgbClr val="222544"/>
                </a:solidFill>
                <a:latin typeface="Montserrat School"/>
                <a:ea typeface="Montserrat School"/>
                <a:cs typeface="Montserrat School"/>
                <a:sym typeface="Montserrat School"/>
              </a:rPr>
              <a:t>v</a:t>
            </a:r>
            <a:r>
              <a:rPr lang="en-US" sz="2300" u="none">
                <a:solidFill>
                  <a:srgbClr val="222544"/>
                </a:solidFill>
                <a:latin typeface="Montserrat School"/>
                <a:ea typeface="Montserrat School"/>
                <a:cs typeface="Montserrat School"/>
                <a:sym typeface="Montserrat School"/>
              </a:rPr>
              <a:t>i</a:t>
            </a:r>
            <a:r>
              <a:rPr lang="en-US" sz="2300">
                <a:solidFill>
                  <a:srgbClr val="222544"/>
                </a:solidFill>
                <a:latin typeface="Montserrat School"/>
                <a:ea typeface="Montserrat School"/>
                <a:cs typeface="Montserrat School"/>
                <a:sym typeface="Montserrat School"/>
              </a:rPr>
              <a:t>de</a:t>
            </a:r>
            <a:r>
              <a:rPr lang="en-US" sz="2300" u="none">
                <a:solidFill>
                  <a:srgbClr val="222544"/>
                </a:solidFill>
                <a:latin typeface="Montserrat School"/>
                <a:ea typeface="Montserrat School"/>
                <a:cs typeface="Montserrat School"/>
                <a:sym typeface="Montserrat School"/>
              </a:rPr>
              <a:t> mil</a:t>
            </a:r>
            <a:r>
              <a:rPr lang="en-US" sz="2300">
                <a:solidFill>
                  <a:srgbClr val="222544"/>
                </a:solidFill>
                <a:latin typeface="Montserrat School"/>
                <a:ea typeface="Montserrat School"/>
                <a:cs typeface="Montserrat School"/>
                <a:sym typeface="Montserrat School"/>
              </a:rPr>
              <a:t>k</a:t>
            </a:r>
            <a:r>
              <a:rPr lang="en-US" sz="2300" u="none">
                <a:solidFill>
                  <a:srgbClr val="222544"/>
                </a:solidFill>
                <a:latin typeface="Montserrat School"/>
                <a:ea typeface="Montserrat School"/>
                <a:cs typeface="Montserrat School"/>
                <a:sym typeface="Montserrat School"/>
              </a:rPr>
              <a:t> a</a:t>
            </a:r>
            <a:r>
              <a:rPr lang="en-US" sz="2300">
                <a:solidFill>
                  <a:srgbClr val="222544"/>
                </a:solidFill>
                <a:latin typeface="Montserrat School"/>
                <a:ea typeface="Montserrat School"/>
                <a:cs typeface="Montserrat School"/>
                <a:sym typeface="Montserrat School"/>
              </a:rPr>
              <a:t>n</a:t>
            </a:r>
            <a:r>
              <a:rPr lang="en-US" sz="2300" u="none">
                <a:solidFill>
                  <a:srgbClr val="222544"/>
                </a:solidFill>
                <a:latin typeface="Montserrat School"/>
                <a:ea typeface="Montserrat School"/>
                <a:cs typeface="Montserrat School"/>
                <a:sym typeface="Montserrat School"/>
              </a:rPr>
              <a:t>d he</a:t>
            </a:r>
            <a:r>
              <a:rPr lang="en-US" sz="2300">
                <a:solidFill>
                  <a:srgbClr val="222544"/>
                </a:solidFill>
                <a:latin typeface="Montserrat School"/>
                <a:ea typeface="Montserrat School"/>
                <a:cs typeface="Montserrat School"/>
                <a:sym typeface="Montserrat School"/>
              </a:rPr>
              <a:t>lp families earn an income.</a:t>
            </a:r>
          </a:p>
        </p:txBody>
      </p:sp>
      <p:sp>
        <p:nvSpPr>
          <p:cNvPr id="30" name="TextBox 30"/>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31" name="TextBox 31"/>
          <p:cNvSpPr txBox="1"/>
          <p:nvPr/>
        </p:nvSpPr>
        <p:spPr>
          <a:xfrm>
            <a:off x="377325" y="3122479"/>
            <a:ext cx="8544523" cy="23895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God of hope,</a:t>
            </a:r>
          </a:p>
          <a:p>
            <a:pPr algn="l">
              <a:lnSpc>
                <a:spcPts val="3220"/>
              </a:lnSpc>
            </a:pPr>
            <a:r>
              <a:rPr lang="en-US" sz="2300">
                <a:solidFill>
                  <a:srgbClr val="222544"/>
                </a:solidFill>
                <a:latin typeface="Montserrat School"/>
                <a:ea typeface="Montserrat School"/>
                <a:cs typeface="Montserrat School"/>
                <a:sym typeface="Montserrat School"/>
              </a:rPr>
              <a:t>as we begin our Advent journey,</a:t>
            </a:r>
          </a:p>
          <a:p>
            <a:pPr algn="l">
              <a:lnSpc>
                <a:spcPts val="3220"/>
              </a:lnSpc>
            </a:pPr>
            <a:r>
              <a:rPr lang="en-US" sz="2300">
                <a:solidFill>
                  <a:srgbClr val="222544"/>
                </a:solidFill>
                <a:latin typeface="Montserrat School"/>
                <a:ea typeface="Montserrat School"/>
                <a:cs typeface="Montserrat School"/>
                <a:sym typeface="Montserrat School"/>
              </a:rPr>
              <a:t>help us to be alert to your presence.</a:t>
            </a:r>
          </a:p>
          <a:p>
            <a:pPr algn="l">
              <a:lnSpc>
                <a:spcPts val="3220"/>
              </a:lnSpc>
            </a:pPr>
            <a:r>
              <a:rPr lang="en-US" sz="2300">
                <a:solidFill>
                  <a:srgbClr val="222544"/>
                </a:solidFill>
                <a:latin typeface="Montserrat School"/>
                <a:ea typeface="Montserrat School"/>
                <a:cs typeface="Montserrat School"/>
                <a:sym typeface="Montserrat School"/>
              </a:rPr>
              <a:t>Open our eyes to the people who need our love and care,</a:t>
            </a:r>
          </a:p>
          <a:p>
            <a:pPr algn="l">
              <a:lnSpc>
                <a:spcPts val="3220"/>
              </a:lnSpc>
            </a:pPr>
            <a:r>
              <a:rPr lang="en-US" sz="2300">
                <a:solidFill>
                  <a:srgbClr val="222544"/>
                </a:solidFill>
                <a:latin typeface="Montserrat School"/>
                <a:ea typeface="Montserrat School"/>
                <a:cs typeface="Montserrat School"/>
                <a:sym typeface="Montserrat School"/>
              </a:rPr>
              <a:t>and d</a:t>
            </a:r>
            <a:r>
              <a:rPr lang="en-US" sz="2300" u="none">
                <a:solidFill>
                  <a:srgbClr val="222544"/>
                </a:solidFill>
                <a:latin typeface="Montserrat School"/>
                <a:ea typeface="Montserrat School"/>
                <a:cs typeface="Montserrat School"/>
                <a:sym typeface="Montserrat School"/>
              </a:rPr>
              <a:t>raw</a:t>
            </a:r>
            <a:r>
              <a:rPr lang="en-US" sz="2300">
                <a:solidFill>
                  <a:srgbClr val="222544"/>
                </a:solidFill>
                <a:latin typeface="Montserrat School"/>
                <a:ea typeface="Montserrat School"/>
                <a:cs typeface="Montserrat School"/>
                <a:sym typeface="Montserrat School"/>
              </a:rPr>
              <a:t> us closer to Jesus each day.</a:t>
            </a:r>
          </a:p>
          <a:p>
            <a:pPr algn="l">
              <a:lnSpc>
                <a:spcPts val="3220"/>
              </a:lnSpc>
            </a:pPr>
            <a:r>
              <a:rPr lang="en-US" sz="2300">
                <a:solidFill>
                  <a:srgbClr val="222544"/>
                </a:solidFill>
                <a:latin typeface="Montserrat School"/>
                <a:ea typeface="Montserrat School"/>
                <a:cs typeface="Montserrat School"/>
                <a:sym typeface="Montserrat School"/>
              </a:rPr>
              <a:t>Amen.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257238"/>
            <a:ext cx="8927231" cy="6171271"/>
            <a:chOff x="0" y="0"/>
            <a:chExt cx="2351205" cy="1625355"/>
          </a:xfrm>
        </p:grpSpPr>
        <p:sp>
          <p:nvSpPr>
            <p:cNvPr id="5" name="Freeform 5"/>
            <p:cNvSpPr/>
            <p:nvPr/>
          </p:nvSpPr>
          <p:spPr>
            <a:xfrm>
              <a:off x="0" y="0"/>
              <a:ext cx="2351205" cy="1625355"/>
            </a:xfrm>
            <a:custGeom>
              <a:avLst/>
              <a:gdLst/>
              <a:ahLst/>
              <a:cxnLst/>
              <a:rect l="l" t="t" r="r" b="b"/>
              <a:pathLst>
                <a:path w="2351205" h="1625355">
                  <a:moveTo>
                    <a:pt x="0" y="0"/>
                  </a:moveTo>
                  <a:lnTo>
                    <a:pt x="2351205" y="0"/>
                  </a:lnTo>
                  <a:lnTo>
                    <a:pt x="2351205" y="1625355"/>
                  </a:lnTo>
                  <a:lnTo>
                    <a:pt x="0" y="1625355"/>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51205" cy="1663455"/>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1400698"/>
            <a:ext cx="910134" cy="910134"/>
            <a:chOff x="0" y="0"/>
            <a:chExt cx="1213512" cy="1213512"/>
          </a:xfrm>
        </p:grpSpPr>
        <p:grpSp>
          <p:nvGrpSpPr>
            <p:cNvPr id="8" name="Group 8"/>
            <p:cNvGrpSpPr/>
            <p:nvPr/>
          </p:nvGrpSpPr>
          <p:grpSpPr>
            <a:xfrm>
              <a:off x="0" y="0"/>
              <a:ext cx="1213512" cy="121351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sp>
        <p:nvSpPr>
          <p:cNvPr id="12" name="TextBox 12"/>
          <p:cNvSpPr txBox="1"/>
          <p:nvPr/>
        </p:nvSpPr>
        <p:spPr>
          <a:xfrm>
            <a:off x="366352" y="2347913"/>
            <a:ext cx="8517443" cy="4935220"/>
          </a:xfrm>
          <a:prstGeom prst="rect">
            <a:avLst/>
          </a:prstGeom>
        </p:spPr>
        <p:txBody>
          <a:bodyPr lIns="0" tIns="0" rIns="0" bIns="0" rtlCol="0" anchor="t">
            <a:spAutoFit/>
          </a:bodyPr>
          <a:lstStyle/>
          <a:p>
            <a:pPr algn="ctr">
              <a:lnSpc>
                <a:spcPts val="3079"/>
              </a:lnSpc>
            </a:pPr>
            <a:r>
              <a:rPr lang="en-US" sz="2199">
                <a:solidFill>
                  <a:srgbClr val="222544"/>
                </a:solidFill>
                <a:latin typeface="Montserrat School"/>
                <a:ea typeface="Montserrat School"/>
                <a:cs typeface="Montserrat School"/>
                <a:sym typeface="Montserrat School"/>
              </a:rPr>
              <a:t>“Oh no, sir,” answered the officer. “I do not deserve to have you come into my house. Just give the order, and my servant will get well." Matthew 8:8</a:t>
            </a:r>
          </a:p>
          <a:p>
            <a:pPr algn="ctr">
              <a:lnSpc>
                <a:spcPts val="2100"/>
              </a:lnSpc>
            </a:pPr>
            <a:endParaRPr lang="en-US" sz="2199">
              <a:solidFill>
                <a:srgbClr val="222544"/>
              </a:solidFill>
              <a:latin typeface="Montserrat School"/>
              <a:ea typeface="Montserrat School"/>
              <a:cs typeface="Montserrat School"/>
              <a:sym typeface="Montserrat School"/>
            </a:endParaRPr>
          </a:p>
          <a:p>
            <a:pPr algn="l">
              <a:lnSpc>
                <a:spcPts val="3079"/>
              </a:lnSpc>
            </a:pPr>
            <a:r>
              <a:rPr lang="en-US" sz="2199">
                <a:solidFill>
                  <a:srgbClr val="222544"/>
                </a:solidFill>
                <a:latin typeface="Montserrat School"/>
                <a:ea typeface="Montserrat School"/>
                <a:cs typeface="Montserrat School"/>
                <a:sym typeface="Montserrat School"/>
              </a:rPr>
              <a:t>The officer was a Roman soldier. The Romans had taken over the area where Jesus lived by force and so the Jewish people and the Romans did not get along. This soldier, however, believed that Jesus could heal his servant. </a:t>
            </a:r>
          </a:p>
          <a:p>
            <a:pPr algn="l">
              <a:lnSpc>
                <a:spcPts val="3079"/>
              </a:lnSpc>
            </a:pPr>
            <a:r>
              <a:rPr lang="en-US" sz="2199">
                <a:solidFill>
                  <a:srgbClr val="222544"/>
                </a:solidFill>
                <a:latin typeface="Montserrat School"/>
                <a:ea typeface="Montserrat School"/>
                <a:cs typeface="Montserrat School"/>
                <a:sym typeface="Montserrat School"/>
              </a:rPr>
              <a:t>Jesus was impressed with the soldier's faith, saying that God's kingdom is open to anyone who believes, no matter who they are. </a:t>
            </a:r>
          </a:p>
          <a:p>
            <a:pPr algn="l">
              <a:lnSpc>
                <a:spcPts val="3079"/>
              </a:lnSpc>
            </a:pPr>
            <a:r>
              <a:rPr lang="en-US" sz="2199">
                <a:solidFill>
                  <a:srgbClr val="222544"/>
                </a:solidFill>
                <a:latin typeface="Montserrat School"/>
                <a:ea typeface="Montserrat School"/>
                <a:cs typeface="Montserrat School"/>
                <a:sym typeface="Montserrat School"/>
              </a:rPr>
              <a:t>As we start our Advent journey, how do we show God that we truly have faith in him?</a:t>
            </a:r>
          </a:p>
        </p:txBody>
      </p:sp>
      <p:sp>
        <p:nvSpPr>
          <p:cNvPr id="13" name="TextBox 13"/>
          <p:cNvSpPr txBox="1"/>
          <p:nvPr/>
        </p:nvSpPr>
        <p:spPr>
          <a:xfrm>
            <a:off x="1391547" y="1532218"/>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Scripture</a:t>
            </a:r>
          </a:p>
        </p:txBody>
      </p:sp>
      <p:grpSp>
        <p:nvGrpSpPr>
          <p:cNvPr id="14" name="Group 14"/>
          <p:cNvGrpSpPr/>
          <p:nvPr/>
        </p:nvGrpSpPr>
        <p:grpSpPr>
          <a:xfrm>
            <a:off x="9449770" y="6516710"/>
            <a:ext cx="8448710" cy="2893545"/>
            <a:chOff x="0" y="0"/>
            <a:chExt cx="2225175" cy="762086"/>
          </a:xfrm>
        </p:grpSpPr>
        <p:sp>
          <p:nvSpPr>
            <p:cNvPr id="15" name="Freeform 15"/>
            <p:cNvSpPr/>
            <p:nvPr/>
          </p:nvSpPr>
          <p:spPr>
            <a:xfrm>
              <a:off x="0" y="0"/>
              <a:ext cx="2225175" cy="762086"/>
            </a:xfrm>
            <a:custGeom>
              <a:avLst/>
              <a:gdLst/>
              <a:ahLst/>
              <a:cxnLst/>
              <a:rect l="l" t="t" r="r" b="b"/>
              <a:pathLst>
                <a:path w="2225175" h="762086">
                  <a:moveTo>
                    <a:pt x="0" y="0"/>
                  </a:moveTo>
                  <a:lnTo>
                    <a:pt x="2225175" y="0"/>
                  </a:lnTo>
                  <a:lnTo>
                    <a:pt x="2225175" y="762086"/>
                  </a:lnTo>
                  <a:lnTo>
                    <a:pt x="0" y="762086"/>
                  </a:lnTo>
                  <a:close/>
                </a:path>
              </a:pathLst>
            </a:custGeom>
            <a:solidFill>
              <a:srgbClr val="FFFFFF"/>
            </a:solidFill>
            <a:ln w="38100" cap="sq">
              <a:solidFill>
                <a:srgbClr val="916BA2"/>
              </a:solidFill>
              <a:prstDash val="dash"/>
              <a:miter/>
            </a:ln>
          </p:spPr>
          <p:txBody>
            <a:bodyPr/>
            <a:lstStyle/>
            <a:p>
              <a:endParaRPr lang="en-GB"/>
            </a:p>
          </p:txBody>
        </p:sp>
        <p:sp>
          <p:nvSpPr>
            <p:cNvPr id="16" name="TextBox 16"/>
            <p:cNvSpPr txBox="1"/>
            <p:nvPr/>
          </p:nvSpPr>
          <p:spPr>
            <a:xfrm>
              <a:off x="0" y="-38100"/>
              <a:ext cx="2225175" cy="800186"/>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9653751" y="7768542"/>
            <a:ext cx="8040748" cy="11893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Let us share our faith together: join with hundreds of children across England and Wales to take part in </a:t>
            </a:r>
            <a:r>
              <a:rPr lang="en-US" sz="2300" b="1" u="sng">
                <a:solidFill>
                  <a:srgbClr val="222544"/>
                </a:solidFill>
                <a:latin typeface="Montserrat School Semi-Bold"/>
                <a:ea typeface="Montserrat School Semi-Bold"/>
                <a:cs typeface="Montserrat School Semi-Bold"/>
                <a:sym typeface="Montserrat School Semi-Bold"/>
                <a:hlinkClick r:id="rId6" tooltip="https://cafod.org.uk/education/primary-teaching-resources/primary-school-assemblies/advent-assembly-primary"/>
              </a:rPr>
              <a:t>CAFOD’s National Advent Assembly!</a:t>
            </a:r>
          </a:p>
        </p:txBody>
      </p:sp>
      <p:sp>
        <p:nvSpPr>
          <p:cNvPr id="18" name="TextBox 18"/>
          <p:cNvSpPr txBox="1"/>
          <p:nvPr/>
        </p:nvSpPr>
        <p:spPr>
          <a:xfrm>
            <a:off x="10725722" y="6822099"/>
            <a:ext cx="3868695"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grpSp>
        <p:nvGrpSpPr>
          <p:cNvPr id="19" name="Group 19"/>
          <p:cNvGrpSpPr/>
          <p:nvPr/>
        </p:nvGrpSpPr>
        <p:grpSpPr>
          <a:xfrm>
            <a:off x="9653751" y="6690579"/>
            <a:ext cx="910134" cy="910134"/>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1" name="TextBox 21"/>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2" name="Freeform 22"/>
          <p:cNvSpPr/>
          <p:nvPr/>
        </p:nvSpPr>
        <p:spPr>
          <a:xfrm>
            <a:off x="9818567" y="6888774"/>
            <a:ext cx="580503" cy="513745"/>
          </a:xfrm>
          <a:custGeom>
            <a:avLst/>
            <a:gdLst/>
            <a:ahLst/>
            <a:cxnLst/>
            <a:rect l="l" t="t" r="r" b="b"/>
            <a:pathLst>
              <a:path w="580503" h="513745">
                <a:moveTo>
                  <a:pt x="0" y="0"/>
                </a:moveTo>
                <a:lnTo>
                  <a:pt x="580503" y="0"/>
                </a:lnTo>
                <a:lnTo>
                  <a:pt x="580503" y="513744"/>
                </a:lnTo>
                <a:lnTo>
                  <a:pt x="0" y="51374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23" name="Group 23"/>
          <p:cNvGrpSpPr/>
          <p:nvPr/>
        </p:nvGrpSpPr>
        <p:grpSpPr>
          <a:xfrm>
            <a:off x="-849805" y="-234640"/>
            <a:ext cx="11576203" cy="1263340"/>
            <a:chOff x="0" y="0"/>
            <a:chExt cx="15434937" cy="1684453"/>
          </a:xfrm>
        </p:grpSpPr>
        <p:grpSp>
          <p:nvGrpSpPr>
            <p:cNvPr id="24" name="Group 24"/>
            <p:cNvGrpSpPr/>
            <p:nvPr/>
          </p:nvGrpSpPr>
          <p:grpSpPr>
            <a:xfrm>
              <a:off x="0" y="0"/>
              <a:ext cx="15434937" cy="1684453"/>
              <a:chOff x="0" y="0"/>
              <a:chExt cx="3048877" cy="332731"/>
            </a:xfrm>
          </p:grpSpPr>
          <p:sp>
            <p:nvSpPr>
              <p:cNvPr id="25" name="Freeform 25"/>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6" name="TextBox 26"/>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27" name="Freeform 27"/>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8" name="TextBox 28"/>
            <p:cNvSpPr txBox="1"/>
            <p:nvPr/>
          </p:nvSpPr>
          <p:spPr>
            <a:xfrm>
              <a:off x="1826614"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Monday 30 November - First week of Advent </a:t>
              </a:r>
            </a:p>
          </p:txBody>
        </p:sp>
      </p:grpSp>
      <p:grpSp>
        <p:nvGrpSpPr>
          <p:cNvPr id="29" name="Group 29"/>
          <p:cNvGrpSpPr/>
          <p:nvPr/>
        </p:nvGrpSpPr>
        <p:grpSpPr>
          <a:xfrm>
            <a:off x="10264140" y="1598893"/>
            <a:ext cx="6819971" cy="4552316"/>
            <a:chOff x="0" y="0"/>
            <a:chExt cx="1318249" cy="879928"/>
          </a:xfrm>
        </p:grpSpPr>
        <p:sp>
          <p:nvSpPr>
            <p:cNvPr id="30" name="Freeform 30"/>
            <p:cNvSpPr/>
            <p:nvPr/>
          </p:nvSpPr>
          <p:spPr>
            <a:xfrm>
              <a:off x="0" y="0"/>
              <a:ext cx="1318249" cy="879928"/>
            </a:xfrm>
            <a:custGeom>
              <a:avLst/>
              <a:gdLst/>
              <a:ahLst/>
              <a:cxnLst/>
              <a:rect l="l" t="t" r="r" b="b"/>
              <a:pathLst>
                <a:path w="1318249" h="879928">
                  <a:moveTo>
                    <a:pt x="0" y="0"/>
                  </a:moveTo>
                  <a:lnTo>
                    <a:pt x="1318249" y="0"/>
                  </a:lnTo>
                  <a:lnTo>
                    <a:pt x="1318249" y="879928"/>
                  </a:lnTo>
                  <a:lnTo>
                    <a:pt x="0" y="879928"/>
                  </a:lnTo>
                  <a:close/>
                </a:path>
              </a:pathLst>
            </a:custGeom>
            <a:blipFill>
              <a:blip r:embed="rId9"/>
              <a:stretch>
                <a:fillRect t="-1590" r="-3419" b="-1590"/>
              </a:stretch>
            </a:blipFill>
          </p:spPr>
          <p:txBody>
            <a:bodyPr/>
            <a:lstStyle/>
            <a:p>
              <a:endParaRPr lang="en-GB"/>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330505" y="1429624"/>
            <a:ext cx="8813495" cy="3806771"/>
            <a:chOff x="0" y="0"/>
            <a:chExt cx="2321250" cy="1002606"/>
          </a:xfrm>
        </p:grpSpPr>
        <p:sp>
          <p:nvSpPr>
            <p:cNvPr id="5" name="Freeform 5"/>
            <p:cNvSpPr/>
            <p:nvPr/>
          </p:nvSpPr>
          <p:spPr>
            <a:xfrm>
              <a:off x="0" y="0"/>
              <a:ext cx="2321250" cy="1002606"/>
            </a:xfrm>
            <a:custGeom>
              <a:avLst/>
              <a:gdLst/>
              <a:ahLst/>
              <a:cxnLst/>
              <a:rect l="l" t="t" r="r" b="b"/>
              <a:pathLst>
                <a:path w="2321250" h="1002606">
                  <a:moveTo>
                    <a:pt x="0" y="0"/>
                  </a:moveTo>
                  <a:lnTo>
                    <a:pt x="2321250" y="0"/>
                  </a:lnTo>
                  <a:lnTo>
                    <a:pt x="2321250" y="1002606"/>
                  </a:lnTo>
                  <a:lnTo>
                    <a:pt x="0" y="1002606"/>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21250" cy="1040706"/>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80088" y="1573085"/>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546952" y="1711766"/>
            <a:ext cx="776407" cy="632771"/>
          </a:xfrm>
          <a:custGeom>
            <a:avLst/>
            <a:gdLst/>
            <a:ahLst/>
            <a:cxnLst/>
            <a:rect l="l" t="t" r="r" b="b"/>
            <a:pathLst>
              <a:path w="776407" h="632771">
                <a:moveTo>
                  <a:pt x="0" y="0"/>
                </a:moveTo>
                <a:lnTo>
                  <a:pt x="776407" y="0"/>
                </a:lnTo>
                <a:lnTo>
                  <a:pt x="776407"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849805" y="-234640"/>
            <a:ext cx="11576203" cy="1263340"/>
            <a:chOff x="0" y="0"/>
            <a:chExt cx="15434937" cy="1684453"/>
          </a:xfrm>
        </p:grpSpPr>
        <p:grpSp>
          <p:nvGrpSpPr>
            <p:cNvPr id="12" name="Group 12"/>
            <p:cNvGrpSpPr/>
            <p:nvPr/>
          </p:nvGrpSpPr>
          <p:grpSpPr>
            <a:xfrm>
              <a:off x="0" y="0"/>
              <a:ext cx="15434937" cy="1684453"/>
              <a:chOff x="0" y="0"/>
              <a:chExt cx="3048877" cy="332731"/>
            </a:xfrm>
          </p:grpSpPr>
          <p:sp>
            <p:nvSpPr>
              <p:cNvPr id="13" name="Freeform 13"/>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4" name="TextBox 14"/>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6" name="TextBox 16"/>
            <p:cNvSpPr txBox="1"/>
            <p:nvPr/>
          </p:nvSpPr>
          <p:spPr>
            <a:xfrm>
              <a:off x="1826614"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Monday 30 November - First week of Advent </a:t>
              </a:r>
            </a:p>
          </p:txBody>
        </p:sp>
      </p:grpSp>
      <p:grpSp>
        <p:nvGrpSpPr>
          <p:cNvPr id="17" name="Group 17"/>
          <p:cNvGrpSpPr/>
          <p:nvPr/>
        </p:nvGrpSpPr>
        <p:grpSpPr>
          <a:xfrm>
            <a:off x="9406949" y="4880400"/>
            <a:ext cx="8448710" cy="4816474"/>
            <a:chOff x="0" y="0"/>
            <a:chExt cx="2225175" cy="1268536"/>
          </a:xfrm>
        </p:grpSpPr>
        <p:sp>
          <p:nvSpPr>
            <p:cNvPr id="18" name="Freeform 18"/>
            <p:cNvSpPr/>
            <p:nvPr/>
          </p:nvSpPr>
          <p:spPr>
            <a:xfrm>
              <a:off x="0" y="0"/>
              <a:ext cx="2225175" cy="1268536"/>
            </a:xfrm>
            <a:custGeom>
              <a:avLst/>
              <a:gdLst/>
              <a:ahLst/>
              <a:cxnLst/>
              <a:rect l="l" t="t" r="r" b="b"/>
              <a:pathLst>
                <a:path w="2225175" h="1268536">
                  <a:moveTo>
                    <a:pt x="0" y="0"/>
                  </a:moveTo>
                  <a:lnTo>
                    <a:pt x="2225175" y="0"/>
                  </a:lnTo>
                  <a:lnTo>
                    <a:pt x="2225175" y="1268536"/>
                  </a:lnTo>
                  <a:lnTo>
                    <a:pt x="0" y="1268536"/>
                  </a:lnTo>
                  <a:close/>
                </a:path>
              </a:pathLst>
            </a:custGeom>
            <a:solidFill>
              <a:srgbClr val="FFFFFF"/>
            </a:solidFill>
            <a:ln w="38100" cap="sq">
              <a:solidFill>
                <a:srgbClr val="916BA2"/>
              </a:solidFill>
              <a:prstDash val="dash"/>
              <a:miter/>
            </a:ln>
          </p:spPr>
          <p:txBody>
            <a:bodyPr/>
            <a:lstStyle/>
            <a:p>
              <a:endParaRPr lang="en-GB"/>
            </a:p>
          </p:txBody>
        </p:sp>
        <p:sp>
          <p:nvSpPr>
            <p:cNvPr id="19" name="TextBox 19"/>
            <p:cNvSpPr txBox="1"/>
            <p:nvPr/>
          </p:nvSpPr>
          <p:spPr>
            <a:xfrm>
              <a:off x="0" y="-38100"/>
              <a:ext cx="2225175" cy="1306636"/>
            </a:xfrm>
            <a:prstGeom prst="rect">
              <a:avLst/>
            </a:prstGeom>
          </p:spPr>
          <p:txBody>
            <a:bodyPr lIns="50800" tIns="50800" rIns="50800" bIns="50800" rtlCol="0" anchor="ctr"/>
            <a:lstStyle/>
            <a:p>
              <a:pPr algn="ctr">
                <a:lnSpc>
                  <a:spcPts val="2659"/>
                </a:lnSpc>
              </a:pPr>
              <a:endParaRPr/>
            </a:p>
          </p:txBody>
        </p:sp>
      </p:grpSp>
      <p:sp>
        <p:nvSpPr>
          <p:cNvPr id="20" name="TextBox 20"/>
          <p:cNvSpPr txBox="1"/>
          <p:nvPr/>
        </p:nvSpPr>
        <p:spPr>
          <a:xfrm>
            <a:off x="9610930" y="6174865"/>
            <a:ext cx="8040748" cy="31896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The 2025 Jubilee called us to be Pilgrims of Hope, working for a b</a:t>
            </a:r>
            <a:r>
              <a:rPr lang="en-US" sz="2300" u="none">
                <a:solidFill>
                  <a:srgbClr val="222544"/>
                </a:solidFill>
                <a:latin typeface="Montserrat School"/>
                <a:ea typeface="Montserrat School"/>
                <a:cs typeface="Montserrat School"/>
                <a:sym typeface="Montserrat School"/>
              </a:rPr>
              <a:t>etter</a:t>
            </a:r>
            <a:r>
              <a:rPr lang="en-US" sz="2300">
                <a:solidFill>
                  <a:srgbClr val="222544"/>
                </a:solidFill>
                <a:latin typeface="Montserrat School"/>
                <a:ea typeface="Montserrat School"/>
                <a:cs typeface="Montserrat School"/>
                <a:sym typeface="Montserrat School"/>
              </a:rPr>
              <a:t> world where</a:t>
            </a:r>
            <a:r>
              <a:rPr lang="en-US" sz="2300" u="none">
                <a:solidFill>
                  <a:srgbClr val="222544"/>
                </a:solidFill>
                <a:latin typeface="Montserrat School"/>
                <a:ea typeface="Montserrat School"/>
                <a:cs typeface="Montserrat School"/>
                <a:sym typeface="Montserrat School"/>
              </a:rPr>
              <a:t> everyon</a:t>
            </a:r>
            <a:r>
              <a:rPr lang="en-US" sz="2300">
                <a:solidFill>
                  <a:srgbClr val="222544"/>
                </a:solidFill>
                <a:latin typeface="Montserrat School"/>
                <a:ea typeface="Montserrat School"/>
                <a:cs typeface="Montserrat School"/>
                <a:sym typeface="Montserrat School"/>
              </a:rPr>
              <a:t>e</a:t>
            </a:r>
            <a:r>
              <a:rPr lang="en-US" sz="2300" u="none">
                <a:solidFill>
                  <a:srgbClr val="222544"/>
                </a:solidFill>
                <a:latin typeface="Montserrat School"/>
                <a:ea typeface="Montserrat School"/>
                <a:cs typeface="Montserrat School"/>
                <a:sym typeface="Montserrat School"/>
              </a:rPr>
              <a:t> and creation ca</a:t>
            </a:r>
            <a:r>
              <a:rPr lang="en-US" sz="2300">
                <a:solidFill>
                  <a:srgbClr val="222544"/>
                </a:solidFill>
                <a:latin typeface="Montserrat School"/>
                <a:ea typeface="Montserrat School"/>
                <a:cs typeface="Montserrat School"/>
                <a:sym typeface="Montserrat School"/>
              </a:rPr>
              <a:t>n flouris</a:t>
            </a:r>
            <a:r>
              <a:rPr lang="en-US" sz="2300" u="none">
                <a:solidFill>
                  <a:srgbClr val="222544"/>
                </a:solidFill>
                <a:latin typeface="Montserrat School"/>
                <a:ea typeface="Montserrat School"/>
                <a:cs typeface="Montserrat School"/>
                <a:sym typeface="Montserrat School"/>
              </a:rPr>
              <a:t>h.</a:t>
            </a:r>
          </a:p>
          <a:p>
            <a:pPr algn="l">
              <a:lnSpc>
                <a:spcPts val="3220"/>
              </a:lnSpc>
            </a:pPr>
            <a:r>
              <a:rPr lang="en-US" sz="2300" u="none">
                <a:solidFill>
                  <a:srgbClr val="222544"/>
                </a:solidFill>
                <a:latin typeface="Montserrat School"/>
                <a:ea typeface="Montserrat School"/>
                <a:cs typeface="Montserrat School"/>
                <a:sym typeface="Montserrat School"/>
              </a:rPr>
              <a:t>Kee</a:t>
            </a:r>
            <a:r>
              <a:rPr lang="en-US" sz="2300">
                <a:solidFill>
                  <a:srgbClr val="222544"/>
                </a:solidFill>
                <a:latin typeface="Montserrat School"/>
                <a:ea typeface="Montserrat School"/>
                <a:cs typeface="Montserrat School"/>
                <a:sym typeface="Montserrat School"/>
              </a:rPr>
              <a:t>p that hope alive by revisiting your school</a:t>
            </a:r>
            <a:r>
              <a:rPr lang="en-US" sz="2300" u="none">
                <a:solidFill>
                  <a:srgbClr val="222544"/>
                </a:solidFill>
                <a:latin typeface="Montserrat School"/>
                <a:ea typeface="Montserrat School"/>
                <a:cs typeface="Montserrat School"/>
                <a:sym typeface="Montserrat School"/>
              </a:rPr>
              <a:t>'s </a:t>
            </a:r>
            <a:r>
              <a:rPr lang="en-US" sz="2300">
                <a:solidFill>
                  <a:srgbClr val="222544"/>
                </a:solidFill>
                <a:latin typeface="Montserrat School"/>
                <a:ea typeface="Montserrat School"/>
                <a:cs typeface="Montserrat School"/>
                <a:sym typeface="Montserrat School"/>
              </a:rPr>
              <a:t>Jubile</a:t>
            </a:r>
            <a:r>
              <a:rPr lang="en-US" sz="2300" u="none">
                <a:solidFill>
                  <a:srgbClr val="222544"/>
                </a:solidFill>
                <a:latin typeface="Montserrat School"/>
                <a:ea typeface="Montserrat School"/>
                <a:cs typeface="Montserrat School"/>
                <a:sym typeface="Montserrat School"/>
              </a:rPr>
              <a:t>e </a:t>
            </a:r>
            <a:r>
              <a:rPr lang="en-US" sz="2300">
                <a:solidFill>
                  <a:srgbClr val="222544"/>
                </a:solidFill>
                <a:latin typeface="Montserrat School"/>
                <a:ea typeface="Montserrat School"/>
                <a:cs typeface="Montserrat School"/>
                <a:sym typeface="Montserrat School"/>
              </a:rPr>
              <a:t>Ple</a:t>
            </a:r>
            <a:r>
              <a:rPr lang="en-US" sz="2300" u="none">
                <a:solidFill>
                  <a:srgbClr val="222544"/>
                </a:solidFill>
                <a:latin typeface="Montserrat School"/>
                <a:ea typeface="Montserrat School"/>
                <a:cs typeface="Montserrat School"/>
                <a:sym typeface="Montserrat School"/>
              </a:rPr>
              <a:t>d</a:t>
            </a:r>
            <a:r>
              <a:rPr lang="en-US" sz="2300">
                <a:solidFill>
                  <a:srgbClr val="222544"/>
                </a:solidFill>
                <a:latin typeface="Montserrat School"/>
                <a:ea typeface="Montserrat School"/>
                <a:cs typeface="Montserrat School"/>
                <a:sym typeface="Montserrat School"/>
              </a:rPr>
              <a:t>g</a:t>
            </a:r>
            <a:r>
              <a:rPr lang="en-US" sz="2300" u="none">
                <a:solidFill>
                  <a:srgbClr val="222544"/>
                </a:solidFill>
                <a:latin typeface="Montserrat School"/>
                <a:ea typeface="Montserrat School"/>
                <a:cs typeface="Montserrat School"/>
                <a:sym typeface="Montserrat School"/>
              </a:rPr>
              <a:t>e</a:t>
            </a:r>
            <a:r>
              <a:rPr lang="en-US" sz="2300">
                <a:solidFill>
                  <a:srgbClr val="222544"/>
                </a:solidFill>
                <a:latin typeface="Montserrat School"/>
                <a:ea typeface="Montserrat School"/>
                <a:cs typeface="Montserrat School"/>
                <a:sym typeface="Montserrat School"/>
              </a:rPr>
              <a:t>. Explore CAFOD’s </a:t>
            </a:r>
            <a:r>
              <a:rPr lang="en-US" sz="2300" b="1" u="sng">
                <a:solidFill>
                  <a:srgbClr val="222544"/>
                </a:solidFill>
                <a:latin typeface="Montserrat School Semi-Bold"/>
                <a:ea typeface="Montserrat School Semi-Bold"/>
                <a:cs typeface="Montserrat School Semi-Bold"/>
                <a:sym typeface="Montserrat School Semi-Bold"/>
                <a:hlinkClick r:id="rId7" tooltip="https://cafod.org.uk/jubilee-schools/ways-to-take-action"/>
              </a:rPr>
              <a:t>Ways to live out your Jubilee Pledge</a:t>
            </a:r>
            <a:r>
              <a:rPr lang="en-US" sz="2300">
                <a:solidFill>
                  <a:srgbClr val="222544"/>
                </a:solidFill>
                <a:latin typeface="Montserrat School"/>
                <a:ea typeface="Montserrat School"/>
                <a:cs typeface="Montserrat School"/>
                <a:sym typeface="Montserrat School"/>
              </a:rPr>
              <a:t>.</a:t>
            </a:r>
          </a:p>
          <a:p>
            <a:pPr algn="l">
              <a:lnSpc>
                <a:spcPts val="3220"/>
              </a:lnSpc>
            </a:pPr>
            <a:r>
              <a:rPr lang="en-US" sz="2300">
                <a:solidFill>
                  <a:srgbClr val="222544"/>
                </a:solidFill>
                <a:latin typeface="Montserrat School"/>
                <a:ea typeface="Montserrat School"/>
                <a:cs typeface="Montserrat School"/>
                <a:sym typeface="Montserrat School"/>
              </a:rPr>
              <a:t>Print or display</a:t>
            </a:r>
            <a:r>
              <a:rPr lang="en-US" sz="2300" b="1" u="sng">
                <a:solidFill>
                  <a:srgbClr val="222544"/>
                </a:solidFill>
                <a:latin typeface="Montserrat School Semi-Bold"/>
                <a:ea typeface="Montserrat School Semi-Bold"/>
                <a:cs typeface="Montserrat School Semi-Bold"/>
                <a:sym typeface="Montserrat School Semi-Bold"/>
              </a:rPr>
              <a:t> </a:t>
            </a:r>
            <a:r>
              <a:rPr lang="en-US" sz="2300" b="1" u="sng">
                <a:solidFill>
                  <a:srgbClr val="222544"/>
                </a:solidFill>
                <a:latin typeface="Montserrat School Semi-Bold"/>
                <a:ea typeface="Montserrat School Semi-Bold"/>
                <a:cs typeface="Montserrat School Semi-Bold"/>
                <a:sym typeface="Montserrat School Semi-Bold"/>
                <a:hlinkClick r:id="rId8" tooltip="https://assets.ctfassets.net/vy3axnuecuwj/325fncwGpM0rDUZB7fXl3h/55c1f4cf92e1571a0d5cef4aebfc9feb/Education_Jubilee_PledgeLabelPosters.pdf"/>
              </a:rPr>
              <a:t>CAFOD’s Jubilee Pledge labels and share your school’s achievements!</a:t>
            </a:r>
          </a:p>
        </p:txBody>
      </p:sp>
      <p:grpSp>
        <p:nvGrpSpPr>
          <p:cNvPr id="21" name="Group 21"/>
          <p:cNvGrpSpPr/>
          <p:nvPr/>
        </p:nvGrpSpPr>
        <p:grpSpPr>
          <a:xfrm>
            <a:off x="9879264" y="1429624"/>
            <a:ext cx="5222106" cy="3279326"/>
            <a:chOff x="0" y="0"/>
            <a:chExt cx="1061776" cy="666763"/>
          </a:xfrm>
        </p:grpSpPr>
        <p:sp>
          <p:nvSpPr>
            <p:cNvPr id="22" name="Freeform 22"/>
            <p:cNvSpPr/>
            <p:nvPr/>
          </p:nvSpPr>
          <p:spPr>
            <a:xfrm>
              <a:off x="0" y="0"/>
              <a:ext cx="1061776" cy="666763"/>
            </a:xfrm>
            <a:custGeom>
              <a:avLst/>
              <a:gdLst/>
              <a:ahLst/>
              <a:cxnLst/>
              <a:rect l="l" t="t" r="r" b="b"/>
              <a:pathLst>
                <a:path w="1061776" h="666763">
                  <a:moveTo>
                    <a:pt x="0" y="0"/>
                  </a:moveTo>
                  <a:lnTo>
                    <a:pt x="1061776" y="0"/>
                  </a:lnTo>
                  <a:lnTo>
                    <a:pt x="1061776" y="666763"/>
                  </a:lnTo>
                  <a:lnTo>
                    <a:pt x="0" y="666763"/>
                  </a:lnTo>
                  <a:close/>
                </a:path>
              </a:pathLst>
            </a:custGeom>
            <a:blipFill>
              <a:blip r:embed="rId9"/>
              <a:stretch>
                <a:fillRect t="-3081" b="-3081"/>
              </a:stretch>
            </a:blipFill>
          </p:spPr>
          <p:txBody>
            <a:bodyPr/>
            <a:lstStyle/>
            <a:p>
              <a:endParaRPr lang="en-GB"/>
            </a:p>
          </p:txBody>
        </p:sp>
      </p:grpSp>
      <p:sp>
        <p:nvSpPr>
          <p:cNvPr id="23" name="Freeform 23">
            <a:hlinkClick r:id="rId8" tooltip="https://assets.ctfassets.net/vy3axnuecuwj/325fncwGpM0rDUZB7fXl3h/55c1f4cf92e1571a0d5cef4aebfc9feb/Education_Jubilee_PledgeLabelPosters.pdf"/>
          </p:cNvPr>
          <p:cNvSpPr/>
          <p:nvPr/>
        </p:nvSpPr>
        <p:spPr>
          <a:xfrm>
            <a:off x="5221616" y="5486374"/>
            <a:ext cx="3922384" cy="2771250"/>
          </a:xfrm>
          <a:custGeom>
            <a:avLst/>
            <a:gdLst/>
            <a:ahLst/>
            <a:cxnLst/>
            <a:rect l="l" t="t" r="r" b="b"/>
            <a:pathLst>
              <a:path w="3922384" h="2771250">
                <a:moveTo>
                  <a:pt x="0" y="0"/>
                </a:moveTo>
                <a:lnTo>
                  <a:pt x="3922384" y="0"/>
                </a:lnTo>
                <a:lnTo>
                  <a:pt x="3922384" y="2771249"/>
                </a:lnTo>
                <a:lnTo>
                  <a:pt x="0" y="2771249"/>
                </a:lnTo>
                <a:lnTo>
                  <a:pt x="0" y="0"/>
                </a:lnTo>
                <a:close/>
              </a:path>
            </a:pathLst>
          </a:custGeom>
          <a:blipFill>
            <a:blip r:embed="rId10"/>
            <a:stretch>
              <a:fillRect/>
            </a:stretch>
          </a:blipFill>
        </p:spPr>
        <p:txBody>
          <a:bodyPr/>
          <a:lstStyle/>
          <a:p>
            <a:endParaRPr lang="en-GB"/>
          </a:p>
        </p:txBody>
      </p:sp>
      <p:sp>
        <p:nvSpPr>
          <p:cNvPr id="24" name="TextBox 24"/>
          <p:cNvSpPr txBox="1"/>
          <p:nvPr/>
        </p:nvSpPr>
        <p:spPr>
          <a:xfrm>
            <a:off x="1505284" y="170460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25" name="TextBox 25"/>
          <p:cNvSpPr txBox="1"/>
          <p:nvPr/>
        </p:nvSpPr>
        <p:spPr>
          <a:xfrm>
            <a:off x="491061" y="2665929"/>
            <a:ext cx="8544523" cy="23895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God of hope,</a:t>
            </a:r>
          </a:p>
          <a:p>
            <a:pPr algn="l">
              <a:lnSpc>
                <a:spcPts val="3220"/>
              </a:lnSpc>
            </a:pPr>
            <a:r>
              <a:rPr lang="en-US" sz="2300">
                <a:solidFill>
                  <a:srgbClr val="222544"/>
                </a:solidFill>
                <a:latin typeface="Montserrat School"/>
                <a:ea typeface="Montserrat School"/>
                <a:cs typeface="Montserrat School"/>
                <a:sym typeface="Montserrat School"/>
              </a:rPr>
              <a:t>as we wait in hope for Jesus this Advent,</a:t>
            </a:r>
          </a:p>
          <a:p>
            <a:pPr algn="l">
              <a:lnSpc>
                <a:spcPts val="3220"/>
              </a:lnSpc>
            </a:pPr>
            <a:r>
              <a:rPr lang="en-US" sz="2300">
                <a:solidFill>
                  <a:srgbClr val="222544"/>
                </a:solidFill>
                <a:latin typeface="Montserrat School"/>
                <a:ea typeface="Montserrat School"/>
                <a:cs typeface="Montserrat School"/>
                <a:sym typeface="Montserrat School"/>
              </a:rPr>
              <a:t>help us to trust in your love and care.</a:t>
            </a:r>
          </a:p>
          <a:p>
            <a:pPr algn="l">
              <a:lnSpc>
                <a:spcPts val="3220"/>
              </a:lnSpc>
            </a:pPr>
            <a:r>
              <a:rPr lang="en-US" sz="2300">
                <a:solidFill>
                  <a:srgbClr val="222544"/>
                </a:solidFill>
                <a:latin typeface="Montserrat School"/>
                <a:ea typeface="Montserrat School"/>
                <a:cs typeface="Montserrat School"/>
                <a:sym typeface="Montserrat School"/>
              </a:rPr>
              <a:t>Teach us to think of others</a:t>
            </a:r>
          </a:p>
          <a:p>
            <a:pPr algn="l">
              <a:lnSpc>
                <a:spcPts val="3220"/>
              </a:lnSpc>
            </a:pPr>
            <a:r>
              <a:rPr lang="en-US" sz="2300">
                <a:solidFill>
                  <a:srgbClr val="222544"/>
                </a:solidFill>
                <a:latin typeface="Montserrat School"/>
                <a:ea typeface="Montserrat School"/>
                <a:cs typeface="Montserrat School"/>
                <a:sym typeface="Montserrat School"/>
              </a:rPr>
              <a:t>and bring thei</a:t>
            </a:r>
            <a:r>
              <a:rPr lang="en-US" sz="2300" u="none">
                <a:solidFill>
                  <a:srgbClr val="222544"/>
                </a:solidFill>
                <a:latin typeface="Montserrat School"/>
                <a:ea typeface="Montserrat School"/>
                <a:cs typeface="Montserrat School"/>
                <a:sym typeface="Montserrat School"/>
              </a:rPr>
              <a:t>r</a:t>
            </a:r>
            <a:r>
              <a:rPr lang="en-US" sz="2300">
                <a:solidFill>
                  <a:srgbClr val="222544"/>
                </a:solidFill>
                <a:latin typeface="Montserrat School"/>
                <a:ea typeface="Montserrat School"/>
                <a:cs typeface="Montserrat School"/>
                <a:sym typeface="Montserrat School"/>
              </a:rPr>
              <a:t> needs to you in prayer.</a:t>
            </a:r>
          </a:p>
          <a:p>
            <a:pPr algn="l">
              <a:lnSpc>
                <a:spcPts val="3220"/>
              </a:lnSpc>
            </a:pPr>
            <a:r>
              <a:rPr lang="en-US" sz="2300">
                <a:solidFill>
                  <a:srgbClr val="222544"/>
                </a:solidFill>
                <a:latin typeface="Montserrat School"/>
                <a:ea typeface="Montserrat School"/>
                <a:cs typeface="Montserrat School"/>
                <a:sym typeface="Montserrat School"/>
              </a:rPr>
              <a:t>Amen.</a:t>
            </a:r>
          </a:p>
        </p:txBody>
      </p:sp>
      <p:sp>
        <p:nvSpPr>
          <p:cNvPr id="26" name="Freeform 26"/>
          <p:cNvSpPr/>
          <p:nvPr/>
        </p:nvSpPr>
        <p:spPr>
          <a:xfrm rot="2943318" flipH="1" flipV="1">
            <a:off x="7327769" y="8368505"/>
            <a:ext cx="1969216" cy="1189734"/>
          </a:xfrm>
          <a:custGeom>
            <a:avLst/>
            <a:gdLst/>
            <a:ahLst/>
            <a:cxnLst/>
            <a:rect l="l" t="t" r="r" b="b"/>
            <a:pathLst>
              <a:path w="1969216" h="1189734">
                <a:moveTo>
                  <a:pt x="1969216" y="1189735"/>
                </a:moveTo>
                <a:lnTo>
                  <a:pt x="0" y="1189735"/>
                </a:lnTo>
                <a:lnTo>
                  <a:pt x="0" y="0"/>
                </a:lnTo>
                <a:lnTo>
                  <a:pt x="1969216" y="0"/>
                </a:lnTo>
                <a:lnTo>
                  <a:pt x="1969216" y="1189735"/>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27" name="Group 27"/>
          <p:cNvGrpSpPr/>
          <p:nvPr/>
        </p:nvGrpSpPr>
        <p:grpSpPr>
          <a:xfrm>
            <a:off x="9610930" y="5109000"/>
            <a:ext cx="4520733" cy="832777"/>
            <a:chOff x="0" y="0"/>
            <a:chExt cx="6027643" cy="1110369"/>
          </a:xfrm>
        </p:grpSpPr>
        <p:grpSp>
          <p:nvGrpSpPr>
            <p:cNvPr id="28" name="Group 28"/>
            <p:cNvGrpSpPr/>
            <p:nvPr/>
          </p:nvGrpSpPr>
          <p:grpSpPr>
            <a:xfrm>
              <a:off x="0" y="0"/>
              <a:ext cx="1110369" cy="111036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30" name="TextBox 30"/>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1" name="TextBox 31"/>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2" name="Freeform 32"/>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9363638" y="4367444"/>
            <a:ext cx="8531163" cy="5254716"/>
            <a:chOff x="0" y="0"/>
            <a:chExt cx="2246891" cy="1383958"/>
          </a:xfrm>
        </p:grpSpPr>
        <p:sp>
          <p:nvSpPr>
            <p:cNvPr id="5" name="Freeform 5"/>
            <p:cNvSpPr/>
            <p:nvPr/>
          </p:nvSpPr>
          <p:spPr>
            <a:xfrm>
              <a:off x="0" y="0"/>
              <a:ext cx="2246891" cy="1383958"/>
            </a:xfrm>
            <a:custGeom>
              <a:avLst/>
              <a:gdLst/>
              <a:ahLst/>
              <a:cxnLst/>
              <a:rect l="l" t="t" r="r" b="b"/>
              <a:pathLst>
                <a:path w="2246891" h="1383958">
                  <a:moveTo>
                    <a:pt x="0" y="0"/>
                  </a:moveTo>
                  <a:lnTo>
                    <a:pt x="2246891" y="0"/>
                  </a:lnTo>
                  <a:lnTo>
                    <a:pt x="2246891" y="1383958"/>
                  </a:lnTo>
                  <a:lnTo>
                    <a:pt x="0" y="1383958"/>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46891" cy="1422058"/>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16769" y="1257238"/>
            <a:ext cx="8577764" cy="5725652"/>
            <a:chOff x="0" y="0"/>
            <a:chExt cx="2259164" cy="1507991"/>
          </a:xfrm>
        </p:grpSpPr>
        <p:sp>
          <p:nvSpPr>
            <p:cNvPr id="8" name="Freeform 8"/>
            <p:cNvSpPr/>
            <p:nvPr/>
          </p:nvSpPr>
          <p:spPr>
            <a:xfrm>
              <a:off x="0" y="0"/>
              <a:ext cx="2259164" cy="1507991"/>
            </a:xfrm>
            <a:custGeom>
              <a:avLst/>
              <a:gdLst/>
              <a:ahLst/>
              <a:cxnLst/>
              <a:rect l="l" t="t" r="r" b="b"/>
              <a:pathLst>
                <a:path w="2259164" h="1507991">
                  <a:moveTo>
                    <a:pt x="0" y="0"/>
                  </a:moveTo>
                  <a:lnTo>
                    <a:pt x="2259164" y="0"/>
                  </a:lnTo>
                  <a:lnTo>
                    <a:pt x="2259164" y="1507991"/>
                  </a:lnTo>
                  <a:lnTo>
                    <a:pt x="0" y="1507991"/>
                  </a:lnTo>
                  <a:close/>
                </a:path>
              </a:pathLst>
            </a:custGeom>
            <a:solidFill>
              <a:srgbClr val="FFFFFF"/>
            </a:solidFill>
            <a:ln w="38100" cap="sq">
              <a:solidFill>
                <a:srgbClr val="916BA2"/>
              </a:solidFill>
              <a:prstDash val="dash"/>
              <a:miter/>
            </a:ln>
          </p:spPr>
          <p:txBody>
            <a:bodyPr/>
            <a:lstStyle/>
            <a:p>
              <a:endParaRPr lang="en-GB"/>
            </a:p>
          </p:txBody>
        </p:sp>
        <p:sp>
          <p:nvSpPr>
            <p:cNvPr id="9" name="TextBox 9"/>
            <p:cNvSpPr txBox="1"/>
            <p:nvPr/>
          </p:nvSpPr>
          <p:spPr>
            <a:xfrm>
              <a:off x="0" y="-38100"/>
              <a:ext cx="2259164" cy="1546091"/>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66352" y="1400698"/>
            <a:ext cx="910134" cy="910134"/>
            <a:chOff x="0" y="0"/>
            <a:chExt cx="1213512" cy="1213512"/>
          </a:xfrm>
        </p:grpSpPr>
        <p:grpSp>
          <p:nvGrpSpPr>
            <p:cNvPr id="11" name="Group 11"/>
            <p:cNvGrpSpPr/>
            <p:nvPr/>
          </p:nvGrpSpPr>
          <p:grpSpPr>
            <a:xfrm>
              <a:off x="0" y="0"/>
              <a:ext cx="1213512" cy="121351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3" name="TextBox 13"/>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4" name="Freeform 14"/>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sp>
        <p:nvSpPr>
          <p:cNvPr id="15" name="TextBox 15"/>
          <p:cNvSpPr txBox="1"/>
          <p:nvPr/>
        </p:nvSpPr>
        <p:spPr>
          <a:xfrm>
            <a:off x="366352" y="2593135"/>
            <a:ext cx="8278597" cy="4389755"/>
          </a:xfrm>
          <a:prstGeom prst="rect">
            <a:avLst/>
          </a:prstGeom>
        </p:spPr>
        <p:txBody>
          <a:bodyPr lIns="0" tIns="0" rIns="0" bIns="0" rtlCol="0" anchor="t">
            <a:spAutoFit/>
          </a:bodyPr>
          <a:lstStyle/>
          <a:p>
            <a:pPr algn="ctr">
              <a:lnSpc>
                <a:spcPts val="3220"/>
              </a:lnSpc>
            </a:pPr>
            <a:r>
              <a:rPr lang="en-US" sz="2300">
                <a:solidFill>
                  <a:srgbClr val="222544"/>
                </a:solidFill>
                <a:latin typeface="Montserrat School"/>
                <a:ea typeface="Montserrat School"/>
                <a:cs typeface="Montserrat School"/>
                <a:sym typeface="Montserrat School"/>
              </a:rPr>
              <a:t>“In his days, justice shall flourish and peace till the moon fails.” Psalm 71:7 </a:t>
            </a:r>
          </a:p>
          <a:p>
            <a:pPr algn="ctr">
              <a:lnSpc>
                <a:spcPts val="322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If we live as Jesus teaches us, peace and justice will flourish. But we know many of our brothers and sisters around the world live with no justice and no peace; some with not enough food or clean water, some affected by conflict. Yet today’s Psalm gives us hope. </a:t>
            </a:r>
          </a:p>
          <a:p>
            <a:pPr algn="l">
              <a:lnSpc>
                <a:spcPts val="3220"/>
              </a:lnSpc>
            </a:pPr>
            <a:r>
              <a:rPr lang="en-US" sz="2300">
                <a:solidFill>
                  <a:srgbClr val="222544"/>
                </a:solidFill>
                <a:latin typeface="Montserrat School"/>
                <a:ea typeface="Montserrat School"/>
                <a:cs typeface="Montserrat School"/>
                <a:sym typeface="Montserrat School"/>
              </a:rPr>
              <a:t> </a:t>
            </a:r>
          </a:p>
          <a:p>
            <a:pPr algn="l">
              <a:lnSpc>
                <a:spcPts val="3220"/>
              </a:lnSpc>
            </a:pPr>
            <a:r>
              <a:rPr lang="en-US" sz="2300">
                <a:solidFill>
                  <a:srgbClr val="222544"/>
                </a:solidFill>
                <a:latin typeface="Montserrat School"/>
                <a:ea typeface="Montserrat School"/>
                <a:cs typeface="Montserrat School"/>
                <a:sym typeface="Montserrat School"/>
              </a:rPr>
              <a:t>How can we be signs of hope in our world this Advent?</a:t>
            </a:r>
          </a:p>
          <a:p>
            <a:pPr algn="l">
              <a:lnSpc>
                <a:spcPts val="3220"/>
              </a:lnSpc>
            </a:pPr>
            <a:endParaRPr lang="en-US" sz="2300">
              <a:solidFill>
                <a:srgbClr val="222544"/>
              </a:solidFill>
              <a:latin typeface="Montserrat School"/>
              <a:ea typeface="Montserrat School"/>
              <a:cs typeface="Montserrat School"/>
              <a:sym typeface="Montserrat School"/>
            </a:endParaRPr>
          </a:p>
        </p:txBody>
      </p:sp>
      <p:grpSp>
        <p:nvGrpSpPr>
          <p:cNvPr id="16" name="Group 16"/>
          <p:cNvGrpSpPr/>
          <p:nvPr/>
        </p:nvGrpSpPr>
        <p:grpSpPr>
          <a:xfrm>
            <a:off x="9567620" y="4509140"/>
            <a:ext cx="4940666" cy="910134"/>
            <a:chOff x="0" y="0"/>
            <a:chExt cx="6587555" cy="1213512"/>
          </a:xfrm>
        </p:grpSpPr>
        <p:sp>
          <p:nvSpPr>
            <p:cNvPr id="17" name="TextBox 17"/>
            <p:cNvSpPr txBox="1"/>
            <p:nvPr/>
          </p:nvSpPr>
          <p:spPr>
            <a:xfrm>
              <a:off x="1429294" y="197585"/>
              <a:ext cx="5158260"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grpSp>
          <p:nvGrpSpPr>
            <p:cNvPr id="18" name="Group 18"/>
            <p:cNvGrpSpPr/>
            <p:nvPr/>
          </p:nvGrpSpPr>
          <p:grpSpPr>
            <a:xfrm>
              <a:off x="0" y="0"/>
              <a:ext cx="1213512" cy="1213512"/>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0" name="TextBox 20"/>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1" name="Freeform 21"/>
            <p:cNvSpPr/>
            <p:nvPr/>
          </p:nvSpPr>
          <p:spPr>
            <a:xfrm>
              <a:off x="219754" y="264260"/>
              <a:ext cx="774003" cy="684993"/>
            </a:xfrm>
            <a:custGeom>
              <a:avLst/>
              <a:gdLst/>
              <a:ahLst/>
              <a:cxnLst/>
              <a:rect l="l" t="t" r="r" b="b"/>
              <a:pathLst>
                <a:path w="774003" h="684993">
                  <a:moveTo>
                    <a:pt x="0" y="0"/>
                  </a:moveTo>
                  <a:lnTo>
                    <a:pt x="774004" y="0"/>
                  </a:lnTo>
                  <a:lnTo>
                    <a:pt x="774004" y="684993"/>
                  </a:lnTo>
                  <a:lnTo>
                    <a:pt x="0" y="68499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grpSp>
        <p:nvGrpSpPr>
          <p:cNvPr id="22" name="Group 22"/>
          <p:cNvGrpSpPr/>
          <p:nvPr/>
        </p:nvGrpSpPr>
        <p:grpSpPr>
          <a:xfrm>
            <a:off x="-849805" y="-234640"/>
            <a:ext cx="11112055" cy="1263340"/>
            <a:chOff x="0" y="0"/>
            <a:chExt cx="2926632" cy="332731"/>
          </a:xfrm>
        </p:grpSpPr>
        <p:sp>
          <p:nvSpPr>
            <p:cNvPr id="23" name="Freeform 23"/>
            <p:cNvSpPr/>
            <p:nvPr/>
          </p:nvSpPr>
          <p:spPr>
            <a:xfrm>
              <a:off x="0" y="0"/>
              <a:ext cx="2926632" cy="332731"/>
            </a:xfrm>
            <a:custGeom>
              <a:avLst/>
              <a:gdLst/>
              <a:ahLst/>
              <a:cxnLst/>
              <a:rect l="l" t="t" r="r" b="b"/>
              <a:pathLst>
                <a:path w="2926632" h="332731">
                  <a:moveTo>
                    <a:pt x="2723432" y="0"/>
                  </a:moveTo>
                  <a:cubicBezTo>
                    <a:pt x="2835656" y="0"/>
                    <a:pt x="2926632" y="74484"/>
                    <a:pt x="2926632" y="166366"/>
                  </a:cubicBezTo>
                  <a:cubicBezTo>
                    <a:pt x="2926632" y="258247"/>
                    <a:pt x="2835656" y="332731"/>
                    <a:pt x="2723432"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4" name="TextBox 24"/>
            <p:cNvSpPr txBox="1"/>
            <p:nvPr/>
          </p:nvSpPr>
          <p:spPr>
            <a:xfrm>
              <a:off x="0" y="-38100"/>
              <a:ext cx="2926632" cy="370831"/>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146982" y="122187"/>
            <a:ext cx="373173" cy="373173"/>
          </a:xfrm>
          <a:custGeom>
            <a:avLst/>
            <a:gdLst/>
            <a:ahLst/>
            <a:cxnLst/>
            <a:rect l="l" t="t" r="r" b="b"/>
            <a:pathLst>
              <a:path w="373173" h="373173">
                <a:moveTo>
                  <a:pt x="0" y="0"/>
                </a:moveTo>
                <a:lnTo>
                  <a:pt x="373173" y="0"/>
                </a:lnTo>
                <a:lnTo>
                  <a:pt x="373173" y="373173"/>
                </a:lnTo>
                <a:lnTo>
                  <a:pt x="0" y="3731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26" name="Group 26"/>
          <p:cNvGrpSpPr/>
          <p:nvPr/>
        </p:nvGrpSpPr>
        <p:grpSpPr>
          <a:xfrm>
            <a:off x="9752766" y="1171251"/>
            <a:ext cx="4940666" cy="2939019"/>
            <a:chOff x="0" y="0"/>
            <a:chExt cx="1318249" cy="784177"/>
          </a:xfrm>
        </p:grpSpPr>
        <p:sp>
          <p:nvSpPr>
            <p:cNvPr id="27" name="Freeform 27"/>
            <p:cNvSpPr/>
            <p:nvPr/>
          </p:nvSpPr>
          <p:spPr>
            <a:xfrm>
              <a:off x="0" y="0"/>
              <a:ext cx="1318249" cy="784177"/>
            </a:xfrm>
            <a:custGeom>
              <a:avLst/>
              <a:gdLst/>
              <a:ahLst/>
              <a:cxnLst/>
              <a:rect l="l" t="t" r="r" b="b"/>
              <a:pathLst>
                <a:path w="1318249" h="784177">
                  <a:moveTo>
                    <a:pt x="0" y="0"/>
                  </a:moveTo>
                  <a:lnTo>
                    <a:pt x="1318249" y="0"/>
                  </a:lnTo>
                  <a:lnTo>
                    <a:pt x="1318249" y="784177"/>
                  </a:lnTo>
                  <a:lnTo>
                    <a:pt x="0" y="784177"/>
                  </a:lnTo>
                  <a:close/>
                </a:path>
              </a:pathLst>
            </a:custGeom>
            <a:blipFill>
              <a:blip r:embed="rId8"/>
              <a:stretch>
                <a:fillRect t="-6079" b="-6079"/>
              </a:stretch>
            </a:blipFill>
          </p:spPr>
          <p:txBody>
            <a:bodyPr/>
            <a:lstStyle/>
            <a:p>
              <a:endParaRPr lang="en-GB"/>
            </a:p>
          </p:txBody>
        </p:sp>
      </p:grpSp>
      <p:sp>
        <p:nvSpPr>
          <p:cNvPr id="28" name="Freeform 28"/>
          <p:cNvSpPr/>
          <p:nvPr/>
        </p:nvSpPr>
        <p:spPr>
          <a:xfrm rot="8100000" flipH="1" flipV="1">
            <a:off x="8583012" y="3968356"/>
            <a:ext cx="1969216" cy="1189734"/>
          </a:xfrm>
          <a:custGeom>
            <a:avLst/>
            <a:gdLst/>
            <a:ahLst/>
            <a:cxnLst/>
            <a:rect l="l" t="t" r="r" b="b"/>
            <a:pathLst>
              <a:path w="1969216" h="1189734">
                <a:moveTo>
                  <a:pt x="1969216" y="1189734"/>
                </a:moveTo>
                <a:lnTo>
                  <a:pt x="0" y="1189734"/>
                </a:lnTo>
                <a:lnTo>
                  <a:pt x="0" y="0"/>
                </a:lnTo>
                <a:lnTo>
                  <a:pt x="1969216" y="0"/>
                </a:lnTo>
                <a:lnTo>
                  <a:pt x="1969216" y="1189734"/>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9" name="Freeform 29"/>
          <p:cNvSpPr/>
          <p:nvPr/>
        </p:nvSpPr>
        <p:spPr>
          <a:xfrm>
            <a:off x="5736121" y="6650915"/>
            <a:ext cx="3407879" cy="3792468"/>
          </a:xfrm>
          <a:custGeom>
            <a:avLst/>
            <a:gdLst/>
            <a:ahLst/>
            <a:cxnLst/>
            <a:rect l="l" t="t" r="r" b="b"/>
            <a:pathLst>
              <a:path w="3407879" h="3792468">
                <a:moveTo>
                  <a:pt x="0" y="0"/>
                </a:moveTo>
                <a:lnTo>
                  <a:pt x="3407879" y="0"/>
                </a:lnTo>
                <a:lnTo>
                  <a:pt x="3407879" y="3792467"/>
                </a:lnTo>
                <a:lnTo>
                  <a:pt x="0" y="3792467"/>
                </a:lnTo>
                <a:lnTo>
                  <a:pt x="0" y="0"/>
                </a:lnTo>
                <a:close/>
              </a:path>
            </a:pathLst>
          </a:custGeom>
          <a:blipFill>
            <a:blip r:embed="rId10"/>
            <a:stretch>
              <a:fillRect/>
            </a:stretch>
          </a:blipFill>
        </p:spPr>
        <p:txBody>
          <a:bodyPr/>
          <a:lstStyle/>
          <a:p>
            <a:endParaRPr lang="en-GB"/>
          </a:p>
        </p:txBody>
      </p:sp>
      <p:sp>
        <p:nvSpPr>
          <p:cNvPr id="30" name="TextBox 30"/>
          <p:cNvSpPr txBox="1"/>
          <p:nvPr/>
        </p:nvSpPr>
        <p:spPr>
          <a:xfrm>
            <a:off x="1391547" y="1532218"/>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Scripture</a:t>
            </a:r>
          </a:p>
        </p:txBody>
      </p:sp>
      <p:sp>
        <p:nvSpPr>
          <p:cNvPr id="31" name="TextBox 31"/>
          <p:cNvSpPr txBox="1"/>
          <p:nvPr/>
        </p:nvSpPr>
        <p:spPr>
          <a:xfrm>
            <a:off x="9567620" y="5632455"/>
            <a:ext cx="8061361" cy="41611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Last month, on World Youth Sunday, we met the </a:t>
            </a:r>
            <a:r>
              <a:rPr lang="en-US" sz="2300" b="1">
                <a:solidFill>
                  <a:srgbClr val="222544"/>
                </a:solidFill>
                <a:latin typeface="Montserrat School Semi-Bold"/>
                <a:ea typeface="Montserrat School Semi-Bold"/>
                <a:cs typeface="Montserrat School Semi-Bold"/>
                <a:sym typeface="Montserrat School Semi-Bold"/>
              </a:rPr>
              <a:t>Pacific Artists for Climate Justice.</a:t>
            </a:r>
            <a:r>
              <a:rPr lang="en-US" sz="2300">
                <a:solidFill>
                  <a:srgbClr val="222544"/>
                </a:solidFill>
                <a:latin typeface="Montserrat School"/>
                <a:ea typeface="Montserrat School"/>
                <a:cs typeface="Montserrat School"/>
                <a:sym typeface="Montserrat School"/>
              </a:rPr>
              <a:t> They come from The Pacific Islands, where communities are already seeing the effects of climate change, including rising sea levels and more extreme weather.</a:t>
            </a:r>
          </a:p>
          <a:p>
            <a:pPr algn="l">
              <a:lnSpc>
                <a:spcPts val="3220"/>
              </a:lnSpc>
            </a:pPr>
            <a:r>
              <a:rPr lang="en-US" sz="2300">
                <a:solidFill>
                  <a:srgbClr val="222544"/>
                </a:solidFill>
                <a:latin typeface="Montserrat School"/>
                <a:ea typeface="Montserrat School"/>
                <a:cs typeface="Montserrat School"/>
                <a:sym typeface="Montserrat School"/>
              </a:rPr>
              <a:t>The Pacific Artists for Climate Justice use their musical gifts to share stories of hope and raise awareness of the challenges facing their communities.</a:t>
            </a:r>
          </a:p>
          <a:p>
            <a:pPr algn="l">
              <a:lnSpc>
                <a:spcPts val="140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Let’s listen to their song </a:t>
            </a:r>
            <a:r>
              <a:rPr lang="en-US" sz="2300" b="1" u="sng">
                <a:solidFill>
                  <a:srgbClr val="222544"/>
                </a:solidFill>
                <a:latin typeface="Montserrat School Semi-Bold"/>
                <a:ea typeface="Montserrat School Semi-Bold"/>
                <a:cs typeface="Montserrat School Semi-Bold"/>
                <a:sym typeface="Montserrat School Semi-Bold"/>
                <a:hlinkClick r:id="rId11" tooltip="https://www.youtube.com/watch?v=9TEVm4xSDAQ"/>
              </a:rPr>
              <a:t>This Is Our Home</a:t>
            </a:r>
            <a:r>
              <a:rPr lang="en-US" sz="2300">
                <a:solidFill>
                  <a:srgbClr val="222544"/>
                </a:solidFill>
                <a:latin typeface="Montserrat School"/>
                <a:ea typeface="Montserrat School"/>
                <a:cs typeface="Montserrat School"/>
                <a:sym typeface="Montserrat School"/>
              </a:rPr>
              <a:t>!</a:t>
            </a:r>
          </a:p>
          <a:p>
            <a:pPr algn="l">
              <a:lnSpc>
                <a:spcPts val="3220"/>
              </a:lnSpc>
            </a:pPr>
            <a:endParaRPr lang="en-US" sz="2300">
              <a:solidFill>
                <a:srgbClr val="222544"/>
              </a:solidFill>
              <a:latin typeface="Montserrat School"/>
              <a:ea typeface="Montserrat School"/>
              <a:cs typeface="Montserrat School"/>
              <a:sym typeface="Montserrat School"/>
            </a:endParaRPr>
          </a:p>
        </p:txBody>
      </p:sp>
      <p:sp>
        <p:nvSpPr>
          <p:cNvPr id="32" name="TextBox 32"/>
          <p:cNvSpPr txBox="1"/>
          <p:nvPr/>
        </p:nvSpPr>
        <p:spPr>
          <a:xfrm>
            <a:off x="520155" y="207451"/>
            <a:ext cx="9974856" cy="528193"/>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Tuesday 1 December - First week of Advent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886174"/>
            <a:ext cx="8813495" cy="3806771"/>
            <a:chOff x="0" y="0"/>
            <a:chExt cx="2321250" cy="1002606"/>
          </a:xfrm>
        </p:grpSpPr>
        <p:sp>
          <p:nvSpPr>
            <p:cNvPr id="5" name="Freeform 5"/>
            <p:cNvSpPr/>
            <p:nvPr/>
          </p:nvSpPr>
          <p:spPr>
            <a:xfrm>
              <a:off x="0" y="0"/>
              <a:ext cx="2321250" cy="1002606"/>
            </a:xfrm>
            <a:custGeom>
              <a:avLst/>
              <a:gdLst/>
              <a:ahLst/>
              <a:cxnLst/>
              <a:rect l="l" t="t" r="r" b="b"/>
              <a:pathLst>
                <a:path w="2321250" h="1002606">
                  <a:moveTo>
                    <a:pt x="0" y="0"/>
                  </a:moveTo>
                  <a:lnTo>
                    <a:pt x="2321250" y="0"/>
                  </a:lnTo>
                  <a:lnTo>
                    <a:pt x="2321250" y="1002606"/>
                  </a:lnTo>
                  <a:lnTo>
                    <a:pt x="0" y="1002606"/>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21250" cy="1040706"/>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38762" y="6042026"/>
            <a:ext cx="8448710" cy="3683970"/>
            <a:chOff x="0" y="0"/>
            <a:chExt cx="2225175" cy="970264"/>
          </a:xfrm>
        </p:grpSpPr>
        <p:sp>
          <p:nvSpPr>
            <p:cNvPr id="12" name="Freeform 12"/>
            <p:cNvSpPr/>
            <p:nvPr/>
          </p:nvSpPr>
          <p:spPr>
            <a:xfrm>
              <a:off x="0" y="0"/>
              <a:ext cx="2225175" cy="970264"/>
            </a:xfrm>
            <a:custGeom>
              <a:avLst/>
              <a:gdLst/>
              <a:ahLst/>
              <a:cxnLst/>
              <a:rect l="l" t="t" r="r" b="b"/>
              <a:pathLst>
                <a:path w="2225175" h="970264">
                  <a:moveTo>
                    <a:pt x="0" y="0"/>
                  </a:moveTo>
                  <a:lnTo>
                    <a:pt x="2225175" y="0"/>
                  </a:lnTo>
                  <a:lnTo>
                    <a:pt x="2225175" y="970264"/>
                  </a:lnTo>
                  <a:lnTo>
                    <a:pt x="0" y="970264"/>
                  </a:lnTo>
                  <a:close/>
                </a:path>
              </a:pathLst>
            </a:custGeom>
            <a:solidFill>
              <a:srgbClr val="FFFFFF"/>
            </a:solidFill>
            <a:ln w="38100" cap="sq">
              <a:solidFill>
                <a:srgbClr val="916BA2"/>
              </a:solidFill>
              <a:prstDash val="dash"/>
              <a:miter/>
            </a:ln>
          </p:spPr>
          <p:txBody>
            <a:bodyPr/>
            <a:lstStyle/>
            <a:p>
              <a:endParaRPr lang="en-GB"/>
            </a:p>
          </p:txBody>
        </p:sp>
        <p:sp>
          <p:nvSpPr>
            <p:cNvPr id="13" name="TextBox 13"/>
            <p:cNvSpPr txBox="1"/>
            <p:nvPr/>
          </p:nvSpPr>
          <p:spPr>
            <a:xfrm>
              <a:off x="0" y="-38100"/>
              <a:ext cx="2225175" cy="1008364"/>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9542743" y="7336492"/>
            <a:ext cx="8040748" cy="23895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Use your gifts for our common home! </a:t>
            </a:r>
          </a:p>
          <a:p>
            <a:pPr algn="l">
              <a:lnSpc>
                <a:spcPts val="3220"/>
              </a:lnSpc>
            </a:pPr>
            <a:r>
              <a:rPr lang="en-US" sz="2300">
                <a:solidFill>
                  <a:srgbClr val="222544"/>
                </a:solidFill>
                <a:latin typeface="Montserrat School"/>
                <a:ea typeface="Montserrat School"/>
                <a:cs typeface="Montserrat School"/>
                <a:sym typeface="Montserrat School"/>
              </a:rPr>
              <a:t>Listen to </a:t>
            </a:r>
            <a:r>
              <a:rPr lang="en-US" sz="2300" b="1" u="sng">
                <a:solidFill>
                  <a:srgbClr val="222544"/>
                </a:solidFill>
                <a:latin typeface="Montserrat School Semi-Bold"/>
                <a:ea typeface="Montserrat School Semi-Bold"/>
                <a:cs typeface="Montserrat School Semi-Bold"/>
                <a:sym typeface="Montserrat School Semi-Bold"/>
                <a:hlinkClick r:id="rId6" tooltip="https://www.youtube.com/watch?v=9TEVm4xSDAQ"/>
              </a:rPr>
              <a:t>This Is Our Home</a:t>
            </a:r>
            <a:r>
              <a:rPr lang="en-US" sz="2300">
                <a:solidFill>
                  <a:srgbClr val="222544"/>
                </a:solidFill>
                <a:latin typeface="Montserrat School"/>
                <a:ea typeface="Montserrat School"/>
                <a:cs typeface="Montserrat School"/>
                <a:sym typeface="Montserrat School"/>
              </a:rPr>
              <a:t> and sing along with the </a:t>
            </a:r>
            <a:r>
              <a:rPr lang="en-US" sz="2300" b="1" u="sng">
                <a:solidFill>
                  <a:srgbClr val="222544"/>
                </a:solidFill>
                <a:latin typeface="Montserrat School Semi-Bold"/>
                <a:ea typeface="Montserrat School Semi-Bold"/>
                <a:cs typeface="Montserrat School Semi-Bold"/>
                <a:sym typeface="Montserrat School Semi-Bold"/>
                <a:hlinkClick r:id="rId7" tooltip="https://cafod.org.uk/education/advent-resources-for-schools"/>
              </a:rPr>
              <a:t>lyrics</a:t>
            </a:r>
            <a:r>
              <a:rPr lang="en-US" sz="2300" b="1">
                <a:solidFill>
                  <a:srgbClr val="222544"/>
                </a:solidFill>
                <a:latin typeface="Montserrat School Semi-Bold"/>
                <a:ea typeface="Montserrat School Semi-Bold"/>
                <a:cs typeface="Montserrat School Semi-Bold"/>
                <a:sym typeface="Montserrat School Semi-Bold"/>
              </a:rPr>
              <a:t>.</a:t>
            </a:r>
            <a:r>
              <a:rPr lang="en-US" sz="2300">
                <a:solidFill>
                  <a:srgbClr val="222544"/>
                </a:solidFill>
                <a:latin typeface="Montserrat School"/>
                <a:ea typeface="Montserrat School"/>
                <a:cs typeface="Montserrat School"/>
                <a:sym typeface="Montserrat School"/>
              </a:rPr>
              <a:t> Could your</a:t>
            </a:r>
            <a:r>
              <a:rPr lang="en-US" sz="2300" u="none">
                <a:solidFill>
                  <a:srgbClr val="222544"/>
                </a:solidFill>
                <a:latin typeface="Montserrat School"/>
                <a:ea typeface="Montserrat School"/>
                <a:cs typeface="Montserrat School"/>
                <a:sym typeface="Montserrat School"/>
              </a:rPr>
              <a:t> school record</a:t>
            </a:r>
            <a:r>
              <a:rPr lang="en-US" sz="2300">
                <a:solidFill>
                  <a:srgbClr val="222544"/>
                </a:solidFill>
                <a:latin typeface="Montserrat School"/>
                <a:ea typeface="Montserrat School"/>
                <a:cs typeface="Montserrat School"/>
                <a:sym typeface="Montserrat School"/>
              </a:rPr>
              <a:t> yourselves si</a:t>
            </a:r>
            <a:r>
              <a:rPr lang="en-US" sz="2300" u="none">
                <a:solidFill>
                  <a:srgbClr val="222544"/>
                </a:solidFill>
                <a:latin typeface="Montserrat School"/>
                <a:ea typeface="Montserrat School"/>
                <a:cs typeface="Montserrat School"/>
                <a:sym typeface="Montserrat School"/>
              </a:rPr>
              <a:t>nging the song and share the video with CAFOD as part of our</a:t>
            </a:r>
            <a:r>
              <a:rPr lang="en-US" sz="2300">
                <a:solidFill>
                  <a:srgbClr val="222544"/>
                </a:solidFill>
                <a:latin typeface="Montserrat School"/>
                <a:ea typeface="Montserrat School"/>
                <a:cs typeface="Montserrat School"/>
                <a:sym typeface="Montserrat School"/>
              </a:rPr>
              <a:t> coll</a:t>
            </a:r>
            <a:r>
              <a:rPr lang="en-US" sz="2300" u="none">
                <a:solidFill>
                  <a:srgbClr val="222544"/>
                </a:solidFill>
                <a:latin typeface="Montserrat School"/>
                <a:ea typeface="Montserrat School"/>
                <a:cs typeface="Montserrat School"/>
                <a:sym typeface="Montserrat School"/>
              </a:rPr>
              <a:t>ection</a:t>
            </a:r>
            <a:r>
              <a:rPr lang="en-US" sz="2300">
                <a:solidFill>
                  <a:srgbClr val="222544"/>
                </a:solidFill>
                <a:latin typeface="Montserrat School"/>
                <a:ea typeface="Montserrat School"/>
                <a:cs typeface="Montserrat School"/>
                <a:sym typeface="Montserrat School"/>
              </a:rPr>
              <a:t> of voices?</a:t>
            </a:r>
          </a:p>
          <a:p>
            <a:pPr algn="l">
              <a:lnSpc>
                <a:spcPts val="3220"/>
              </a:lnSpc>
            </a:pPr>
            <a:endParaRPr lang="en-US" sz="2300">
              <a:solidFill>
                <a:srgbClr val="222544"/>
              </a:solidFill>
              <a:latin typeface="Montserrat School"/>
              <a:ea typeface="Montserrat School"/>
              <a:cs typeface="Montserrat School"/>
              <a:sym typeface="Montserrat School"/>
            </a:endParaRPr>
          </a:p>
        </p:txBody>
      </p:sp>
      <p:grpSp>
        <p:nvGrpSpPr>
          <p:cNvPr id="15" name="Group 15"/>
          <p:cNvGrpSpPr/>
          <p:nvPr/>
        </p:nvGrpSpPr>
        <p:grpSpPr>
          <a:xfrm>
            <a:off x="-849805" y="-234640"/>
            <a:ext cx="11576203" cy="1263340"/>
            <a:chOff x="0" y="0"/>
            <a:chExt cx="15434937" cy="1684453"/>
          </a:xfrm>
        </p:grpSpPr>
        <p:grpSp>
          <p:nvGrpSpPr>
            <p:cNvPr id="16" name="Group 16"/>
            <p:cNvGrpSpPr/>
            <p:nvPr/>
          </p:nvGrpSpPr>
          <p:grpSpPr>
            <a:xfrm>
              <a:off x="0" y="0"/>
              <a:ext cx="15434937" cy="1684453"/>
              <a:chOff x="0" y="0"/>
              <a:chExt cx="3048877" cy="332731"/>
            </a:xfrm>
          </p:grpSpPr>
          <p:sp>
            <p:nvSpPr>
              <p:cNvPr id="17" name="Freeform 17"/>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8" name="TextBox 18"/>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0" name="TextBox 20"/>
            <p:cNvSpPr txBox="1"/>
            <p:nvPr/>
          </p:nvSpPr>
          <p:spPr>
            <a:xfrm>
              <a:off x="1826614"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Tuesday 1 December - First week of Advent </a:t>
              </a:r>
            </a:p>
          </p:txBody>
        </p:sp>
      </p:grpSp>
      <p:grpSp>
        <p:nvGrpSpPr>
          <p:cNvPr id="21" name="Group 21"/>
          <p:cNvGrpSpPr/>
          <p:nvPr/>
        </p:nvGrpSpPr>
        <p:grpSpPr>
          <a:xfrm>
            <a:off x="9338762" y="1915930"/>
            <a:ext cx="6347514" cy="3747258"/>
            <a:chOff x="0" y="0"/>
            <a:chExt cx="1129437" cy="666763"/>
          </a:xfrm>
        </p:grpSpPr>
        <p:sp>
          <p:nvSpPr>
            <p:cNvPr id="22" name="Freeform 22"/>
            <p:cNvSpPr/>
            <p:nvPr/>
          </p:nvSpPr>
          <p:spPr>
            <a:xfrm>
              <a:off x="0" y="0"/>
              <a:ext cx="1129436" cy="666763"/>
            </a:xfrm>
            <a:custGeom>
              <a:avLst/>
              <a:gdLst/>
              <a:ahLst/>
              <a:cxnLst/>
              <a:rect l="l" t="t" r="r" b="b"/>
              <a:pathLst>
                <a:path w="1129436" h="666763">
                  <a:moveTo>
                    <a:pt x="0" y="0"/>
                  </a:moveTo>
                  <a:lnTo>
                    <a:pt x="1129436" y="0"/>
                  </a:lnTo>
                  <a:lnTo>
                    <a:pt x="1129436" y="666763"/>
                  </a:lnTo>
                  <a:lnTo>
                    <a:pt x="0" y="666763"/>
                  </a:lnTo>
                  <a:close/>
                </a:path>
              </a:pathLst>
            </a:custGeom>
            <a:blipFill>
              <a:blip r:embed="rId9"/>
              <a:stretch>
                <a:fillRect t="-6463" b="-6463"/>
              </a:stretch>
            </a:blipFill>
          </p:spPr>
          <p:txBody>
            <a:bodyPr/>
            <a:lstStyle/>
            <a:p>
              <a:endParaRPr lang="en-GB"/>
            </a:p>
          </p:txBody>
        </p:sp>
      </p:grpSp>
      <p:sp>
        <p:nvSpPr>
          <p:cNvPr id="23" name="Freeform 23"/>
          <p:cNvSpPr/>
          <p:nvPr/>
        </p:nvSpPr>
        <p:spPr>
          <a:xfrm>
            <a:off x="16691919" y="6288910"/>
            <a:ext cx="814930" cy="819025"/>
          </a:xfrm>
          <a:custGeom>
            <a:avLst/>
            <a:gdLst/>
            <a:ahLst/>
            <a:cxnLst/>
            <a:rect l="l" t="t" r="r" b="b"/>
            <a:pathLst>
              <a:path w="814930" h="819025">
                <a:moveTo>
                  <a:pt x="0" y="0"/>
                </a:moveTo>
                <a:lnTo>
                  <a:pt x="814931" y="0"/>
                </a:lnTo>
                <a:lnTo>
                  <a:pt x="814931" y="819025"/>
                </a:lnTo>
                <a:lnTo>
                  <a:pt x="0" y="81902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4" name="Freeform 24"/>
          <p:cNvSpPr/>
          <p:nvPr/>
        </p:nvSpPr>
        <p:spPr>
          <a:xfrm>
            <a:off x="5360150" y="6042026"/>
            <a:ext cx="3670113" cy="3216274"/>
          </a:xfrm>
          <a:custGeom>
            <a:avLst/>
            <a:gdLst/>
            <a:ahLst/>
            <a:cxnLst/>
            <a:rect l="l" t="t" r="r" b="b"/>
            <a:pathLst>
              <a:path w="3670113" h="3216274">
                <a:moveTo>
                  <a:pt x="0" y="0"/>
                </a:moveTo>
                <a:lnTo>
                  <a:pt x="3670113" y="0"/>
                </a:lnTo>
                <a:lnTo>
                  <a:pt x="3670113" y="3216274"/>
                </a:lnTo>
                <a:lnTo>
                  <a:pt x="0" y="3216274"/>
                </a:lnTo>
                <a:lnTo>
                  <a:pt x="0" y="0"/>
                </a:lnTo>
                <a:close/>
              </a:path>
            </a:pathLst>
          </a:custGeom>
          <a:blipFill>
            <a:blip r:embed="rId11"/>
            <a:stretch>
              <a:fillRect l="-9021" r="-22430"/>
            </a:stretch>
          </a:blipFill>
        </p:spPr>
        <p:txBody>
          <a:bodyPr/>
          <a:lstStyle/>
          <a:p>
            <a:endParaRPr lang="en-GB"/>
          </a:p>
        </p:txBody>
      </p:sp>
      <p:sp>
        <p:nvSpPr>
          <p:cNvPr id="25" name="TextBox 25"/>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26" name="TextBox 26"/>
          <p:cNvSpPr txBox="1"/>
          <p:nvPr/>
        </p:nvSpPr>
        <p:spPr>
          <a:xfrm>
            <a:off x="377325" y="3122479"/>
            <a:ext cx="8544523" cy="19894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God of hope,</a:t>
            </a:r>
          </a:p>
          <a:p>
            <a:pPr algn="l">
              <a:lnSpc>
                <a:spcPts val="3220"/>
              </a:lnSpc>
            </a:pPr>
            <a:r>
              <a:rPr lang="en-US" sz="2300">
                <a:solidFill>
                  <a:srgbClr val="222544"/>
                </a:solidFill>
                <a:latin typeface="Montserrat School"/>
                <a:ea typeface="Montserrat School"/>
                <a:cs typeface="Montserrat School"/>
                <a:sym typeface="Montserrat School"/>
              </a:rPr>
              <a:t>help justice and peace to flourish.</a:t>
            </a:r>
          </a:p>
          <a:p>
            <a:pPr algn="l">
              <a:lnSpc>
                <a:spcPts val="3220"/>
              </a:lnSpc>
            </a:pPr>
            <a:r>
              <a:rPr lang="en-US" sz="2300">
                <a:solidFill>
                  <a:srgbClr val="222544"/>
                </a:solidFill>
                <a:latin typeface="Montserrat School"/>
                <a:ea typeface="Montserrat School"/>
                <a:cs typeface="Montserrat School"/>
                <a:sym typeface="Montserrat School"/>
              </a:rPr>
              <a:t>Inspire us to use our gifts and talents to do your work, </a:t>
            </a:r>
          </a:p>
          <a:p>
            <a:pPr algn="l">
              <a:lnSpc>
                <a:spcPts val="3220"/>
              </a:lnSpc>
            </a:pPr>
            <a:r>
              <a:rPr lang="en-US" sz="2300">
                <a:solidFill>
                  <a:srgbClr val="222544"/>
                </a:solidFill>
                <a:latin typeface="Montserrat School"/>
                <a:ea typeface="Montserrat School"/>
                <a:cs typeface="Montserrat School"/>
                <a:sym typeface="Montserrat School"/>
              </a:rPr>
              <a:t>care for creation and build a better future for all.</a:t>
            </a:r>
          </a:p>
          <a:p>
            <a:pPr algn="l">
              <a:lnSpc>
                <a:spcPts val="3220"/>
              </a:lnSpc>
            </a:pPr>
            <a:r>
              <a:rPr lang="en-US" sz="2300">
                <a:solidFill>
                  <a:srgbClr val="222544"/>
                </a:solidFill>
                <a:latin typeface="Montserrat School"/>
                <a:ea typeface="Montserrat School"/>
                <a:cs typeface="Montserrat School"/>
                <a:sym typeface="Montserrat School"/>
              </a:rPr>
              <a:t>Amen.</a:t>
            </a:r>
          </a:p>
        </p:txBody>
      </p:sp>
      <p:grpSp>
        <p:nvGrpSpPr>
          <p:cNvPr id="27" name="Group 27"/>
          <p:cNvGrpSpPr/>
          <p:nvPr/>
        </p:nvGrpSpPr>
        <p:grpSpPr>
          <a:xfrm>
            <a:off x="9542743" y="6288910"/>
            <a:ext cx="4520733" cy="832777"/>
            <a:chOff x="0" y="0"/>
            <a:chExt cx="6027643" cy="1110369"/>
          </a:xfrm>
        </p:grpSpPr>
        <p:grpSp>
          <p:nvGrpSpPr>
            <p:cNvPr id="28" name="Group 28"/>
            <p:cNvGrpSpPr/>
            <p:nvPr/>
          </p:nvGrpSpPr>
          <p:grpSpPr>
            <a:xfrm>
              <a:off x="0" y="0"/>
              <a:ext cx="1110369" cy="111036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30" name="TextBox 30"/>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1" name="TextBox 31"/>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2" name="Freeform 32"/>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9144000" y="4464185"/>
            <a:ext cx="8874892" cy="5576333"/>
            <a:chOff x="0" y="0"/>
            <a:chExt cx="2337420" cy="1468664"/>
          </a:xfrm>
        </p:grpSpPr>
        <p:sp>
          <p:nvSpPr>
            <p:cNvPr id="5" name="Freeform 5"/>
            <p:cNvSpPr/>
            <p:nvPr/>
          </p:nvSpPr>
          <p:spPr>
            <a:xfrm>
              <a:off x="0" y="0"/>
              <a:ext cx="2337420" cy="1468664"/>
            </a:xfrm>
            <a:custGeom>
              <a:avLst/>
              <a:gdLst/>
              <a:ahLst/>
              <a:cxnLst/>
              <a:rect l="l" t="t" r="r" b="b"/>
              <a:pathLst>
                <a:path w="2337420" h="1468664">
                  <a:moveTo>
                    <a:pt x="0" y="0"/>
                  </a:moveTo>
                  <a:lnTo>
                    <a:pt x="2337420" y="0"/>
                  </a:lnTo>
                  <a:lnTo>
                    <a:pt x="2337420" y="1468664"/>
                  </a:lnTo>
                  <a:lnTo>
                    <a:pt x="0" y="1468664"/>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37420" cy="1506764"/>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16769" y="1257238"/>
            <a:ext cx="8577764" cy="5871435"/>
            <a:chOff x="0" y="0"/>
            <a:chExt cx="2259164" cy="1546386"/>
          </a:xfrm>
        </p:grpSpPr>
        <p:sp>
          <p:nvSpPr>
            <p:cNvPr id="8" name="Freeform 8"/>
            <p:cNvSpPr/>
            <p:nvPr/>
          </p:nvSpPr>
          <p:spPr>
            <a:xfrm>
              <a:off x="0" y="0"/>
              <a:ext cx="2259164" cy="1546386"/>
            </a:xfrm>
            <a:custGeom>
              <a:avLst/>
              <a:gdLst/>
              <a:ahLst/>
              <a:cxnLst/>
              <a:rect l="l" t="t" r="r" b="b"/>
              <a:pathLst>
                <a:path w="2259164" h="1546386">
                  <a:moveTo>
                    <a:pt x="0" y="0"/>
                  </a:moveTo>
                  <a:lnTo>
                    <a:pt x="2259164" y="0"/>
                  </a:lnTo>
                  <a:lnTo>
                    <a:pt x="2259164" y="1546386"/>
                  </a:lnTo>
                  <a:lnTo>
                    <a:pt x="0" y="1546386"/>
                  </a:lnTo>
                  <a:close/>
                </a:path>
              </a:pathLst>
            </a:custGeom>
            <a:solidFill>
              <a:srgbClr val="FFFFFF"/>
            </a:solidFill>
            <a:ln w="38100" cap="sq">
              <a:solidFill>
                <a:srgbClr val="916BA2"/>
              </a:solidFill>
              <a:prstDash val="dash"/>
              <a:miter/>
            </a:ln>
          </p:spPr>
          <p:txBody>
            <a:bodyPr/>
            <a:lstStyle/>
            <a:p>
              <a:endParaRPr lang="en-GB"/>
            </a:p>
          </p:txBody>
        </p:sp>
        <p:sp>
          <p:nvSpPr>
            <p:cNvPr id="9" name="TextBox 9"/>
            <p:cNvSpPr txBox="1"/>
            <p:nvPr/>
          </p:nvSpPr>
          <p:spPr>
            <a:xfrm>
              <a:off x="0" y="-38100"/>
              <a:ext cx="2259164" cy="1584486"/>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66352" y="1400698"/>
            <a:ext cx="820811" cy="820811"/>
            <a:chOff x="0" y="0"/>
            <a:chExt cx="1094415" cy="1094415"/>
          </a:xfrm>
        </p:grpSpPr>
        <p:grpSp>
          <p:nvGrpSpPr>
            <p:cNvPr id="11" name="Group 11"/>
            <p:cNvGrpSpPr/>
            <p:nvPr/>
          </p:nvGrpSpPr>
          <p:grpSpPr>
            <a:xfrm>
              <a:off x="0" y="0"/>
              <a:ext cx="1094415" cy="1094415"/>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3" name="TextBox 13"/>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4" name="Freeform 14"/>
            <p:cNvSpPr/>
            <p:nvPr/>
          </p:nvSpPr>
          <p:spPr>
            <a:xfrm>
              <a:off x="124890" y="257920"/>
              <a:ext cx="844634" cy="578574"/>
            </a:xfrm>
            <a:custGeom>
              <a:avLst/>
              <a:gdLst/>
              <a:ahLst/>
              <a:cxnLst/>
              <a:rect l="l" t="t" r="r" b="b"/>
              <a:pathLst>
                <a:path w="844634" h="578574">
                  <a:moveTo>
                    <a:pt x="0" y="0"/>
                  </a:moveTo>
                  <a:lnTo>
                    <a:pt x="844634" y="0"/>
                  </a:lnTo>
                  <a:lnTo>
                    <a:pt x="844634" y="578574"/>
                  </a:lnTo>
                  <a:lnTo>
                    <a:pt x="0" y="5785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sp>
        <p:nvSpPr>
          <p:cNvPr id="15" name="TextBox 15"/>
          <p:cNvSpPr txBox="1"/>
          <p:nvPr/>
        </p:nvSpPr>
        <p:spPr>
          <a:xfrm>
            <a:off x="460255" y="2365532"/>
            <a:ext cx="8090791" cy="4430395"/>
          </a:xfrm>
          <a:prstGeom prst="rect">
            <a:avLst/>
          </a:prstGeom>
        </p:spPr>
        <p:txBody>
          <a:bodyPr lIns="0" tIns="0" rIns="0" bIns="0" rtlCol="0" anchor="t">
            <a:spAutoFit/>
          </a:bodyPr>
          <a:lstStyle/>
          <a:p>
            <a:pPr algn="ctr">
              <a:lnSpc>
                <a:spcPts val="3080"/>
              </a:lnSpc>
            </a:pPr>
            <a:r>
              <a:rPr lang="en-US" sz="2200">
                <a:solidFill>
                  <a:srgbClr val="222544"/>
                </a:solidFill>
                <a:latin typeface="Montserrat School"/>
                <a:ea typeface="Montserrat School"/>
                <a:cs typeface="Montserrat School"/>
                <a:sym typeface="Montserrat School"/>
              </a:rPr>
              <a:t>“The disciples asked him, “Where will we find enough food in this desert to feed this crowd?”” Matthew 15:33 </a:t>
            </a:r>
          </a:p>
          <a:p>
            <a:pPr algn="l">
              <a:lnSpc>
                <a:spcPts val="3080"/>
              </a:lnSpc>
            </a:pPr>
            <a:endParaRPr lang="en-US" sz="2200">
              <a:solidFill>
                <a:srgbClr val="222544"/>
              </a:solidFill>
              <a:latin typeface="Montserrat School"/>
              <a:ea typeface="Montserrat School"/>
              <a:cs typeface="Montserrat School"/>
              <a:sym typeface="Montserrat School"/>
            </a:endParaRPr>
          </a:p>
          <a:p>
            <a:pPr algn="l">
              <a:lnSpc>
                <a:spcPts val="3080"/>
              </a:lnSpc>
            </a:pPr>
            <a:r>
              <a:rPr lang="en-US" sz="2200">
                <a:solidFill>
                  <a:srgbClr val="222544"/>
                </a:solidFill>
                <a:latin typeface="Montserrat School"/>
                <a:ea typeface="Montserrat School"/>
                <a:cs typeface="Montserrat School"/>
                <a:sym typeface="Montserrat School"/>
              </a:rPr>
              <a:t>Jesus worries that those who have come to hear him are hungry, but the disciples are overwhelmed thinking of finding food for 5,000 people. That's a big crowd! The disciples weren't prepared for so many people but with Jesus' help they feed everyone with five loaves and two fishes from a little boy. </a:t>
            </a:r>
          </a:p>
          <a:p>
            <a:pPr algn="l">
              <a:lnSpc>
                <a:spcPts val="1260"/>
              </a:lnSpc>
            </a:pPr>
            <a:endParaRPr lang="en-US" sz="2200">
              <a:solidFill>
                <a:srgbClr val="222544"/>
              </a:solidFill>
              <a:latin typeface="Montserrat School"/>
              <a:ea typeface="Montserrat School"/>
              <a:cs typeface="Montserrat School"/>
              <a:sym typeface="Montserrat School"/>
            </a:endParaRPr>
          </a:p>
          <a:p>
            <a:pPr algn="l">
              <a:lnSpc>
                <a:spcPts val="3080"/>
              </a:lnSpc>
            </a:pPr>
            <a:r>
              <a:rPr lang="en-US" sz="2200">
                <a:solidFill>
                  <a:srgbClr val="222544"/>
                </a:solidFill>
                <a:latin typeface="Montserrat School"/>
                <a:ea typeface="Montserrat School"/>
                <a:cs typeface="Montserrat School"/>
                <a:sym typeface="Montserrat School"/>
              </a:rPr>
              <a:t>Advent is a time for preparation. How can we prepare in the right way for Jesus' coming?</a:t>
            </a:r>
          </a:p>
        </p:txBody>
      </p:sp>
      <p:sp>
        <p:nvSpPr>
          <p:cNvPr id="16" name="TextBox 16"/>
          <p:cNvSpPr txBox="1"/>
          <p:nvPr/>
        </p:nvSpPr>
        <p:spPr>
          <a:xfrm>
            <a:off x="1302224" y="1497389"/>
            <a:ext cx="4002555" cy="548164"/>
          </a:xfrm>
          <a:prstGeom prst="rect">
            <a:avLst/>
          </a:prstGeom>
        </p:spPr>
        <p:txBody>
          <a:bodyPr lIns="0" tIns="0" rIns="0" bIns="0" rtlCol="0" anchor="t">
            <a:spAutoFit/>
          </a:bodyPr>
          <a:lstStyle/>
          <a:p>
            <a:pPr algn="l">
              <a:lnSpc>
                <a:spcPts val="4436"/>
              </a:lnSpc>
            </a:pPr>
            <a:r>
              <a:rPr lang="en-US" sz="3168" b="1">
                <a:solidFill>
                  <a:srgbClr val="222544"/>
                </a:solidFill>
                <a:latin typeface="Montserrat School Semi-Bold"/>
                <a:ea typeface="Montserrat School Semi-Bold"/>
                <a:cs typeface="Montserrat School Semi-Bold"/>
                <a:sym typeface="Montserrat School Semi-Bold"/>
              </a:rPr>
              <a:t>Today’s Scripture</a:t>
            </a:r>
          </a:p>
        </p:txBody>
      </p:sp>
      <p:sp>
        <p:nvSpPr>
          <p:cNvPr id="17" name="TextBox 17"/>
          <p:cNvSpPr txBox="1"/>
          <p:nvPr/>
        </p:nvSpPr>
        <p:spPr>
          <a:xfrm>
            <a:off x="9334328" y="5393315"/>
            <a:ext cx="8494236" cy="4647202"/>
          </a:xfrm>
          <a:prstGeom prst="rect">
            <a:avLst/>
          </a:prstGeom>
        </p:spPr>
        <p:txBody>
          <a:bodyPr lIns="0" tIns="0" rIns="0" bIns="0" rtlCol="0" anchor="t">
            <a:spAutoFit/>
          </a:bodyPr>
          <a:lstStyle/>
          <a:p>
            <a:pPr algn="l">
              <a:lnSpc>
                <a:spcPts val="2940"/>
              </a:lnSpc>
            </a:pPr>
            <a:r>
              <a:rPr lang="en-US" sz="2100">
                <a:solidFill>
                  <a:srgbClr val="222544"/>
                </a:solidFill>
                <a:latin typeface="Montserrat School"/>
                <a:ea typeface="Montserrat School"/>
                <a:cs typeface="Montserrat School"/>
                <a:sym typeface="Montserrat School"/>
              </a:rPr>
              <a:t>Food and water are gifts from God that help us live, learn and grow. But sadly not everyone has enough of these gifts to flourish.</a:t>
            </a:r>
          </a:p>
          <a:p>
            <a:pPr algn="l">
              <a:lnSpc>
                <a:spcPts val="840"/>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Tayla lives in Zimbabwe. She loves maths and dreams of becoming a doctor. Sometimes Tayla arrived at school tired because she had to walk a long way to collect water.</a:t>
            </a:r>
          </a:p>
          <a:p>
            <a:pPr algn="l">
              <a:lnSpc>
                <a:spcPts val="2940"/>
              </a:lnSpc>
            </a:pPr>
            <a:r>
              <a:rPr lang="en-US" sz="2100">
                <a:solidFill>
                  <a:srgbClr val="222544"/>
                </a:solidFill>
                <a:latin typeface="Montserrat School"/>
                <a:ea typeface="Montserrat School"/>
                <a:cs typeface="Montserrat School"/>
                <a:sym typeface="Montserrat School"/>
              </a:rPr>
              <a:t>CAFOD's local partners helped build a new water system in her community. Now Tayla's school has safe water and can grow vegetables too.</a:t>
            </a:r>
          </a:p>
          <a:p>
            <a:pPr algn="l">
              <a:lnSpc>
                <a:spcPts val="1259"/>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Think about the food in your lunchbox or on your plate today. Who helped it get there? Give thanks for them today.</a:t>
            </a:r>
          </a:p>
          <a:p>
            <a:pPr algn="l">
              <a:lnSpc>
                <a:spcPts val="2800"/>
              </a:lnSpc>
            </a:pPr>
            <a:endParaRPr lang="en-US" sz="2100">
              <a:solidFill>
                <a:srgbClr val="222544"/>
              </a:solidFill>
              <a:latin typeface="Montserrat School"/>
              <a:ea typeface="Montserrat School"/>
              <a:cs typeface="Montserrat School"/>
              <a:sym typeface="Montserrat School"/>
            </a:endParaRPr>
          </a:p>
        </p:txBody>
      </p:sp>
      <p:grpSp>
        <p:nvGrpSpPr>
          <p:cNvPr id="18" name="Group 18"/>
          <p:cNvGrpSpPr/>
          <p:nvPr/>
        </p:nvGrpSpPr>
        <p:grpSpPr>
          <a:xfrm>
            <a:off x="9340876" y="4599779"/>
            <a:ext cx="4398351" cy="810233"/>
            <a:chOff x="0" y="0"/>
            <a:chExt cx="5864469" cy="1080310"/>
          </a:xfrm>
        </p:grpSpPr>
        <p:sp>
          <p:nvSpPr>
            <p:cNvPr id="19" name="TextBox 19"/>
            <p:cNvSpPr txBox="1"/>
            <p:nvPr/>
          </p:nvSpPr>
          <p:spPr>
            <a:xfrm>
              <a:off x="1272407" y="178103"/>
              <a:ext cx="4592061" cy="666954"/>
            </a:xfrm>
            <a:prstGeom prst="rect">
              <a:avLst/>
            </a:prstGeom>
          </p:spPr>
          <p:txBody>
            <a:bodyPr lIns="0" tIns="0" rIns="0" bIns="0" rtlCol="0" anchor="t">
              <a:spAutoFit/>
            </a:bodyPr>
            <a:lstStyle/>
            <a:p>
              <a:pPr algn="l">
                <a:lnSpc>
                  <a:spcPts val="4236"/>
                </a:lnSpc>
              </a:pPr>
              <a:r>
                <a:rPr lang="en-US" sz="3025" b="1">
                  <a:solidFill>
                    <a:srgbClr val="222544"/>
                  </a:solidFill>
                  <a:latin typeface="Montserrat School Semi-Bold"/>
                  <a:ea typeface="Montserrat School Semi-Bold"/>
                  <a:cs typeface="Montserrat School Semi-Bold"/>
                  <a:sym typeface="Montserrat School Semi-Bold"/>
                </a:rPr>
                <a:t>Today’s Activity</a:t>
              </a:r>
            </a:p>
          </p:txBody>
        </p:sp>
        <p:grpSp>
          <p:nvGrpSpPr>
            <p:cNvPr id="20" name="Group 20"/>
            <p:cNvGrpSpPr/>
            <p:nvPr/>
          </p:nvGrpSpPr>
          <p:grpSpPr>
            <a:xfrm>
              <a:off x="0" y="0"/>
              <a:ext cx="1080310" cy="1080310"/>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2" name="TextBox 22"/>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3" name="Freeform 23"/>
            <p:cNvSpPr/>
            <p:nvPr/>
          </p:nvSpPr>
          <p:spPr>
            <a:xfrm>
              <a:off x="195633" y="235253"/>
              <a:ext cx="689045" cy="609804"/>
            </a:xfrm>
            <a:custGeom>
              <a:avLst/>
              <a:gdLst/>
              <a:ahLst/>
              <a:cxnLst/>
              <a:rect l="l" t="t" r="r" b="b"/>
              <a:pathLst>
                <a:path w="689045" h="609804">
                  <a:moveTo>
                    <a:pt x="0" y="0"/>
                  </a:moveTo>
                  <a:lnTo>
                    <a:pt x="689045" y="0"/>
                  </a:lnTo>
                  <a:lnTo>
                    <a:pt x="689045" y="609804"/>
                  </a:lnTo>
                  <a:lnTo>
                    <a:pt x="0" y="60980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grpSp>
        <p:nvGrpSpPr>
          <p:cNvPr id="24" name="Group 24"/>
          <p:cNvGrpSpPr/>
          <p:nvPr/>
        </p:nvGrpSpPr>
        <p:grpSpPr>
          <a:xfrm>
            <a:off x="-849805" y="-234640"/>
            <a:ext cx="11576203" cy="1263340"/>
            <a:chOff x="0" y="0"/>
            <a:chExt cx="15434937" cy="1684453"/>
          </a:xfrm>
        </p:grpSpPr>
        <p:grpSp>
          <p:nvGrpSpPr>
            <p:cNvPr id="25" name="Group 25"/>
            <p:cNvGrpSpPr/>
            <p:nvPr/>
          </p:nvGrpSpPr>
          <p:grpSpPr>
            <a:xfrm>
              <a:off x="0" y="0"/>
              <a:ext cx="15434937" cy="1684453"/>
              <a:chOff x="0" y="0"/>
              <a:chExt cx="3048877" cy="332731"/>
            </a:xfrm>
          </p:grpSpPr>
          <p:sp>
            <p:nvSpPr>
              <p:cNvPr id="26" name="Freeform 26"/>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7" name="TextBox 27"/>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28" name="Freeform 28"/>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9" name="TextBox 29"/>
            <p:cNvSpPr txBox="1"/>
            <p:nvPr/>
          </p:nvSpPr>
          <p:spPr>
            <a:xfrm>
              <a:off x="1826614"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Wednesday 2 December - First week of Advent </a:t>
              </a:r>
            </a:p>
          </p:txBody>
        </p:sp>
      </p:grpSp>
      <p:grpSp>
        <p:nvGrpSpPr>
          <p:cNvPr id="30" name="Group 30"/>
          <p:cNvGrpSpPr/>
          <p:nvPr/>
        </p:nvGrpSpPr>
        <p:grpSpPr>
          <a:xfrm>
            <a:off x="9466945" y="1192149"/>
            <a:ext cx="4599701" cy="3167981"/>
            <a:chOff x="0" y="0"/>
            <a:chExt cx="1318249" cy="907926"/>
          </a:xfrm>
        </p:grpSpPr>
        <p:sp>
          <p:nvSpPr>
            <p:cNvPr id="31" name="Freeform 31"/>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8"/>
              <a:stretch>
                <a:fillRect l="-28529" t="-22786" r="-23522" b="-24549"/>
              </a:stretch>
            </a:blipFill>
          </p:spPr>
          <p:txBody>
            <a:bodyPr/>
            <a:lstStyle/>
            <a:p>
              <a:endParaRPr lang="en-GB"/>
            </a:p>
          </p:txBody>
        </p:sp>
      </p:grpSp>
      <p:sp>
        <p:nvSpPr>
          <p:cNvPr id="32" name="Freeform 32"/>
          <p:cNvSpPr/>
          <p:nvPr/>
        </p:nvSpPr>
        <p:spPr>
          <a:xfrm rot="9551862" flipV="1">
            <a:off x="13735072" y="2295541"/>
            <a:ext cx="1969216" cy="1189734"/>
          </a:xfrm>
          <a:custGeom>
            <a:avLst/>
            <a:gdLst/>
            <a:ahLst/>
            <a:cxnLst/>
            <a:rect l="l" t="t" r="r" b="b"/>
            <a:pathLst>
              <a:path w="1969216" h="1189734">
                <a:moveTo>
                  <a:pt x="0" y="1189735"/>
                </a:moveTo>
                <a:lnTo>
                  <a:pt x="1969216" y="1189735"/>
                </a:lnTo>
                <a:lnTo>
                  <a:pt x="1969216" y="0"/>
                </a:lnTo>
                <a:lnTo>
                  <a:pt x="0" y="0"/>
                </a:lnTo>
                <a:lnTo>
                  <a:pt x="0" y="1189735"/>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3" name="TextBox 33"/>
          <p:cNvSpPr txBox="1"/>
          <p:nvPr/>
        </p:nvSpPr>
        <p:spPr>
          <a:xfrm>
            <a:off x="14590017" y="3032566"/>
            <a:ext cx="3238547" cy="556845"/>
          </a:xfrm>
          <a:prstGeom prst="rect">
            <a:avLst/>
          </a:prstGeom>
        </p:spPr>
        <p:txBody>
          <a:bodyPr lIns="0" tIns="0" rIns="0" bIns="0" rtlCol="0" anchor="t">
            <a:spAutoFit/>
          </a:bodyPr>
          <a:lstStyle/>
          <a:p>
            <a:pPr algn="ctr">
              <a:lnSpc>
                <a:spcPts val="4502"/>
              </a:lnSpc>
              <a:spcBef>
                <a:spcPct val="0"/>
              </a:spcBef>
            </a:pPr>
            <a:r>
              <a:rPr lang="en-US" sz="3216" b="1">
                <a:solidFill>
                  <a:srgbClr val="222544"/>
                </a:solidFill>
                <a:latin typeface="Caveat Bold"/>
                <a:ea typeface="Caveat Bold"/>
                <a:cs typeface="Caveat Bold"/>
                <a:sym typeface="Caveat Bold"/>
              </a:rPr>
              <a:t>Tayla, Zimbabwe.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886174"/>
            <a:ext cx="9046329" cy="3257326"/>
            <a:chOff x="0" y="0"/>
            <a:chExt cx="2382572" cy="857897"/>
          </a:xfrm>
        </p:grpSpPr>
        <p:sp>
          <p:nvSpPr>
            <p:cNvPr id="5" name="Freeform 5"/>
            <p:cNvSpPr/>
            <p:nvPr/>
          </p:nvSpPr>
          <p:spPr>
            <a:xfrm>
              <a:off x="0" y="0"/>
              <a:ext cx="2382572" cy="857897"/>
            </a:xfrm>
            <a:custGeom>
              <a:avLst/>
              <a:gdLst/>
              <a:ahLst/>
              <a:cxnLst/>
              <a:rect l="l" t="t" r="r" b="b"/>
              <a:pathLst>
                <a:path w="2382572" h="857897">
                  <a:moveTo>
                    <a:pt x="0" y="0"/>
                  </a:moveTo>
                  <a:lnTo>
                    <a:pt x="2382572" y="0"/>
                  </a:lnTo>
                  <a:lnTo>
                    <a:pt x="2382572" y="857897"/>
                  </a:lnTo>
                  <a:lnTo>
                    <a:pt x="0" y="857897"/>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82572" cy="895997"/>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63638" y="5434001"/>
            <a:ext cx="8448710" cy="3911599"/>
            <a:chOff x="0" y="0"/>
            <a:chExt cx="2225175" cy="1030215"/>
          </a:xfrm>
        </p:grpSpPr>
        <p:sp>
          <p:nvSpPr>
            <p:cNvPr id="12" name="Freeform 12"/>
            <p:cNvSpPr/>
            <p:nvPr/>
          </p:nvSpPr>
          <p:spPr>
            <a:xfrm>
              <a:off x="0" y="0"/>
              <a:ext cx="2225175" cy="1030215"/>
            </a:xfrm>
            <a:custGeom>
              <a:avLst/>
              <a:gdLst/>
              <a:ahLst/>
              <a:cxnLst/>
              <a:rect l="l" t="t" r="r" b="b"/>
              <a:pathLst>
                <a:path w="2225175" h="1030215">
                  <a:moveTo>
                    <a:pt x="0" y="0"/>
                  </a:moveTo>
                  <a:lnTo>
                    <a:pt x="2225175" y="0"/>
                  </a:lnTo>
                  <a:lnTo>
                    <a:pt x="2225175" y="1030215"/>
                  </a:lnTo>
                  <a:lnTo>
                    <a:pt x="0" y="1030215"/>
                  </a:lnTo>
                  <a:close/>
                </a:path>
              </a:pathLst>
            </a:custGeom>
            <a:solidFill>
              <a:srgbClr val="FFFFFF"/>
            </a:solidFill>
            <a:ln w="38100" cap="sq">
              <a:solidFill>
                <a:srgbClr val="916BA2"/>
              </a:solidFill>
              <a:prstDash val="dash"/>
              <a:miter/>
            </a:ln>
          </p:spPr>
          <p:txBody>
            <a:bodyPr/>
            <a:lstStyle/>
            <a:p>
              <a:endParaRPr lang="en-GB"/>
            </a:p>
          </p:txBody>
        </p:sp>
        <p:sp>
          <p:nvSpPr>
            <p:cNvPr id="13" name="TextBox 13"/>
            <p:cNvSpPr txBox="1"/>
            <p:nvPr/>
          </p:nvSpPr>
          <p:spPr>
            <a:xfrm>
              <a:off x="0" y="-38100"/>
              <a:ext cx="2225175" cy="1068315"/>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9567620" y="6728466"/>
            <a:ext cx="8040748" cy="2284730"/>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Create an Advent grace for your class to pray before meals during Advent.</a:t>
            </a:r>
          </a:p>
          <a:p>
            <a:pPr algn="l">
              <a:lnSpc>
                <a:spcPts val="238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Could your class help families produce eggs to eat or sell with the</a:t>
            </a:r>
            <a:r>
              <a:rPr lang="en-US" sz="2300" u="sng">
                <a:solidFill>
                  <a:srgbClr val="222544"/>
                </a:solidFill>
                <a:latin typeface="Montserrat School"/>
                <a:ea typeface="Montserrat School"/>
                <a:cs typeface="Montserrat School"/>
                <a:sym typeface="Montserrat School"/>
                <a:hlinkClick r:id="rId6" tooltip="https://worldgifts.cafod.org.uk/products/chirpy-chickens-for-schools"/>
              </a:rPr>
              <a:t> </a:t>
            </a:r>
            <a:r>
              <a:rPr lang="en-US" sz="2300" b="1" u="sng">
                <a:solidFill>
                  <a:srgbClr val="222544"/>
                </a:solidFill>
                <a:latin typeface="Montserrat School Semi-Bold"/>
                <a:ea typeface="Montserrat School Semi-Bold"/>
                <a:cs typeface="Montserrat School Semi-Bold"/>
                <a:sym typeface="Montserrat School Semi-Bold"/>
                <a:hlinkClick r:id="rId6" tooltip="https://worldgifts.cafod.org.uk/products/chirpy-chickens-for-schools"/>
              </a:rPr>
              <a:t>Chirpy chickens (£20) World Gift?</a:t>
            </a:r>
            <a:r>
              <a:rPr lang="en-US" sz="2300">
                <a:solidFill>
                  <a:srgbClr val="222544"/>
                </a:solidFill>
                <a:latin typeface="Montserrat School"/>
                <a:ea typeface="Montserrat School"/>
                <a:cs typeface="Montserrat School"/>
                <a:sym typeface="Montserrat School"/>
              </a:rPr>
              <a:t> </a:t>
            </a:r>
          </a:p>
          <a:p>
            <a:pPr algn="l">
              <a:lnSpc>
                <a:spcPts val="3220"/>
              </a:lnSpc>
            </a:pPr>
            <a:r>
              <a:rPr lang="en-US" sz="2300">
                <a:solidFill>
                  <a:srgbClr val="222544"/>
                </a:solidFill>
                <a:latin typeface="Montserrat School"/>
                <a:ea typeface="Montserrat School"/>
                <a:cs typeface="Montserrat School"/>
                <a:sym typeface="Montserrat School"/>
              </a:rPr>
              <a:t>Learn more about this gift </a:t>
            </a:r>
            <a:r>
              <a:rPr lang="en-US" sz="2300" u="sng">
                <a:solidFill>
                  <a:srgbClr val="222544"/>
                </a:solidFill>
                <a:latin typeface="Montserrat School"/>
                <a:ea typeface="Montserrat School"/>
                <a:cs typeface="Montserrat School"/>
                <a:sym typeface="Montserrat School"/>
                <a:hlinkClick r:id="rId6" tooltip="https://worldgifts.cafod.org.uk/products/chirpy-chickens-for-schools"/>
              </a:rPr>
              <a:t>here!</a:t>
            </a:r>
          </a:p>
        </p:txBody>
      </p:sp>
      <p:grpSp>
        <p:nvGrpSpPr>
          <p:cNvPr id="15" name="Group 15"/>
          <p:cNvGrpSpPr/>
          <p:nvPr/>
        </p:nvGrpSpPr>
        <p:grpSpPr>
          <a:xfrm>
            <a:off x="-849805" y="-234640"/>
            <a:ext cx="11576203" cy="1263340"/>
            <a:chOff x="0" y="0"/>
            <a:chExt cx="15434937" cy="1684453"/>
          </a:xfrm>
        </p:grpSpPr>
        <p:grpSp>
          <p:nvGrpSpPr>
            <p:cNvPr id="16" name="Group 16"/>
            <p:cNvGrpSpPr/>
            <p:nvPr/>
          </p:nvGrpSpPr>
          <p:grpSpPr>
            <a:xfrm>
              <a:off x="0" y="0"/>
              <a:ext cx="15434937" cy="1684453"/>
              <a:chOff x="0" y="0"/>
              <a:chExt cx="3048877" cy="332731"/>
            </a:xfrm>
          </p:grpSpPr>
          <p:sp>
            <p:nvSpPr>
              <p:cNvPr id="17" name="Freeform 17"/>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8" name="TextBox 18"/>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0" name="TextBox 20"/>
            <p:cNvSpPr txBox="1"/>
            <p:nvPr/>
          </p:nvSpPr>
          <p:spPr>
            <a:xfrm>
              <a:off x="1826614"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Wednesday 2 December - First week of Advent </a:t>
              </a:r>
            </a:p>
          </p:txBody>
        </p:sp>
      </p:grpSp>
      <p:sp>
        <p:nvSpPr>
          <p:cNvPr id="21" name="TextBox 21"/>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22" name="TextBox 22"/>
          <p:cNvSpPr txBox="1"/>
          <p:nvPr/>
        </p:nvSpPr>
        <p:spPr>
          <a:xfrm>
            <a:off x="377325" y="3122479"/>
            <a:ext cx="8766675" cy="15894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God of hope,</a:t>
            </a:r>
          </a:p>
          <a:p>
            <a:pPr algn="l">
              <a:lnSpc>
                <a:spcPts val="3220"/>
              </a:lnSpc>
            </a:pPr>
            <a:r>
              <a:rPr lang="en-US" sz="2300">
                <a:solidFill>
                  <a:srgbClr val="222544"/>
                </a:solidFill>
                <a:latin typeface="Montserrat School"/>
                <a:ea typeface="Montserrat School"/>
                <a:cs typeface="Montserrat School"/>
                <a:sym typeface="Montserrat School"/>
              </a:rPr>
              <a:t>thank you for the gifts of food and water.</a:t>
            </a:r>
          </a:p>
          <a:p>
            <a:pPr algn="l">
              <a:lnSpc>
                <a:spcPts val="3220"/>
              </a:lnSpc>
            </a:pPr>
            <a:r>
              <a:rPr lang="en-US" sz="2300">
                <a:solidFill>
                  <a:srgbClr val="222544"/>
                </a:solidFill>
                <a:latin typeface="Montserrat School"/>
                <a:ea typeface="Montserrat School"/>
                <a:cs typeface="Montserrat School"/>
                <a:sym typeface="Montserrat School"/>
              </a:rPr>
              <a:t>May we be generous and share what we have with others.</a:t>
            </a:r>
          </a:p>
          <a:p>
            <a:pPr algn="l">
              <a:lnSpc>
                <a:spcPts val="3220"/>
              </a:lnSpc>
            </a:pPr>
            <a:r>
              <a:rPr lang="en-US" sz="2300">
                <a:solidFill>
                  <a:srgbClr val="222544"/>
                </a:solidFill>
                <a:latin typeface="Montserrat School"/>
                <a:ea typeface="Montserrat School"/>
                <a:cs typeface="Montserrat School"/>
                <a:sym typeface="Montserrat School"/>
              </a:rPr>
              <a:t>Amen.</a:t>
            </a:r>
          </a:p>
        </p:txBody>
      </p:sp>
      <p:sp>
        <p:nvSpPr>
          <p:cNvPr id="23" name="Freeform 23"/>
          <p:cNvSpPr/>
          <p:nvPr/>
        </p:nvSpPr>
        <p:spPr>
          <a:xfrm>
            <a:off x="5244402" y="5434001"/>
            <a:ext cx="3899598" cy="3899598"/>
          </a:xfrm>
          <a:custGeom>
            <a:avLst/>
            <a:gdLst/>
            <a:ahLst/>
            <a:cxnLst/>
            <a:rect l="l" t="t" r="r" b="b"/>
            <a:pathLst>
              <a:path w="3899598" h="3899598">
                <a:moveTo>
                  <a:pt x="0" y="0"/>
                </a:moveTo>
                <a:lnTo>
                  <a:pt x="3899598" y="0"/>
                </a:lnTo>
                <a:lnTo>
                  <a:pt x="3899598" y="3899598"/>
                </a:lnTo>
                <a:lnTo>
                  <a:pt x="0" y="3899598"/>
                </a:lnTo>
                <a:lnTo>
                  <a:pt x="0" y="0"/>
                </a:lnTo>
                <a:close/>
              </a:path>
            </a:pathLst>
          </a:custGeom>
          <a:blipFill>
            <a:blip r:embed="rId8"/>
            <a:stretch>
              <a:fillRect/>
            </a:stretch>
          </a:blipFill>
        </p:spPr>
        <p:txBody>
          <a:bodyPr/>
          <a:lstStyle/>
          <a:p>
            <a:endParaRPr lang="en-GB"/>
          </a:p>
        </p:txBody>
      </p:sp>
      <p:sp>
        <p:nvSpPr>
          <p:cNvPr id="24" name="Freeform 24"/>
          <p:cNvSpPr/>
          <p:nvPr/>
        </p:nvSpPr>
        <p:spPr>
          <a:xfrm rot="1991773" flipH="1" flipV="1">
            <a:off x="8814865" y="8655267"/>
            <a:ext cx="1969216" cy="1189734"/>
          </a:xfrm>
          <a:custGeom>
            <a:avLst/>
            <a:gdLst/>
            <a:ahLst/>
            <a:cxnLst/>
            <a:rect l="l" t="t" r="r" b="b"/>
            <a:pathLst>
              <a:path w="1969216" h="1189734">
                <a:moveTo>
                  <a:pt x="1969216" y="1189734"/>
                </a:moveTo>
                <a:lnTo>
                  <a:pt x="0" y="1189734"/>
                </a:lnTo>
                <a:lnTo>
                  <a:pt x="0" y="0"/>
                </a:lnTo>
                <a:lnTo>
                  <a:pt x="1969216" y="0"/>
                </a:lnTo>
                <a:lnTo>
                  <a:pt x="1969216" y="1189734"/>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nvGrpSpPr>
          <p:cNvPr id="25" name="Group 25"/>
          <p:cNvGrpSpPr/>
          <p:nvPr/>
        </p:nvGrpSpPr>
        <p:grpSpPr>
          <a:xfrm>
            <a:off x="9615794" y="1886174"/>
            <a:ext cx="5711319" cy="3257326"/>
            <a:chOff x="0" y="0"/>
            <a:chExt cx="1134847" cy="647235"/>
          </a:xfrm>
        </p:grpSpPr>
        <p:sp>
          <p:nvSpPr>
            <p:cNvPr id="26" name="Freeform 26"/>
            <p:cNvSpPr/>
            <p:nvPr/>
          </p:nvSpPr>
          <p:spPr>
            <a:xfrm>
              <a:off x="0" y="0"/>
              <a:ext cx="1134847" cy="647235"/>
            </a:xfrm>
            <a:custGeom>
              <a:avLst/>
              <a:gdLst/>
              <a:ahLst/>
              <a:cxnLst/>
              <a:rect l="l" t="t" r="r" b="b"/>
              <a:pathLst>
                <a:path w="1134847" h="647235">
                  <a:moveTo>
                    <a:pt x="0" y="0"/>
                  </a:moveTo>
                  <a:lnTo>
                    <a:pt x="1134847" y="0"/>
                  </a:lnTo>
                  <a:lnTo>
                    <a:pt x="1134847" y="647235"/>
                  </a:lnTo>
                  <a:lnTo>
                    <a:pt x="0" y="647235"/>
                  </a:lnTo>
                  <a:close/>
                </a:path>
              </a:pathLst>
            </a:custGeom>
            <a:blipFill>
              <a:blip r:embed="rId10"/>
              <a:stretch>
                <a:fillRect t="-3521" b="-13370"/>
              </a:stretch>
            </a:blipFill>
          </p:spPr>
          <p:txBody>
            <a:bodyPr/>
            <a:lstStyle/>
            <a:p>
              <a:endParaRPr lang="en-GB"/>
            </a:p>
          </p:txBody>
        </p:sp>
      </p:grpSp>
      <p:grpSp>
        <p:nvGrpSpPr>
          <p:cNvPr id="27" name="Group 27"/>
          <p:cNvGrpSpPr/>
          <p:nvPr/>
        </p:nvGrpSpPr>
        <p:grpSpPr>
          <a:xfrm>
            <a:off x="9567620" y="5746316"/>
            <a:ext cx="4520733" cy="832777"/>
            <a:chOff x="0" y="0"/>
            <a:chExt cx="6027643" cy="1110369"/>
          </a:xfrm>
        </p:grpSpPr>
        <p:grpSp>
          <p:nvGrpSpPr>
            <p:cNvPr id="28" name="Group 28"/>
            <p:cNvGrpSpPr/>
            <p:nvPr/>
          </p:nvGrpSpPr>
          <p:grpSpPr>
            <a:xfrm>
              <a:off x="0" y="0"/>
              <a:ext cx="1110369" cy="111036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30" name="TextBox 30"/>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1" name="TextBox 31"/>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2" name="Freeform 32"/>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9363638" y="4192955"/>
            <a:ext cx="8448710" cy="5838246"/>
            <a:chOff x="0" y="0"/>
            <a:chExt cx="2225175" cy="1537645"/>
          </a:xfrm>
        </p:grpSpPr>
        <p:sp>
          <p:nvSpPr>
            <p:cNvPr id="5" name="Freeform 5"/>
            <p:cNvSpPr/>
            <p:nvPr/>
          </p:nvSpPr>
          <p:spPr>
            <a:xfrm>
              <a:off x="0" y="0"/>
              <a:ext cx="2225175" cy="1537645"/>
            </a:xfrm>
            <a:custGeom>
              <a:avLst/>
              <a:gdLst/>
              <a:ahLst/>
              <a:cxnLst/>
              <a:rect l="l" t="t" r="r" b="b"/>
              <a:pathLst>
                <a:path w="2225175" h="1537645">
                  <a:moveTo>
                    <a:pt x="0" y="0"/>
                  </a:moveTo>
                  <a:lnTo>
                    <a:pt x="2225175" y="0"/>
                  </a:lnTo>
                  <a:lnTo>
                    <a:pt x="2225175" y="1537645"/>
                  </a:lnTo>
                  <a:lnTo>
                    <a:pt x="0" y="1537645"/>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25175" cy="1575745"/>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16769" y="1257238"/>
            <a:ext cx="8577764" cy="6023428"/>
            <a:chOff x="0" y="0"/>
            <a:chExt cx="2259164" cy="1586417"/>
          </a:xfrm>
        </p:grpSpPr>
        <p:sp>
          <p:nvSpPr>
            <p:cNvPr id="8" name="Freeform 8"/>
            <p:cNvSpPr/>
            <p:nvPr/>
          </p:nvSpPr>
          <p:spPr>
            <a:xfrm>
              <a:off x="0" y="0"/>
              <a:ext cx="2259164" cy="1586417"/>
            </a:xfrm>
            <a:custGeom>
              <a:avLst/>
              <a:gdLst/>
              <a:ahLst/>
              <a:cxnLst/>
              <a:rect l="l" t="t" r="r" b="b"/>
              <a:pathLst>
                <a:path w="2259164" h="1586417">
                  <a:moveTo>
                    <a:pt x="0" y="0"/>
                  </a:moveTo>
                  <a:lnTo>
                    <a:pt x="2259164" y="0"/>
                  </a:lnTo>
                  <a:lnTo>
                    <a:pt x="2259164" y="1586417"/>
                  </a:lnTo>
                  <a:lnTo>
                    <a:pt x="0" y="1586417"/>
                  </a:lnTo>
                  <a:close/>
                </a:path>
              </a:pathLst>
            </a:custGeom>
            <a:solidFill>
              <a:srgbClr val="FFFFFF"/>
            </a:solidFill>
            <a:ln w="38100" cap="sq">
              <a:solidFill>
                <a:srgbClr val="916BA2"/>
              </a:solidFill>
              <a:prstDash val="dash"/>
              <a:miter/>
            </a:ln>
          </p:spPr>
          <p:txBody>
            <a:bodyPr/>
            <a:lstStyle/>
            <a:p>
              <a:endParaRPr lang="en-GB"/>
            </a:p>
          </p:txBody>
        </p:sp>
        <p:sp>
          <p:nvSpPr>
            <p:cNvPr id="9" name="TextBox 9"/>
            <p:cNvSpPr txBox="1"/>
            <p:nvPr/>
          </p:nvSpPr>
          <p:spPr>
            <a:xfrm>
              <a:off x="0" y="-38100"/>
              <a:ext cx="2259164" cy="162451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66352" y="1400698"/>
            <a:ext cx="910134" cy="910134"/>
            <a:chOff x="0" y="0"/>
            <a:chExt cx="1213512" cy="1213512"/>
          </a:xfrm>
        </p:grpSpPr>
        <p:grpSp>
          <p:nvGrpSpPr>
            <p:cNvPr id="11" name="Group 11"/>
            <p:cNvGrpSpPr/>
            <p:nvPr/>
          </p:nvGrpSpPr>
          <p:grpSpPr>
            <a:xfrm>
              <a:off x="0" y="0"/>
              <a:ext cx="1213512" cy="121351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3" name="TextBox 13"/>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4" name="Freeform 14"/>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5" name="Group 15"/>
          <p:cNvGrpSpPr/>
          <p:nvPr/>
        </p:nvGrpSpPr>
        <p:grpSpPr>
          <a:xfrm>
            <a:off x="9567620" y="4406160"/>
            <a:ext cx="4635051" cy="853836"/>
            <a:chOff x="0" y="0"/>
            <a:chExt cx="6180069" cy="1138448"/>
          </a:xfrm>
        </p:grpSpPr>
        <p:sp>
          <p:nvSpPr>
            <p:cNvPr id="16" name="TextBox 16"/>
            <p:cNvSpPr txBox="1"/>
            <p:nvPr/>
          </p:nvSpPr>
          <p:spPr>
            <a:xfrm>
              <a:off x="1340883" y="190763"/>
              <a:ext cx="4839186" cy="699771"/>
            </a:xfrm>
            <a:prstGeom prst="rect">
              <a:avLst/>
            </a:prstGeom>
          </p:spPr>
          <p:txBody>
            <a:bodyPr lIns="0" tIns="0" rIns="0" bIns="0" rtlCol="0" anchor="t">
              <a:spAutoFit/>
            </a:bodyPr>
            <a:lstStyle/>
            <a:p>
              <a:pPr algn="l">
                <a:lnSpc>
                  <a:spcPts val="4464"/>
                </a:lnSpc>
              </a:pPr>
              <a:r>
                <a:rPr lang="en-US" sz="3188" b="1">
                  <a:solidFill>
                    <a:srgbClr val="222544"/>
                  </a:solidFill>
                  <a:latin typeface="Montserrat School Semi-Bold"/>
                  <a:ea typeface="Montserrat School Semi-Bold"/>
                  <a:cs typeface="Montserrat School Semi-Bold"/>
                  <a:sym typeface="Montserrat School Semi-Bold"/>
                </a:rPr>
                <a:t>Today’s Activity</a:t>
              </a:r>
            </a:p>
          </p:txBody>
        </p:sp>
        <p:grpSp>
          <p:nvGrpSpPr>
            <p:cNvPr id="17" name="Group 17"/>
            <p:cNvGrpSpPr/>
            <p:nvPr/>
          </p:nvGrpSpPr>
          <p:grpSpPr>
            <a:xfrm>
              <a:off x="0" y="0"/>
              <a:ext cx="1138448" cy="1138448"/>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9" name="TextBox 1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0" name="Freeform 20"/>
            <p:cNvSpPr/>
            <p:nvPr/>
          </p:nvSpPr>
          <p:spPr>
            <a:xfrm>
              <a:off x="206161" y="247913"/>
              <a:ext cx="726126" cy="642621"/>
            </a:xfrm>
            <a:custGeom>
              <a:avLst/>
              <a:gdLst/>
              <a:ahLst/>
              <a:cxnLst/>
              <a:rect l="l" t="t" r="r" b="b"/>
              <a:pathLst>
                <a:path w="726126" h="642621">
                  <a:moveTo>
                    <a:pt x="0" y="0"/>
                  </a:moveTo>
                  <a:lnTo>
                    <a:pt x="726126" y="0"/>
                  </a:lnTo>
                  <a:lnTo>
                    <a:pt x="726126" y="642622"/>
                  </a:lnTo>
                  <a:lnTo>
                    <a:pt x="0" y="64262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grpSp>
        <p:nvGrpSpPr>
          <p:cNvPr id="21" name="Group 21"/>
          <p:cNvGrpSpPr/>
          <p:nvPr/>
        </p:nvGrpSpPr>
        <p:grpSpPr>
          <a:xfrm>
            <a:off x="-849805" y="-234640"/>
            <a:ext cx="11576203" cy="1263340"/>
            <a:chOff x="0" y="0"/>
            <a:chExt cx="15434937" cy="1684453"/>
          </a:xfrm>
        </p:grpSpPr>
        <p:grpSp>
          <p:nvGrpSpPr>
            <p:cNvPr id="22" name="Group 22"/>
            <p:cNvGrpSpPr/>
            <p:nvPr/>
          </p:nvGrpSpPr>
          <p:grpSpPr>
            <a:xfrm>
              <a:off x="0" y="0"/>
              <a:ext cx="15434937" cy="1684453"/>
              <a:chOff x="0" y="0"/>
              <a:chExt cx="3048877" cy="332731"/>
            </a:xfrm>
          </p:grpSpPr>
          <p:sp>
            <p:nvSpPr>
              <p:cNvPr id="23" name="Freeform 23"/>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4" name="TextBox 24"/>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TextBox 26"/>
            <p:cNvSpPr txBox="1"/>
            <p:nvPr/>
          </p:nvSpPr>
          <p:spPr>
            <a:xfrm>
              <a:off x="1826614"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Thursday 3 December - First week of Advent</a:t>
              </a:r>
            </a:p>
          </p:txBody>
        </p:sp>
      </p:grpSp>
      <p:sp>
        <p:nvSpPr>
          <p:cNvPr id="27" name="Freeform 27"/>
          <p:cNvSpPr/>
          <p:nvPr/>
        </p:nvSpPr>
        <p:spPr>
          <a:xfrm>
            <a:off x="6589480" y="6943456"/>
            <a:ext cx="2554520" cy="3343544"/>
          </a:xfrm>
          <a:custGeom>
            <a:avLst/>
            <a:gdLst/>
            <a:ahLst/>
            <a:cxnLst/>
            <a:rect l="l" t="t" r="r" b="b"/>
            <a:pathLst>
              <a:path w="2554520" h="3343544">
                <a:moveTo>
                  <a:pt x="0" y="0"/>
                </a:moveTo>
                <a:lnTo>
                  <a:pt x="2554520" y="0"/>
                </a:lnTo>
                <a:lnTo>
                  <a:pt x="2554520" y="3343544"/>
                </a:lnTo>
                <a:lnTo>
                  <a:pt x="0" y="3343544"/>
                </a:lnTo>
                <a:lnTo>
                  <a:pt x="0" y="0"/>
                </a:lnTo>
                <a:close/>
              </a:path>
            </a:pathLst>
          </a:custGeom>
          <a:blipFill>
            <a:blip r:embed="rId8"/>
            <a:stretch>
              <a:fillRect/>
            </a:stretch>
          </a:blipFill>
        </p:spPr>
        <p:txBody>
          <a:bodyPr/>
          <a:lstStyle/>
          <a:p>
            <a:endParaRPr lang="en-GB"/>
          </a:p>
        </p:txBody>
      </p:sp>
      <p:grpSp>
        <p:nvGrpSpPr>
          <p:cNvPr id="28" name="Group 28"/>
          <p:cNvGrpSpPr/>
          <p:nvPr/>
        </p:nvGrpSpPr>
        <p:grpSpPr>
          <a:xfrm>
            <a:off x="9363638" y="1219169"/>
            <a:ext cx="5292708" cy="2783317"/>
            <a:chOff x="0" y="0"/>
            <a:chExt cx="1267906" cy="666763"/>
          </a:xfrm>
        </p:grpSpPr>
        <p:sp>
          <p:nvSpPr>
            <p:cNvPr id="29" name="Freeform 29"/>
            <p:cNvSpPr/>
            <p:nvPr/>
          </p:nvSpPr>
          <p:spPr>
            <a:xfrm>
              <a:off x="0" y="0"/>
              <a:ext cx="1267906" cy="666763"/>
            </a:xfrm>
            <a:custGeom>
              <a:avLst/>
              <a:gdLst/>
              <a:ahLst/>
              <a:cxnLst/>
              <a:rect l="l" t="t" r="r" b="b"/>
              <a:pathLst>
                <a:path w="1267906" h="666763">
                  <a:moveTo>
                    <a:pt x="0" y="0"/>
                  </a:moveTo>
                  <a:lnTo>
                    <a:pt x="1267906" y="0"/>
                  </a:lnTo>
                  <a:lnTo>
                    <a:pt x="1267906" y="666763"/>
                  </a:lnTo>
                  <a:lnTo>
                    <a:pt x="0" y="666763"/>
                  </a:lnTo>
                  <a:close/>
                </a:path>
              </a:pathLst>
            </a:custGeom>
            <a:blipFill>
              <a:blip r:embed="rId9"/>
              <a:stretch>
                <a:fillRect t="-13386" b="-13386"/>
              </a:stretch>
            </a:blipFill>
          </p:spPr>
          <p:txBody>
            <a:bodyPr/>
            <a:lstStyle/>
            <a:p>
              <a:endParaRPr lang="en-GB"/>
            </a:p>
          </p:txBody>
        </p:sp>
      </p:grpSp>
      <p:sp>
        <p:nvSpPr>
          <p:cNvPr id="30" name="TextBox 30"/>
          <p:cNvSpPr txBox="1"/>
          <p:nvPr/>
        </p:nvSpPr>
        <p:spPr>
          <a:xfrm>
            <a:off x="366352" y="2489761"/>
            <a:ext cx="8278597" cy="5354320"/>
          </a:xfrm>
          <a:prstGeom prst="rect">
            <a:avLst/>
          </a:prstGeom>
        </p:spPr>
        <p:txBody>
          <a:bodyPr lIns="0" tIns="0" rIns="0" bIns="0" rtlCol="0" anchor="t">
            <a:spAutoFit/>
          </a:bodyPr>
          <a:lstStyle/>
          <a:p>
            <a:pPr algn="ctr">
              <a:lnSpc>
                <a:spcPts val="3080"/>
              </a:lnSpc>
            </a:pPr>
            <a:r>
              <a:rPr lang="en-US" sz="2200">
                <a:solidFill>
                  <a:srgbClr val="222544"/>
                </a:solidFill>
                <a:latin typeface="Montserrat School"/>
                <a:ea typeface="Montserrat School"/>
                <a:cs typeface="Montserrat School"/>
                <a:sym typeface="Montserrat School"/>
              </a:rPr>
              <a:t>“The rain poured down, the rivers flooded over, the wind blew hard against that house, and it fell. And what a terrible fall that was!” Matthew 7:27 </a:t>
            </a:r>
          </a:p>
          <a:p>
            <a:pPr algn="l">
              <a:lnSpc>
                <a:spcPts val="3080"/>
              </a:lnSpc>
            </a:pPr>
            <a:endParaRPr lang="en-US" sz="2200">
              <a:solidFill>
                <a:srgbClr val="222544"/>
              </a:solidFill>
              <a:latin typeface="Montserrat School"/>
              <a:ea typeface="Montserrat School"/>
              <a:cs typeface="Montserrat School"/>
              <a:sym typeface="Montserrat School"/>
            </a:endParaRPr>
          </a:p>
          <a:p>
            <a:pPr algn="l">
              <a:lnSpc>
                <a:spcPts val="3080"/>
              </a:lnSpc>
            </a:pPr>
            <a:r>
              <a:rPr lang="en-US" sz="2200">
                <a:solidFill>
                  <a:srgbClr val="222544"/>
                </a:solidFill>
                <a:latin typeface="Montserrat School"/>
                <a:ea typeface="Montserrat School"/>
                <a:cs typeface="Montserrat School"/>
                <a:sym typeface="Montserrat School"/>
              </a:rPr>
              <a:t>In today’s Gospel, when there is a flood, a man's house falls down because he had built it on sand, which isn't a good idea, is it? The man who built his house on rock was more prepared. His house survived the storm. </a:t>
            </a:r>
          </a:p>
          <a:p>
            <a:pPr algn="l">
              <a:lnSpc>
                <a:spcPts val="2380"/>
              </a:lnSpc>
            </a:pPr>
            <a:endParaRPr lang="en-US" sz="2200">
              <a:solidFill>
                <a:srgbClr val="222544"/>
              </a:solidFill>
              <a:latin typeface="Montserrat School"/>
              <a:ea typeface="Montserrat School"/>
              <a:cs typeface="Montserrat School"/>
              <a:sym typeface="Montserrat School"/>
            </a:endParaRPr>
          </a:p>
          <a:p>
            <a:pPr algn="l">
              <a:lnSpc>
                <a:spcPts val="3080"/>
              </a:lnSpc>
            </a:pPr>
            <a:r>
              <a:rPr lang="en-US" sz="2200">
                <a:solidFill>
                  <a:srgbClr val="222544"/>
                </a:solidFill>
                <a:latin typeface="Montserrat School"/>
                <a:ea typeface="Montserrat School"/>
                <a:cs typeface="Montserrat School"/>
                <a:sym typeface="Montserrat School"/>
              </a:rPr>
              <a:t>Advent calls us to prepare our hearts for Jesus in the right way. How would God like us to be prepared and ready for the coming of Jesus at Christmas?</a:t>
            </a:r>
          </a:p>
          <a:p>
            <a:pPr algn="l">
              <a:lnSpc>
                <a:spcPts val="3080"/>
              </a:lnSpc>
            </a:pPr>
            <a:endParaRPr lang="en-US" sz="2200">
              <a:solidFill>
                <a:srgbClr val="222544"/>
              </a:solidFill>
              <a:latin typeface="Montserrat School"/>
              <a:ea typeface="Montserrat School"/>
              <a:cs typeface="Montserrat School"/>
              <a:sym typeface="Montserrat School"/>
            </a:endParaRPr>
          </a:p>
          <a:p>
            <a:pPr algn="l">
              <a:lnSpc>
                <a:spcPts val="3080"/>
              </a:lnSpc>
            </a:pPr>
            <a:endParaRPr lang="en-US" sz="2200">
              <a:solidFill>
                <a:srgbClr val="222544"/>
              </a:solidFill>
              <a:latin typeface="Montserrat School"/>
              <a:ea typeface="Montserrat School"/>
              <a:cs typeface="Montserrat School"/>
              <a:sym typeface="Montserrat School"/>
            </a:endParaRPr>
          </a:p>
        </p:txBody>
      </p:sp>
      <p:sp>
        <p:nvSpPr>
          <p:cNvPr id="31" name="TextBox 31"/>
          <p:cNvSpPr txBox="1"/>
          <p:nvPr/>
        </p:nvSpPr>
        <p:spPr>
          <a:xfrm>
            <a:off x="1391547" y="1532218"/>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Scripture</a:t>
            </a:r>
          </a:p>
        </p:txBody>
      </p:sp>
      <p:sp>
        <p:nvSpPr>
          <p:cNvPr id="32" name="TextBox 32"/>
          <p:cNvSpPr txBox="1"/>
          <p:nvPr/>
        </p:nvSpPr>
        <p:spPr>
          <a:xfrm>
            <a:off x="9567620" y="5378433"/>
            <a:ext cx="8040748" cy="4471035"/>
          </a:xfrm>
          <a:prstGeom prst="rect">
            <a:avLst/>
          </a:prstGeom>
        </p:spPr>
        <p:txBody>
          <a:bodyPr lIns="0" tIns="0" rIns="0" bIns="0" rtlCol="0" anchor="t">
            <a:spAutoFit/>
          </a:bodyPr>
          <a:lstStyle/>
          <a:p>
            <a:pPr algn="l">
              <a:lnSpc>
                <a:spcPts val="2940"/>
              </a:lnSpc>
            </a:pPr>
            <a:r>
              <a:rPr lang="en-US" sz="2100">
                <a:solidFill>
                  <a:srgbClr val="222544"/>
                </a:solidFill>
                <a:latin typeface="Montserrat School"/>
                <a:ea typeface="Montserrat School"/>
                <a:cs typeface="Montserrat School"/>
                <a:sym typeface="Montserrat School"/>
              </a:rPr>
              <a:t>Today is the International Day of Persons with Disabilities. God made each of us unique and special. Every person deserves to feel welcomed, included and able to take part.</a:t>
            </a:r>
          </a:p>
          <a:p>
            <a:pPr algn="l">
              <a:lnSpc>
                <a:spcPts val="1540"/>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Catholic Social Teaching teaches us about Participation. This means that everyone has a part to play and should have the opportunity to take part fully in society.</a:t>
            </a:r>
          </a:p>
          <a:p>
            <a:pPr algn="l">
              <a:lnSpc>
                <a:spcPts val="1680"/>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Think about your school. </a:t>
            </a:r>
          </a:p>
          <a:p>
            <a:pPr algn="l">
              <a:lnSpc>
                <a:spcPts val="2940"/>
              </a:lnSpc>
            </a:pPr>
            <a:r>
              <a:rPr lang="en-US" sz="2100">
                <a:solidFill>
                  <a:srgbClr val="222544"/>
                </a:solidFill>
                <a:latin typeface="Montserrat School"/>
                <a:ea typeface="Montserrat School"/>
                <a:cs typeface="Montserrat School"/>
                <a:sym typeface="Montserrat School"/>
              </a:rPr>
              <a:t>What helps everyone feel welcome in your classroom or school? Why is it important that everyone should be able to take part?</a:t>
            </a:r>
          </a:p>
          <a:p>
            <a:pPr algn="l">
              <a:lnSpc>
                <a:spcPts val="2940"/>
              </a:lnSpc>
            </a:pPr>
            <a:r>
              <a:rPr lang="en-US" sz="2100">
                <a:solidFill>
                  <a:srgbClr val="222544"/>
                </a:solidFill>
                <a:latin typeface="Montserrat School"/>
                <a:ea typeface="Montserrat School"/>
                <a:cs typeface="Montserrat School"/>
                <a:sym typeface="Montserrat School"/>
              </a:rPr>
              <a:t>Spend some time sharing your ideas together.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787894"/>
            <a:ext cx="8813495" cy="3646107"/>
            <a:chOff x="0" y="0"/>
            <a:chExt cx="2321250" cy="960292"/>
          </a:xfrm>
        </p:grpSpPr>
        <p:sp>
          <p:nvSpPr>
            <p:cNvPr id="5" name="Freeform 5"/>
            <p:cNvSpPr/>
            <p:nvPr/>
          </p:nvSpPr>
          <p:spPr>
            <a:xfrm>
              <a:off x="0" y="0"/>
              <a:ext cx="2321250" cy="960292"/>
            </a:xfrm>
            <a:custGeom>
              <a:avLst/>
              <a:gdLst/>
              <a:ahLst/>
              <a:cxnLst/>
              <a:rect l="l" t="t" r="r" b="b"/>
              <a:pathLst>
                <a:path w="2321250" h="960292">
                  <a:moveTo>
                    <a:pt x="0" y="0"/>
                  </a:moveTo>
                  <a:lnTo>
                    <a:pt x="2321250" y="0"/>
                  </a:lnTo>
                  <a:lnTo>
                    <a:pt x="2321250" y="960292"/>
                  </a:lnTo>
                  <a:lnTo>
                    <a:pt x="0" y="960292"/>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21250" cy="998392"/>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77325" y="1970121"/>
            <a:ext cx="910134" cy="910134"/>
            <a:chOff x="0" y="0"/>
            <a:chExt cx="1213512" cy="1213512"/>
          </a:xfrm>
        </p:grpSpPr>
        <p:grpSp>
          <p:nvGrpSpPr>
            <p:cNvPr id="8" name="Group 8"/>
            <p:cNvGrpSpPr/>
            <p:nvPr/>
          </p:nvGrpSpPr>
          <p:grpSpPr>
            <a:xfrm>
              <a:off x="0" y="0"/>
              <a:ext cx="1213512" cy="121351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1" name="Freeform 11"/>
            <p:cNvSpPr/>
            <p:nvPr/>
          </p:nvSpPr>
          <p:spPr>
            <a:xfrm>
              <a:off x="89152" y="184909"/>
              <a:ext cx="1035209" cy="843695"/>
            </a:xfrm>
            <a:custGeom>
              <a:avLst/>
              <a:gdLst/>
              <a:ahLst/>
              <a:cxnLst/>
              <a:rect l="l" t="t" r="r" b="b"/>
              <a:pathLst>
                <a:path w="1035209" h="843695">
                  <a:moveTo>
                    <a:pt x="0" y="0"/>
                  </a:moveTo>
                  <a:lnTo>
                    <a:pt x="1035208" y="0"/>
                  </a:lnTo>
                  <a:lnTo>
                    <a:pt x="1035208" y="843695"/>
                  </a:lnTo>
                  <a:lnTo>
                    <a:pt x="0" y="8436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2" name="Group 12"/>
          <p:cNvGrpSpPr/>
          <p:nvPr/>
        </p:nvGrpSpPr>
        <p:grpSpPr>
          <a:xfrm>
            <a:off x="9363638" y="5434001"/>
            <a:ext cx="8448710" cy="3579195"/>
            <a:chOff x="0" y="0"/>
            <a:chExt cx="2225175" cy="942669"/>
          </a:xfrm>
        </p:grpSpPr>
        <p:sp>
          <p:nvSpPr>
            <p:cNvPr id="13" name="Freeform 13"/>
            <p:cNvSpPr/>
            <p:nvPr/>
          </p:nvSpPr>
          <p:spPr>
            <a:xfrm>
              <a:off x="0" y="0"/>
              <a:ext cx="2225175" cy="942669"/>
            </a:xfrm>
            <a:custGeom>
              <a:avLst/>
              <a:gdLst/>
              <a:ahLst/>
              <a:cxnLst/>
              <a:rect l="l" t="t" r="r" b="b"/>
              <a:pathLst>
                <a:path w="2225175" h="942669">
                  <a:moveTo>
                    <a:pt x="0" y="0"/>
                  </a:moveTo>
                  <a:lnTo>
                    <a:pt x="2225175" y="0"/>
                  </a:lnTo>
                  <a:lnTo>
                    <a:pt x="2225175" y="942669"/>
                  </a:lnTo>
                  <a:lnTo>
                    <a:pt x="0" y="942669"/>
                  </a:lnTo>
                  <a:close/>
                </a:path>
              </a:pathLst>
            </a:custGeom>
            <a:solidFill>
              <a:srgbClr val="FFFFFF"/>
            </a:solidFill>
            <a:ln w="38100" cap="sq">
              <a:solidFill>
                <a:srgbClr val="916BA2"/>
              </a:solidFill>
              <a:prstDash val="dash"/>
              <a:miter/>
            </a:ln>
          </p:spPr>
          <p:txBody>
            <a:bodyPr/>
            <a:lstStyle/>
            <a:p>
              <a:endParaRPr lang="en-GB"/>
            </a:p>
          </p:txBody>
        </p:sp>
        <p:sp>
          <p:nvSpPr>
            <p:cNvPr id="14" name="TextBox 14"/>
            <p:cNvSpPr txBox="1"/>
            <p:nvPr/>
          </p:nvSpPr>
          <p:spPr>
            <a:xfrm>
              <a:off x="0" y="-38100"/>
              <a:ext cx="2225175" cy="980769"/>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9567620" y="6728466"/>
            <a:ext cx="8040748" cy="2284730"/>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Make sure no one is left out. Invite someone new to play or learn with you today to share hope!</a:t>
            </a:r>
          </a:p>
          <a:p>
            <a:pPr algn="l">
              <a:lnSpc>
                <a:spcPts val="238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World Gift: Help bring children together t</a:t>
            </a:r>
            <a:r>
              <a:rPr lang="en-US" sz="2300" u="none">
                <a:solidFill>
                  <a:srgbClr val="222544"/>
                </a:solidFill>
                <a:latin typeface="Montserrat School"/>
                <a:ea typeface="Montserrat School"/>
                <a:cs typeface="Montserrat School"/>
                <a:sym typeface="Montserrat School"/>
              </a:rPr>
              <a:t>hr</a:t>
            </a:r>
            <a:r>
              <a:rPr lang="en-US" sz="2300">
                <a:solidFill>
                  <a:srgbClr val="222544"/>
                </a:solidFill>
                <a:latin typeface="Montserrat School"/>
                <a:ea typeface="Montserrat School"/>
                <a:cs typeface="Montserrat School"/>
                <a:sym typeface="Montserrat School"/>
              </a:rPr>
              <a:t>ough</a:t>
            </a:r>
            <a:r>
              <a:rPr lang="en-US" sz="2300" u="none">
                <a:solidFill>
                  <a:srgbClr val="222544"/>
                </a:solidFill>
                <a:latin typeface="Montserrat School"/>
                <a:ea typeface="Montserrat School"/>
                <a:cs typeface="Montserrat School"/>
                <a:sym typeface="Montserrat School"/>
              </a:rPr>
              <a:t> </a:t>
            </a:r>
            <a:r>
              <a:rPr lang="en-US" sz="2300">
                <a:solidFill>
                  <a:srgbClr val="222544"/>
                </a:solidFill>
                <a:latin typeface="Montserrat School"/>
                <a:ea typeface="Montserrat School"/>
                <a:cs typeface="Montserrat School"/>
                <a:sym typeface="Montserrat School"/>
              </a:rPr>
              <a:t>a </a:t>
            </a:r>
            <a:r>
              <a:rPr lang="en-US" sz="2300" b="1" u="sng">
                <a:solidFill>
                  <a:srgbClr val="222544"/>
                </a:solidFill>
                <a:latin typeface="Montserrat School Semi-Bold"/>
                <a:ea typeface="Montserrat School Semi-Bold"/>
                <a:cs typeface="Montserrat School Semi-Bold"/>
                <a:sym typeface="Montserrat School Semi-Bold"/>
                <a:hlinkClick r:id="rId6" tooltip="https://worldgifts.cafod.org.uk/products/fabulous-football-for-schools"/>
              </a:rPr>
              <a:t>Fabulous football World Gift (£15)!</a:t>
            </a:r>
          </a:p>
          <a:p>
            <a:pPr algn="l">
              <a:lnSpc>
                <a:spcPts val="3220"/>
              </a:lnSpc>
            </a:pPr>
            <a:endParaRPr lang="en-US" sz="2300" b="1" u="sng">
              <a:solidFill>
                <a:srgbClr val="222544"/>
              </a:solidFill>
              <a:latin typeface="Montserrat School Semi-Bold"/>
              <a:ea typeface="Montserrat School Semi-Bold"/>
              <a:cs typeface="Montserrat School Semi-Bold"/>
              <a:sym typeface="Montserrat School Semi-Bold"/>
              <a:hlinkClick r:id="rId6" tooltip="https://worldgifts.cafod.org.uk/products/fabulous-football-for-schools"/>
            </a:endParaRPr>
          </a:p>
        </p:txBody>
      </p:sp>
      <p:sp>
        <p:nvSpPr>
          <p:cNvPr id="16" name="Freeform 16"/>
          <p:cNvSpPr/>
          <p:nvPr/>
        </p:nvSpPr>
        <p:spPr>
          <a:xfrm rot="908972" flipH="1" flipV="1">
            <a:off x="8159392" y="8663433"/>
            <a:ext cx="1969216" cy="1189734"/>
          </a:xfrm>
          <a:custGeom>
            <a:avLst/>
            <a:gdLst/>
            <a:ahLst/>
            <a:cxnLst/>
            <a:rect l="l" t="t" r="r" b="b"/>
            <a:pathLst>
              <a:path w="1969216" h="1189734">
                <a:moveTo>
                  <a:pt x="1969216" y="1189734"/>
                </a:moveTo>
                <a:lnTo>
                  <a:pt x="0" y="1189734"/>
                </a:lnTo>
                <a:lnTo>
                  <a:pt x="0" y="0"/>
                </a:lnTo>
                <a:lnTo>
                  <a:pt x="1969216" y="0"/>
                </a:lnTo>
                <a:lnTo>
                  <a:pt x="1969216" y="1189734"/>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17" name="Group 17"/>
          <p:cNvGrpSpPr/>
          <p:nvPr/>
        </p:nvGrpSpPr>
        <p:grpSpPr>
          <a:xfrm>
            <a:off x="10092185" y="1787894"/>
            <a:ext cx="5711319" cy="3355606"/>
            <a:chOff x="0" y="0"/>
            <a:chExt cx="1134847" cy="666763"/>
          </a:xfrm>
        </p:grpSpPr>
        <p:sp>
          <p:nvSpPr>
            <p:cNvPr id="18" name="Freeform 18"/>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8"/>
              <a:stretch>
                <a:fillRect t="-6734" b="-6734"/>
              </a:stretch>
            </a:blipFill>
          </p:spPr>
          <p:txBody>
            <a:bodyPr/>
            <a:lstStyle/>
            <a:p>
              <a:endParaRPr lang="en-GB"/>
            </a:p>
          </p:txBody>
        </p:sp>
      </p:grpSp>
      <p:grpSp>
        <p:nvGrpSpPr>
          <p:cNvPr id="19" name="Group 19"/>
          <p:cNvGrpSpPr/>
          <p:nvPr/>
        </p:nvGrpSpPr>
        <p:grpSpPr>
          <a:xfrm>
            <a:off x="-849805" y="-234640"/>
            <a:ext cx="11576203" cy="1263340"/>
            <a:chOff x="0" y="0"/>
            <a:chExt cx="15434937" cy="1684453"/>
          </a:xfrm>
        </p:grpSpPr>
        <p:grpSp>
          <p:nvGrpSpPr>
            <p:cNvPr id="20" name="Group 20"/>
            <p:cNvGrpSpPr/>
            <p:nvPr/>
          </p:nvGrpSpPr>
          <p:grpSpPr>
            <a:xfrm>
              <a:off x="0" y="0"/>
              <a:ext cx="15434937" cy="1684453"/>
              <a:chOff x="0" y="0"/>
              <a:chExt cx="3048877" cy="332731"/>
            </a:xfrm>
          </p:grpSpPr>
          <p:sp>
            <p:nvSpPr>
              <p:cNvPr id="21" name="Freeform 21"/>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2" name="TextBox 22"/>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4" name="TextBox 24"/>
            <p:cNvSpPr txBox="1"/>
            <p:nvPr/>
          </p:nvSpPr>
          <p:spPr>
            <a:xfrm>
              <a:off x="1826614"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Thursday 3 December - First week of Advent</a:t>
              </a:r>
            </a:p>
          </p:txBody>
        </p:sp>
      </p:grpSp>
      <p:sp>
        <p:nvSpPr>
          <p:cNvPr id="25" name="Freeform 25"/>
          <p:cNvSpPr/>
          <p:nvPr/>
        </p:nvSpPr>
        <p:spPr>
          <a:xfrm>
            <a:off x="5240093" y="5553025"/>
            <a:ext cx="3790170" cy="3778326"/>
          </a:xfrm>
          <a:custGeom>
            <a:avLst/>
            <a:gdLst/>
            <a:ahLst/>
            <a:cxnLst/>
            <a:rect l="l" t="t" r="r" b="b"/>
            <a:pathLst>
              <a:path w="3790170" h="3778326">
                <a:moveTo>
                  <a:pt x="0" y="0"/>
                </a:moveTo>
                <a:lnTo>
                  <a:pt x="3790170" y="0"/>
                </a:lnTo>
                <a:lnTo>
                  <a:pt x="3790170" y="3778326"/>
                </a:lnTo>
                <a:lnTo>
                  <a:pt x="0" y="3778326"/>
                </a:lnTo>
                <a:lnTo>
                  <a:pt x="0" y="0"/>
                </a:lnTo>
                <a:close/>
              </a:path>
            </a:pathLst>
          </a:custGeom>
          <a:blipFill>
            <a:blip r:embed="rId10"/>
            <a:stretch>
              <a:fillRect/>
            </a:stretch>
          </a:blipFill>
        </p:spPr>
        <p:txBody>
          <a:bodyPr/>
          <a:lstStyle/>
          <a:p>
            <a:endParaRPr lang="en-GB"/>
          </a:p>
        </p:txBody>
      </p:sp>
      <p:sp>
        <p:nvSpPr>
          <p:cNvPr id="26" name="TextBox 26"/>
          <p:cNvSpPr txBox="1"/>
          <p:nvPr/>
        </p:nvSpPr>
        <p:spPr>
          <a:xfrm>
            <a:off x="1451096" y="2101641"/>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27" name="TextBox 27"/>
          <p:cNvSpPr txBox="1"/>
          <p:nvPr/>
        </p:nvSpPr>
        <p:spPr>
          <a:xfrm>
            <a:off x="377325" y="3044496"/>
            <a:ext cx="8544523" cy="19894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God of hope,</a:t>
            </a:r>
          </a:p>
          <a:p>
            <a:pPr algn="l">
              <a:lnSpc>
                <a:spcPts val="3220"/>
              </a:lnSpc>
            </a:pPr>
            <a:r>
              <a:rPr lang="en-US" sz="2300">
                <a:solidFill>
                  <a:srgbClr val="222544"/>
                </a:solidFill>
                <a:latin typeface="Montserrat School"/>
                <a:ea typeface="Montserrat School"/>
                <a:cs typeface="Montserrat School"/>
                <a:sym typeface="Montserrat School"/>
              </a:rPr>
              <a:t>thank you for making each of us unique and special.</a:t>
            </a:r>
          </a:p>
          <a:p>
            <a:pPr algn="l">
              <a:lnSpc>
                <a:spcPts val="3220"/>
              </a:lnSpc>
            </a:pPr>
            <a:r>
              <a:rPr lang="en-US" sz="2300">
                <a:solidFill>
                  <a:srgbClr val="222544"/>
                </a:solidFill>
                <a:latin typeface="Montserrat School"/>
                <a:ea typeface="Montserrat School"/>
                <a:cs typeface="Montserrat School"/>
                <a:sym typeface="Montserrat School"/>
              </a:rPr>
              <a:t>Help us to welcome everyone, include everyone</a:t>
            </a:r>
          </a:p>
          <a:p>
            <a:pPr algn="l">
              <a:lnSpc>
                <a:spcPts val="3220"/>
              </a:lnSpc>
            </a:pPr>
            <a:r>
              <a:rPr lang="en-US" sz="2300">
                <a:solidFill>
                  <a:srgbClr val="222544"/>
                </a:solidFill>
                <a:latin typeface="Montserrat School"/>
                <a:ea typeface="Montserrat School"/>
                <a:cs typeface="Montserrat School"/>
                <a:sym typeface="Montserrat School"/>
              </a:rPr>
              <a:t>and make sure nobody is left out.</a:t>
            </a:r>
          </a:p>
          <a:p>
            <a:pPr algn="l">
              <a:lnSpc>
                <a:spcPts val="3220"/>
              </a:lnSpc>
            </a:pPr>
            <a:r>
              <a:rPr lang="en-US" sz="2300">
                <a:solidFill>
                  <a:srgbClr val="222544"/>
                </a:solidFill>
                <a:latin typeface="Montserrat School"/>
                <a:ea typeface="Montserrat School"/>
                <a:cs typeface="Montserrat School"/>
                <a:sym typeface="Montserrat School"/>
              </a:rPr>
              <a:t>Amen.</a:t>
            </a:r>
          </a:p>
        </p:txBody>
      </p:sp>
      <p:grpSp>
        <p:nvGrpSpPr>
          <p:cNvPr id="28" name="Group 28"/>
          <p:cNvGrpSpPr/>
          <p:nvPr/>
        </p:nvGrpSpPr>
        <p:grpSpPr>
          <a:xfrm>
            <a:off x="9567620" y="5717606"/>
            <a:ext cx="4520733" cy="832777"/>
            <a:chOff x="0" y="0"/>
            <a:chExt cx="6027643" cy="1110369"/>
          </a:xfrm>
        </p:grpSpPr>
        <p:grpSp>
          <p:nvGrpSpPr>
            <p:cNvPr id="29" name="Group 29"/>
            <p:cNvGrpSpPr/>
            <p:nvPr/>
          </p:nvGrpSpPr>
          <p:grpSpPr>
            <a:xfrm>
              <a:off x="0" y="0"/>
              <a:ext cx="1110369" cy="1110369"/>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31" name="TextBox 31"/>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2" name="TextBox 32"/>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3" name="Freeform 33"/>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9363638" y="4684145"/>
            <a:ext cx="8448710" cy="5196533"/>
            <a:chOff x="0" y="0"/>
            <a:chExt cx="2225175" cy="1368634"/>
          </a:xfrm>
        </p:grpSpPr>
        <p:sp>
          <p:nvSpPr>
            <p:cNvPr id="5" name="Freeform 5"/>
            <p:cNvSpPr/>
            <p:nvPr/>
          </p:nvSpPr>
          <p:spPr>
            <a:xfrm>
              <a:off x="0" y="0"/>
              <a:ext cx="2225175" cy="1368634"/>
            </a:xfrm>
            <a:custGeom>
              <a:avLst/>
              <a:gdLst/>
              <a:ahLst/>
              <a:cxnLst/>
              <a:rect l="l" t="t" r="r" b="b"/>
              <a:pathLst>
                <a:path w="2225175" h="1368634">
                  <a:moveTo>
                    <a:pt x="0" y="0"/>
                  </a:moveTo>
                  <a:lnTo>
                    <a:pt x="2225175" y="0"/>
                  </a:lnTo>
                  <a:lnTo>
                    <a:pt x="2225175" y="1368634"/>
                  </a:lnTo>
                  <a:lnTo>
                    <a:pt x="0" y="1368634"/>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25175" cy="1406734"/>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16769" y="1257238"/>
            <a:ext cx="8577764" cy="5871435"/>
            <a:chOff x="0" y="0"/>
            <a:chExt cx="2259164" cy="1546386"/>
          </a:xfrm>
        </p:grpSpPr>
        <p:sp>
          <p:nvSpPr>
            <p:cNvPr id="8" name="Freeform 8"/>
            <p:cNvSpPr/>
            <p:nvPr/>
          </p:nvSpPr>
          <p:spPr>
            <a:xfrm>
              <a:off x="0" y="0"/>
              <a:ext cx="2259164" cy="1546386"/>
            </a:xfrm>
            <a:custGeom>
              <a:avLst/>
              <a:gdLst/>
              <a:ahLst/>
              <a:cxnLst/>
              <a:rect l="l" t="t" r="r" b="b"/>
              <a:pathLst>
                <a:path w="2259164" h="1546386">
                  <a:moveTo>
                    <a:pt x="0" y="0"/>
                  </a:moveTo>
                  <a:lnTo>
                    <a:pt x="2259164" y="0"/>
                  </a:lnTo>
                  <a:lnTo>
                    <a:pt x="2259164" y="1546386"/>
                  </a:lnTo>
                  <a:lnTo>
                    <a:pt x="0" y="1546386"/>
                  </a:lnTo>
                  <a:close/>
                </a:path>
              </a:pathLst>
            </a:custGeom>
            <a:solidFill>
              <a:srgbClr val="FFFFFF"/>
            </a:solidFill>
            <a:ln w="38100" cap="sq">
              <a:solidFill>
                <a:srgbClr val="916BA2"/>
              </a:solidFill>
              <a:prstDash val="dash"/>
              <a:miter/>
            </a:ln>
          </p:spPr>
          <p:txBody>
            <a:bodyPr/>
            <a:lstStyle/>
            <a:p>
              <a:endParaRPr lang="en-GB"/>
            </a:p>
          </p:txBody>
        </p:sp>
        <p:sp>
          <p:nvSpPr>
            <p:cNvPr id="9" name="TextBox 9"/>
            <p:cNvSpPr txBox="1"/>
            <p:nvPr/>
          </p:nvSpPr>
          <p:spPr>
            <a:xfrm>
              <a:off x="0" y="-38100"/>
              <a:ext cx="2259164" cy="1584486"/>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66352" y="1400698"/>
            <a:ext cx="910134" cy="910134"/>
            <a:chOff x="0" y="0"/>
            <a:chExt cx="1213512" cy="1213512"/>
          </a:xfrm>
        </p:grpSpPr>
        <p:grpSp>
          <p:nvGrpSpPr>
            <p:cNvPr id="11" name="Group 11"/>
            <p:cNvGrpSpPr/>
            <p:nvPr/>
          </p:nvGrpSpPr>
          <p:grpSpPr>
            <a:xfrm>
              <a:off x="0" y="0"/>
              <a:ext cx="1213512" cy="121351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3" name="TextBox 13"/>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4" name="Freeform 14"/>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5" name="Group 15"/>
          <p:cNvGrpSpPr/>
          <p:nvPr/>
        </p:nvGrpSpPr>
        <p:grpSpPr>
          <a:xfrm>
            <a:off x="9567620" y="4832033"/>
            <a:ext cx="4621788" cy="851393"/>
            <a:chOff x="0" y="0"/>
            <a:chExt cx="6162384" cy="1135190"/>
          </a:xfrm>
        </p:grpSpPr>
        <p:sp>
          <p:nvSpPr>
            <p:cNvPr id="16" name="TextBox 16"/>
            <p:cNvSpPr txBox="1"/>
            <p:nvPr/>
          </p:nvSpPr>
          <p:spPr>
            <a:xfrm>
              <a:off x="1337046" y="180529"/>
              <a:ext cx="4825338" cy="707458"/>
            </a:xfrm>
            <a:prstGeom prst="rect">
              <a:avLst/>
            </a:prstGeom>
          </p:spPr>
          <p:txBody>
            <a:bodyPr lIns="0" tIns="0" rIns="0" bIns="0" rtlCol="0" anchor="t">
              <a:spAutoFit/>
            </a:bodyPr>
            <a:lstStyle/>
            <a:p>
              <a:pPr algn="l">
                <a:lnSpc>
                  <a:spcPts val="4451"/>
                </a:lnSpc>
              </a:pPr>
              <a:r>
                <a:rPr lang="en-US" sz="3179" b="1">
                  <a:solidFill>
                    <a:srgbClr val="222544"/>
                  </a:solidFill>
                  <a:latin typeface="Montserrat School Semi-Bold"/>
                  <a:ea typeface="Montserrat School Semi-Bold"/>
                  <a:cs typeface="Montserrat School Semi-Bold"/>
                  <a:sym typeface="Montserrat School Semi-Bold"/>
                </a:rPr>
                <a:t>Today’s Activity</a:t>
              </a:r>
            </a:p>
          </p:txBody>
        </p:sp>
        <p:grpSp>
          <p:nvGrpSpPr>
            <p:cNvPr id="17" name="Group 17"/>
            <p:cNvGrpSpPr/>
            <p:nvPr/>
          </p:nvGrpSpPr>
          <p:grpSpPr>
            <a:xfrm>
              <a:off x="0" y="0"/>
              <a:ext cx="1135190" cy="113519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9" name="TextBox 19"/>
              <p:cNvSpPr txBox="1"/>
              <p:nvPr/>
            </p:nvSpPr>
            <p:spPr>
              <a:xfrm>
                <a:off x="76200" y="38100"/>
                <a:ext cx="660400" cy="698500"/>
              </a:xfrm>
              <a:prstGeom prst="rect">
                <a:avLst/>
              </a:prstGeom>
            </p:spPr>
            <p:txBody>
              <a:bodyPr lIns="33731" tIns="33731" rIns="33731" bIns="33731" rtlCol="0" anchor="ctr"/>
              <a:lstStyle/>
              <a:p>
                <a:pPr algn="ctr">
                  <a:lnSpc>
                    <a:spcPts val="2660"/>
                  </a:lnSpc>
                </a:pPr>
                <a:endParaRPr/>
              </a:p>
            </p:txBody>
          </p:sp>
        </p:grpSp>
        <p:sp>
          <p:nvSpPr>
            <p:cNvPr id="20" name="Freeform 20"/>
            <p:cNvSpPr/>
            <p:nvPr/>
          </p:nvSpPr>
          <p:spPr>
            <a:xfrm>
              <a:off x="205571" y="247204"/>
              <a:ext cx="724048" cy="640783"/>
            </a:xfrm>
            <a:custGeom>
              <a:avLst/>
              <a:gdLst/>
              <a:ahLst/>
              <a:cxnLst/>
              <a:rect l="l" t="t" r="r" b="b"/>
              <a:pathLst>
                <a:path w="724048" h="640783">
                  <a:moveTo>
                    <a:pt x="0" y="0"/>
                  </a:moveTo>
                  <a:lnTo>
                    <a:pt x="724048" y="0"/>
                  </a:lnTo>
                  <a:lnTo>
                    <a:pt x="724048" y="640782"/>
                  </a:lnTo>
                  <a:lnTo>
                    <a:pt x="0" y="6407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grpSp>
        <p:nvGrpSpPr>
          <p:cNvPr id="21" name="Group 21"/>
          <p:cNvGrpSpPr/>
          <p:nvPr/>
        </p:nvGrpSpPr>
        <p:grpSpPr>
          <a:xfrm>
            <a:off x="-849805" y="-234640"/>
            <a:ext cx="11576203" cy="1263340"/>
            <a:chOff x="0" y="0"/>
            <a:chExt cx="15434937" cy="1684453"/>
          </a:xfrm>
        </p:grpSpPr>
        <p:grpSp>
          <p:nvGrpSpPr>
            <p:cNvPr id="22" name="Group 22"/>
            <p:cNvGrpSpPr/>
            <p:nvPr/>
          </p:nvGrpSpPr>
          <p:grpSpPr>
            <a:xfrm>
              <a:off x="0" y="0"/>
              <a:ext cx="15434937" cy="1684453"/>
              <a:chOff x="0" y="0"/>
              <a:chExt cx="3048877" cy="332731"/>
            </a:xfrm>
          </p:grpSpPr>
          <p:sp>
            <p:nvSpPr>
              <p:cNvPr id="23" name="Freeform 23"/>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4" name="TextBox 24"/>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TextBox 26"/>
            <p:cNvSpPr txBox="1"/>
            <p:nvPr/>
          </p:nvSpPr>
          <p:spPr>
            <a:xfrm>
              <a:off x="1826614" y="605329"/>
              <a:ext cx="12113810"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Friday 4 December - First week of Advent</a:t>
              </a:r>
            </a:p>
          </p:txBody>
        </p:sp>
      </p:grpSp>
      <p:grpSp>
        <p:nvGrpSpPr>
          <p:cNvPr id="27" name="Group 27"/>
          <p:cNvGrpSpPr/>
          <p:nvPr/>
        </p:nvGrpSpPr>
        <p:grpSpPr>
          <a:xfrm>
            <a:off x="9400393" y="1482558"/>
            <a:ext cx="5456147" cy="2976267"/>
            <a:chOff x="0" y="0"/>
            <a:chExt cx="1134847" cy="619046"/>
          </a:xfrm>
        </p:grpSpPr>
        <p:sp>
          <p:nvSpPr>
            <p:cNvPr id="28" name="Freeform 28"/>
            <p:cNvSpPr/>
            <p:nvPr/>
          </p:nvSpPr>
          <p:spPr>
            <a:xfrm>
              <a:off x="0" y="0"/>
              <a:ext cx="1134847" cy="619046"/>
            </a:xfrm>
            <a:custGeom>
              <a:avLst/>
              <a:gdLst/>
              <a:ahLst/>
              <a:cxnLst/>
              <a:rect l="l" t="t" r="r" b="b"/>
              <a:pathLst>
                <a:path w="1134847" h="619046">
                  <a:moveTo>
                    <a:pt x="0" y="0"/>
                  </a:moveTo>
                  <a:lnTo>
                    <a:pt x="1134847" y="0"/>
                  </a:lnTo>
                  <a:lnTo>
                    <a:pt x="1134847" y="619046"/>
                  </a:lnTo>
                  <a:lnTo>
                    <a:pt x="0" y="619046"/>
                  </a:lnTo>
                  <a:close/>
                </a:path>
              </a:pathLst>
            </a:custGeom>
            <a:blipFill>
              <a:blip r:embed="rId8"/>
              <a:stretch>
                <a:fillRect b="-22214"/>
              </a:stretch>
            </a:blipFill>
          </p:spPr>
          <p:txBody>
            <a:bodyPr/>
            <a:lstStyle/>
            <a:p>
              <a:endParaRPr lang="en-GB"/>
            </a:p>
          </p:txBody>
        </p:sp>
      </p:grpSp>
      <p:sp>
        <p:nvSpPr>
          <p:cNvPr id="29" name="TextBox 29"/>
          <p:cNvSpPr txBox="1"/>
          <p:nvPr/>
        </p:nvSpPr>
        <p:spPr>
          <a:xfrm>
            <a:off x="366352" y="2362200"/>
            <a:ext cx="8278597" cy="4676775"/>
          </a:xfrm>
          <a:prstGeom prst="rect">
            <a:avLst/>
          </a:prstGeom>
        </p:spPr>
        <p:txBody>
          <a:bodyPr lIns="0" tIns="0" rIns="0" bIns="0" rtlCol="0" anchor="t">
            <a:spAutoFit/>
          </a:bodyPr>
          <a:lstStyle/>
          <a:p>
            <a:pPr algn="ctr">
              <a:lnSpc>
                <a:spcPts val="3220"/>
              </a:lnSpc>
            </a:pPr>
            <a:r>
              <a:rPr lang="en-US" sz="2300">
                <a:solidFill>
                  <a:srgbClr val="222544"/>
                </a:solidFill>
                <a:latin typeface="Montserrat School"/>
                <a:ea typeface="Montserrat School"/>
                <a:cs typeface="Montserrat School"/>
                <a:sym typeface="Montserrat School"/>
              </a:rPr>
              <a:t>“Hope in him, hold firm and take heart. </a:t>
            </a:r>
          </a:p>
          <a:p>
            <a:pPr algn="ctr">
              <a:lnSpc>
                <a:spcPts val="3220"/>
              </a:lnSpc>
            </a:pPr>
            <a:r>
              <a:rPr lang="en-US" sz="2300">
                <a:solidFill>
                  <a:srgbClr val="222544"/>
                </a:solidFill>
                <a:latin typeface="Montserrat School"/>
                <a:ea typeface="Montserrat School"/>
                <a:cs typeface="Montserrat School"/>
                <a:sym typeface="Montserrat School"/>
              </a:rPr>
              <a:t>Hope in the Lord!” Psalm 26:14 </a:t>
            </a:r>
          </a:p>
          <a:p>
            <a:pPr algn="l">
              <a:lnSpc>
                <a:spcPts val="322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Advent is a season of hope. And hope helps us to be brave and to face any difficulties we might have. </a:t>
            </a:r>
          </a:p>
          <a:p>
            <a:pPr algn="l">
              <a:lnSpc>
                <a:spcPts val="3220"/>
              </a:lnSpc>
            </a:pPr>
            <a:r>
              <a:rPr lang="en-US" sz="2300">
                <a:solidFill>
                  <a:srgbClr val="222544"/>
                </a:solidFill>
                <a:latin typeface="Montserrat School"/>
                <a:ea typeface="Montserrat School"/>
                <a:cs typeface="Montserrat School"/>
                <a:sym typeface="Montserrat School"/>
              </a:rPr>
              <a:t>It helps us to be there for one another and to walk alongside our global family experiencing poverty and injustice, to work together to build a better world.  </a:t>
            </a:r>
          </a:p>
          <a:p>
            <a:pPr algn="l">
              <a:lnSpc>
                <a:spcPts val="238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As we prepare this Advent for the birth of Jesus, how can we continue to be signs of hope in the world? </a:t>
            </a:r>
          </a:p>
          <a:p>
            <a:pPr algn="l">
              <a:lnSpc>
                <a:spcPts val="3080"/>
              </a:lnSpc>
            </a:pPr>
            <a:endParaRPr lang="en-US" sz="2300">
              <a:solidFill>
                <a:srgbClr val="222544"/>
              </a:solidFill>
              <a:latin typeface="Montserrat School"/>
              <a:ea typeface="Montserrat School"/>
              <a:cs typeface="Montserrat School"/>
              <a:sym typeface="Montserrat School"/>
            </a:endParaRPr>
          </a:p>
        </p:txBody>
      </p:sp>
      <p:sp>
        <p:nvSpPr>
          <p:cNvPr id="30" name="TextBox 30"/>
          <p:cNvSpPr txBox="1"/>
          <p:nvPr/>
        </p:nvSpPr>
        <p:spPr>
          <a:xfrm>
            <a:off x="1391547" y="1532218"/>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Scripture</a:t>
            </a:r>
          </a:p>
        </p:txBody>
      </p:sp>
      <p:sp>
        <p:nvSpPr>
          <p:cNvPr id="31" name="TextBox 31"/>
          <p:cNvSpPr txBox="1"/>
          <p:nvPr/>
        </p:nvSpPr>
        <p:spPr>
          <a:xfrm>
            <a:off x="9567620" y="5788200"/>
            <a:ext cx="7832327" cy="3725545"/>
          </a:xfrm>
          <a:prstGeom prst="rect">
            <a:avLst/>
          </a:prstGeom>
        </p:spPr>
        <p:txBody>
          <a:bodyPr lIns="0" tIns="0" rIns="0" bIns="0" rtlCol="0" anchor="t">
            <a:spAutoFit/>
          </a:bodyPr>
          <a:lstStyle/>
          <a:p>
            <a:pPr algn="l">
              <a:lnSpc>
                <a:spcPts val="3080"/>
              </a:lnSpc>
            </a:pPr>
            <a:r>
              <a:rPr lang="en-US" sz="2200" dirty="0">
                <a:solidFill>
                  <a:srgbClr val="222544"/>
                </a:solidFill>
                <a:latin typeface="Montserrat School"/>
                <a:ea typeface="Montserrat School"/>
                <a:cs typeface="Montserrat School"/>
                <a:sym typeface="Montserrat School"/>
              </a:rPr>
              <a:t>Light is a symbol of hope. As we light the candles on the Advent wreath, we remember that Christmas is getting closer!</a:t>
            </a:r>
          </a:p>
          <a:p>
            <a:pPr algn="l">
              <a:lnSpc>
                <a:spcPts val="1820"/>
              </a:lnSpc>
            </a:pPr>
            <a:endParaRPr lang="en-US" sz="2200" dirty="0">
              <a:solidFill>
                <a:srgbClr val="222544"/>
              </a:solidFill>
              <a:latin typeface="Montserrat School"/>
              <a:ea typeface="Montserrat School"/>
              <a:cs typeface="Montserrat School"/>
              <a:sym typeface="Montserrat School"/>
            </a:endParaRPr>
          </a:p>
          <a:p>
            <a:pPr algn="l">
              <a:lnSpc>
                <a:spcPts val="3080"/>
              </a:lnSpc>
            </a:pPr>
            <a:r>
              <a:rPr lang="en-US" sz="2200" dirty="0">
                <a:solidFill>
                  <a:srgbClr val="222544"/>
                </a:solidFill>
                <a:latin typeface="Montserrat School"/>
                <a:ea typeface="Montserrat School"/>
                <a:cs typeface="Montserrat School"/>
                <a:sym typeface="Montserrat School"/>
              </a:rPr>
              <a:t>We invite you to pass an electric candle around the classroom. When the candle comes to you, if you would like to, you could share a prayer intention out loud. You might pray for someone in your family, </a:t>
            </a:r>
          </a:p>
          <a:p>
            <a:pPr algn="l">
              <a:lnSpc>
                <a:spcPts val="3080"/>
              </a:lnSpc>
            </a:pPr>
            <a:r>
              <a:rPr lang="en-US" sz="2200" dirty="0">
                <a:solidFill>
                  <a:srgbClr val="222544"/>
                </a:solidFill>
                <a:latin typeface="Montserrat School"/>
                <a:ea typeface="Montserrat School"/>
                <a:cs typeface="Montserrat School"/>
                <a:sym typeface="Montserrat School"/>
              </a:rPr>
              <a:t>a friend, your school, our world, or a place that needs hope and peace at this time.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886174"/>
            <a:ext cx="8813495" cy="3806771"/>
            <a:chOff x="0" y="0"/>
            <a:chExt cx="2321250" cy="1002606"/>
          </a:xfrm>
        </p:grpSpPr>
        <p:sp>
          <p:nvSpPr>
            <p:cNvPr id="5" name="Freeform 5"/>
            <p:cNvSpPr/>
            <p:nvPr/>
          </p:nvSpPr>
          <p:spPr>
            <a:xfrm>
              <a:off x="0" y="0"/>
              <a:ext cx="2321250" cy="1002606"/>
            </a:xfrm>
            <a:custGeom>
              <a:avLst/>
              <a:gdLst/>
              <a:ahLst/>
              <a:cxnLst/>
              <a:rect l="l" t="t" r="r" b="b"/>
              <a:pathLst>
                <a:path w="2321250" h="1002606">
                  <a:moveTo>
                    <a:pt x="0" y="0"/>
                  </a:moveTo>
                  <a:lnTo>
                    <a:pt x="2321250" y="0"/>
                  </a:lnTo>
                  <a:lnTo>
                    <a:pt x="2321250" y="1002606"/>
                  </a:lnTo>
                  <a:lnTo>
                    <a:pt x="0" y="1002606"/>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21250" cy="1040706"/>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63638" y="4956923"/>
            <a:ext cx="8448710" cy="4637744"/>
            <a:chOff x="0" y="0"/>
            <a:chExt cx="2225175" cy="1221463"/>
          </a:xfrm>
        </p:grpSpPr>
        <p:sp>
          <p:nvSpPr>
            <p:cNvPr id="12" name="Freeform 12"/>
            <p:cNvSpPr/>
            <p:nvPr/>
          </p:nvSpPr>
          <p:spPr>
            <a:xfrm>
              <a:off x="0" y="0"/>
              <a:ext cx="2225175" cy="1221463"/>
            </a:xfrm>
            <a:custGeom>
              <a:avLst/>
              <a:gdLst/>
              <a:ahLst/>
              <a:cxnLst/>
              <a:rect l="l" t="t" r="r" b="b"/>
              <a:pathLst>
                <a:path w="2225175" h="1221463">
                  <a:moveTo>
                    <a:pt x="0" y="0"/>
                  </a:moveTo>
                  <a:lnTo>
                    <a:pt x="2225175" y="0"/>
                  </a:lnTo>
                  <a:lnTo>
                    <a:pt x="2225175" y="1221463"/>
                  </a:lnTo>
                  <a:lnTo>
                    <a:pt x="0" y="1221463"/>
                  </a:lnTo>
                  <a:close/>
                </a:path>
              </a:pathLst>
            </a:custGeom>
            <a:solidFill>
              <a:srgbClr val="FFFFFF"/>
            </a:solidFill>
            <a:ln w="38100" cap="sq">
              <a:solidFill>
                <a:srgbClr val="916BA2"/>
              </a:solidFill>
              <a:prstDash val="dash"/>
              <a:miter/>
            </a:ln>
          </p:spPr>
          <p:txBody>
            <a:bodyPr/>
            <a:lstStyle/>
            <a:p>
              <a:endParaRPr lang="en-GB"/>
            </a:p>
          </p:txBody>
        </p:sp>
        <p:sp>
          <p:nvSpPr>
            <p:cNvPr id="13" name="TextBox 13"/>
            <p:cNvSpPr txBox="1"/>
            <p:nvPr/>
          </p:nvSpPr>
          <p:spPr>
            <a:xfrm>
              <a:off x="0" y="-38100"/>
              <a:ext cx="2225175" cy="1259563"/>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9567620" y="6068695"/>
            <a:ext cx="8040748" cy="32467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Be a light for someone today.</a:t>
            </a:r>
          </a:p>
          <a:p>
            <a:pPr algn="l">
              <a:lnSpc>
                <a:spcPts val="3220"/>
              </a:lnSpc>
            </a:pPr>
            <a:r>
              <a:rPr lang="en-US" sz="2300">
                <a:solidFill>
                  <a:srgbClr val="222544"/>
                </a:solidFill>
                <a:latin typeface="Montserrat School"/>
                <a:ea typeface="Montserrat School"/>
                <a:cs typeface="Montserrat School"/>
                <a:sym typeface="Montserrat School"/>
              </a:rPr>
              <a:t>Smile, help, encourage or include someone who needs a little extra kindness.</a:t>
            </a:r>
          </a:p>
          <a:p>
            <a:pPr algn="l">
              <a:lnSpc>
                <a:spcPts val="115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Watch </a:t>
            </a:r>
            <a:r>
              <a:rPr lang="en-US" sz="2300" b="1" u="sng">
                <a:solidFill>
                  <a:srgbClr val="222544"/>
                </a:solidFill>
                <a:latin typeface="Montserrat School Semi-Bold"/>
                <a:ea typeface="Montserrat School Semi-Bold"/>
                <a:cs typeface="Montserrat School Semi-Bold"/>
                <a:sym typeface="Montserrat School Semi-Bold"/>
                <a:hlinkClick r:id="rId6" tooltip="https://www.youtube.com/watch?v=ShcZx4qh9k4"/>
              </a:rPr>
              <a:t>CAFOD’s Hope reflection for children</a:t>
            </a:r>
            <a:r>
              <a:rPr lang="en-US" sz="2300">
                <a:solidFill>
                  <a:srgbClr val="222544"/>
                </a:solidFill>
                <a:latin typeface="Montserrat School"/>
                <a:ea typeface="Montserrat School"/>
                <a:cs typeface="Montserrat School"/>
                <a:sym typeface="Montserrat School"/>
              </a:rPr>
              <a:t> for inspiration!</a:t>
            </a:r>
          </a:p>
          <a:p>
            <a:pPr algn="l">
              <a:lnSpc>
                <a:spcPts val="252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World Gift: Share hope for a brighter future with a </a:t>
            </a:r>
            <a:r>
              <a:rPr lang="en-US" sz="2300" b="1" u="sng">
                <a:solidFill>
                  <a:srgbClr val="222544"/>
                </a:solidFill>
                <a:latin typeface="Montserrat School Semi-Bold"/>
                <a:ea typeface="Montserrat School Semi-Bold"/>
                <a:cs typeface="Montserrat School Semi-Bold"/>
                <a:sym typeface="Montserrat School Semi-Bold"/>
                <a:hlinkClick r:id="rId7" tooltip="https://worldgifts.cafod.org.uk/products/teach-someone-to-read-for-schools"/>
              </a:rPr>
              <a:t>Teach someone to read World Gift (£12)</a:t>
            </a:r>
            <a:r>
              <a:rPr lang="en-US" sz="2300">
                <a:solidFill>
                  <a:srgbClr val="222544"/>
                </a:solidFill>
                <a:latin typeface="Montserrat School"/>
                <a:ea typeface="Montserrat School"/>
                <a:cs typeface="Montserrat School"/>
                <a:sym typeface="Montserrat School"/>
              </a:rPr>
              <a:t>!</a:t>
            </a:r>
          </a:p>
        </p:txBody>
      </p:sp>
      <p:grpSp>
        <p:nvGrpSpPr>
          <p:cNvPr id="15" name="Group 15"/>
          <p:cNvGrpSpPr/>
          <p:nvPr/>
        </p:nvGrpSpPr>
        <p:grpSpPr>
          <a:xfrm>
            <a:off x="-849805" y="-234640"/>
            <a:ext cx="11576203" cy="1263340"/>
            <a:chOff x="0" y="0"/>
            <a:chExt cx="15434937" cy="1684453"/>
          </a:xfrm>
        </p:grpSpPr>
        <p:grpSp>
          <p:nvGrpSpPr>
            <p:cNvPr id="16" name="Group 16"/>
            <p:cNvGrpSpPr/>
            <p:nvPr/>
          </p:nvGrpSpPr>
          <p:grpSpPr>
            <a:xfrm>
              <a:off x="0" y="0"/>
              <a:ext cx="15434937" cy="1684453"/>
              <a:chOff x="0" y="0"/>
              <a:chExt cx="3048877" cy="332731"/>
            </a:xfrm>
          </p:grpSpPr>
          <p:sp>
            <p:nvSpPr>
              <p:cNvPr id="17" name="Freeform 17"/>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8" name="TextBox 18"/>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0" name="TextBox 20"/>
            <p:cNvSpPr txBox="1"/>
            <p:nvPr/>
          </p:nvSpPr>
          <p:spPr>
            <a:xfrm>
              <a:off x="1826614" y="605329"/>
              <a:ext cx="12113810"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Friday 4 December - First week of Advent</a:t>
              </a:r>
            </a:p>
          </p:txBody>
        </p:sp>
      </p:grpSp>
      <p:sp>
        <p:nvSpPr>
          <p:cNvPr id="21" name="TextBox 21"/>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22" name="TextBox 22"/>
          <p:cNvSpPr txBox="1"/>
          <p:nvPr/>
        </p:nvSpPr>
        <p:spPr>
          <a:xfrm>
            <a:off x="377325" y="3132004"/>
            <a:ext cx="8544523" cy="216535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God of hope,</a:t>
            </a:r>
          </a:p>
          <a:p>
            <a:pPr algn="l">
              <a:lnSpc>
                <a:spcPts val="3499"/>
              </a:lnSpc>
            </a:pPr>
            <a:r>
              <a:rPr lang="en-US" sz="2499">
                <a:solidFill>
                  <a:srgbClr val="222544"/>
                </a:solidFill>
                <a:latin typeface="Montserrat School"/>
                <a:ea typeface="Montserrat School"/>
                <a:cs typeface="Montserrat School"/>
                <a:sym typeface="Montserrat School"/>
              </a:rPr>
              <a:t>thank you for being our light.</a:t>
            </a:r>
          </a:p>
          <a:p>
            <a:pPr algn="l">
              <a:lnSpc>
                <a:spcPts val="3499"/>
              </a:lnSpc>
            </a:pPr>
            <a:r>
              <a:rPr lang="en-US" sz="2499">
                <a:solidFill>
                  <a:srgbClr val="222544"/>
                </a:solidFill>
                <a:latin typeface="Montserrat School"/>
                <a:ea typeface="Montserrat School"/>
                <a:cs typeface="Montserrat School"/>
                <a:sym typeface="Montserrat School"/>
              </a:rPr>
              <a:t>Help us to shine your light</a:t>
            </a:r>
          </a:p>
          <a:p>
            <a:pPr algn="l">
              <a:lnSpc>
                <a:spcPts val="3499"/>
              </a:lnSpc>
            </a:pPr>
            <a:r>
              <a:rPr lang="en-US" sz="2499">
                <a:solidFill>
                  <a:srgbClr val="222544"/>
                </a:solidFill>
                <a:latin typeface="Montserrat School"/>
                <a:ea typeface="Montserrat School"/>
                <a:cs typeface="Montserrat School"/>
                <a:sym typeface="Montserrat School"/>
              </a:rPr>
              <a:t>through our words and actions this Advent.</a:t>
            </a:r>
          </a:p>
          <a:p>
            <a:pPr algn="l">
              <a:lnSpc>
                <a:spcPts val="3499"/>
              </a:lnSpc>
            </a:pPr>
            <a:r>
              <a:rPr lang="en-US" sz="2499">
                <a:solidFill>
                  <a:srgbClr val="222544"/>
                </a:solidFill>
                <a:latin typeface="Montserrat School"/>
                <a:ea typeface="Montserrat School"/>
                <a:cs typeface="Montserrat School"/>
                <a:sym typeface="Montserrat School"/>
              </a:rPr>
              <a:t>Amen.</a:t>
            </a:r>
          </a:p>
        </p:txBody>
      </p:sp>
      <p:sp>
        <p:nvSpPr>
          <p:cNvPr id="23" name="Freeform 23"/>
          <p:cNvSpPr/>
          <p:nvPr/>
        </p:nvSpPr>
        <p:spPr>
          <a:xfrm>
            <a:off x="5439674" y="5810586"/>
            <a:ext cx="3590589" cy="3590589"/>
          </a:xfrm>
          <a:custGeom>
            <a:avLst/>
            <a:gdLst/>
            <a:ahLst/>
            <a:cxnLst/>
            <a:rect l="l" t="t" r="r" b="b"/>
            <a:pathLst>
              <a:path w="3590589" h="3590589">
                <a:moveTo>
                  <a:pt x="0" y="0"/>
                </a:moveTo>
                <a:lnTo>
                  <a:pt x="3590589" y="0"/>
                </a:lnTo>
                <a:lnTo>
                  <a:pt x="3590589" y="3590589"/>
                </a:lnTo>
                <a:lnTo>
                  <a:pt x="0" y="3590589"/>
                </a:lnTo>
                <a:lnTo>
                  <a:pt x="0" y="0"/>
                </a:lnTo>
                <a:close/>
              </a:path>
            </a:pathLst>
          </a:custGeom>
          <a:blipFill>
            <a:blip r:embed="rId9"/>
            <a:stretch>
              <a:fillRect/>
            </a:stretch>
          </a:blipFill>
        </p:spPr>
        <p:txBody>
          <a:bodyPr/>
          <a:lstStyle/>
          <a:p>
            <a:endParaRPr lang="en-GB"/>
          </a:p>
        </p:txBody>
      </p:sp>
      <p:sp>
        <p:nvSpPr>
          <p:cNvPr id="24" name="Freeform 24"/>
          <p:cNvSpPr/>
          <p:nvPr/>
        </p:nvSpPr>
        <p:spPr>
          <a:xfrm rot="1576278" flipH="1" flipV="1">
            <a:off x="8583012" y="8999799"/>
            <a:ext cx="1969216" cy="1189734"/>
          </a:xfrm>
          <a:custGeom>
            <a:avLst/>
            <a:gdLst/>
            <a:ahLst/>
            <a:cxnLst/>
            <a:rect l="l" t="t" r="r" b="b"/>
            <a:pathLst>
              <a:path w="1969216" h="1189734">
                <a:moveTo>
                  <a:pt x="1969216" y="1189734"/>
                </a:moveTo>
                <a:lnTo>
                  <a:pt x="0" y="1189734"/>
                </a:lnTo>
                <a:lnTo>
                  <a:pt x="0" y="0"/>
                </a:lnTo>
                <a:lnTo>
                  <a:pt x="1969216" y="0"/>
                </a:lnTo>
                <a:lnTo>
                  <a:pt x="1969216" y="1189734"/>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25" name="Group 25"/>
          <p:cNvGrpSpPr/>
          <p:nvPr/>
        </p:nvGrpSpPr>
        <p:grpSpPr>
          <a:xfrm>
            <a:off x="9758055" y="1497207"/>
            <a:ext cx="5572032" cy="3273770"/>
            <a:chOff x="0" y="0"/>
            <a:chExt cx="1134847" cy="666763"/>
          </a:xfrm>
        </p:grpSpPr>
        <p:sp>
          <p:nvSpPr>
            <p:cNvPr id="26" name="Freeform 26"/>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11"/>
              <a:stretch>
                <a:fillRect t="-6734" b="-6734"/>
              </a:stretch>
            </a:blipFill>
          </p:spPr>
          <p:txBody>
            <a:bodyPr/>
            <a:lstStyle/>
            <a:p>
              <a:endParaRPr lang="en-GB"/>
            </a:p>
          </p:txBody>
        </p:sp>
      </p:grpSp>
      <p:grpSp>
        <p:nvGrpSpPr>
          <p:cNvPr id="27" name="Group 27"/>
          <p:cNvGrpSpPr/>
          <p:nvPr/>
        </p:nvGrpSpPr>
        <p:grpSpPr>
          <a:xfrm>
            <a:off x="9567620" y="5143500"/>
            <a:ext cx="4520733" cy="832777"/>
            <a:chOff x="0" y="0"/>
            <a:chExt cx="6027643" cy="1110369"/>
          </a:xfrm>
        </p:grpSpPr>
        <p:grpSp>
          <p:nvGrpSpPr>
            <p:cNvPr id="28" name="Group 28"/>
            <p:cNvGrpSpPr/>
            <p:nvPr/>
          </p:nvGrpSpPr>
          <p:grpSpPr>
            <a:xfrm>
              <a:off x="0" y="0"/>
              <a:ext cx="1110369" cy="111036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30" name="TextBox 30"/>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1" name="TextBox 31"/>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2" name="Freeform 32"/>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9363638" y="4694796"/>
            <a:ext cx="8448710" cy="5158776"/>
            <a:chOff x="0" y="0"/>
            <a:chExt cx="2225175" cy="1358690"/>
          </a:xfrm>
        </p:grpSpPr>
        <p:sp>
          <p:nvSpPr>
            <p:cNvPr id="5" name="Freeform 5"/>
            <p:cNvSpPr/>
            <p:nvPr/>
          </p:nvSpPr>
          <p:spPr>
            <a:xfrm>
              <a:off x="0" y="0"/>
              <a:ext cx="2225175" cy="1358690"/>
            </a:xfrm>
            <a:custGeom>
              <a:avLst/>
              <a:gdLst/>
              <a:ahLst/>
              <a:cxnLst/>
              <a:rect l="l" t="t" r="r" b="b"/>
              <a:pathLst>
                <a:path w="2225175" h="1358690">
                  <a:moveTo>
                    <a:pt x="0" y="0"/>
                  </a:moveTo>
                  <a:lnTo>
                    <a:pt x="2225175" y="0"/>
                  </a:lnTo>
                  <a:lnTo>
                    <a:pt x="2225175" y="1358690"/>
                  </a:lnTo>
                  <a:lnTo>
                    <a:pt x="0" y="1358690"/>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25175" cy="139679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16769" y="1257238"/>
            <a:ext cx="8577764" cy="6195593"/>
            <a:chOff x="0" y="0"/>
            <a:chExt cx="2259164" cy="1631761"/>
          </a:xfrm>
        </p:grpSpPr>
        <p:sp>
          <p:nvSpPr>
            <p:cNvPr id="8" name="Freeform 8"/>
            <p:cNvSpPr/>
            <p:nvPr/>
          </p:nvSpPr>
          <p:spPr>
            <a:xfrm>
              <a:off x="0" y="0"/>
              <a:ext cx="2259164" cy="1631761"/>
            </a:xfrm>
            <a:custGeom>
              <a:avLst/>
              <a:gdLst/>
              <a:ahLst/>
              <a:cxnLst/>
              <a:rect l="l" t="t" r="r" b="b"/>
              <a:pathLst>
                <a:path w="2259164" h="1631761">
                  <a:moveTo>
                    <a:pt x="0" y="0"/>
                  </a:moveTo>
                  <a:lnTo>
                    <a:pt x="2259164" y="0"/>
                  </a:lnTo>
                  <a:lnTo>
                    <a:pt x="2259164" y="1631761"/>
                  </a:lnTo>
                  <a:lnTo>
                    <a:pt x="0" y="1631761"/>
                  </a:lnTo>
                  <a:close/>
                </a:path>
              </a:pathLst>
            </a:custGeom>
            <a:solidFill>
              <a:srgbClr val="FFFFFF"/>
            </a:solidFill>
            <a:ln w="38100" cap="sq">
              <a:solidFill>
                <a:srgbClr val="916BA2"/>
              </a:solidFill>
              <a:prstDash val="dash"/>
              <a:miter/>
            </a:ln>
          </p:spPr>
          <p:txBody>
            <a:bodyPr/>
            <a:lstStyle/>
            <a:p>
              <a:endParaRPr lang="en-GB"/>
            </a:p>
          </p:txBody>
        </p:sp>
        <p:sp>
          <p:nvSpPr>
            <p:cNvPr id="9" name="TextBox 9"/>
            <p:cNvSpPr txBox="1"/>
            <p:nvPr/>
          </p:nvSpPr>
          <p:spPr>
            <a:xfrm>
              <a:off x="0" y="-38100"/>
              <a:ext cx="2259164" cy="1669861"/>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66352" y="1400698"/>
            <a:ext cx="910134" cy="910134"/>
            <a:chOff x="0" y="0"/>
            <a:chExt cx="1213512" cy="1213512"/>
          </a:xfrm>
        </p:grpSpPr>
        <p:grpSp>
          <p:nvGrpSpPr>
            <p:cNvPr id="11" name="Group 11"/>
            <p:cNvGrpSpPr/>
            <p:nvPr/>
          </p:nvGrpSpPr>
          <p:grpSpPr>
            <a:xfrm>
              <a:off x="0" y="0"/>
              <a:ext cx="1213512" cy="121351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3" name="TextBox 13"/>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4" name="Freeform 14"/>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5" name="Group 15"/>
          <p:cNvGrpSpPr/>
          <p:nvPr/>
        </p:nvGrpSpPr>
        <p:grpSpPr>
          <a:xfrm>
            <a:off x="9567620" y="4849683"/>
            <a:ext cx="4940666" cy="910134"/>
            <a:chOff x="0" y="0"/>
            <a:chExt cx="6587555" cy="1213512"/>
          </a:xfrm>
        </p:grpSpPr>
        <p:sp>
          <p:nvSpPr>
            <p:cNvPr id="16" name="TextBox 16"/>
            <p:cNvSpPr txBox="1"/>
            <p:nvPr/>
          </p:nvSpPr>
          <p:spPr>
            <a:xfrm>
              <a:off x="1429294" y="197585"/>
              <a:ext cx="5158260"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grpSp>
          <p:nvGrpSpPr>
            <p:cNvPr id="17" name="Group 17"/>
            <p:cNvGrpSpPr/>
            <p:nvPr/>
          </p:nvGrpSpPr>
          <p:grpSpPr>
            <a:xfrm>
              <a:off x="0" y="0"/>
              <a:ext cx="1213512" cy="1213512"/>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9" name="TextBox 1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0" name="Freeform 20"/>
            <p:cNvSpPr/>
            <p:nvPr/>
          </p:nvSpPr>
          <p:spPr>
            <a:xfrm>
              <a:off x="219754" y="264260"/>
              <a:ext cx="774003" cy="684993"/>
            </a:xfrm>
            <a:custGeom>
              <a:avLst/>
              <a:gdLst/>
              <a:ahLst/>
              <a:cxnLst/>
              <a:rect l="l" t="t" r="r" b="b"/>
              <a:pathLst>
                <a:path w="774003" h="684993">
                  <a:moveTo>
                    <a:pt x="0" y="0"/>
                  </a:moveTo>
                  <a:lnTo>
                    <a:pt x="774004" y="0"/>
                  </a:lnTo>
                  <a:lnTo>
                    <a:pt x="774004" y="684993"/>
                  </a:lnTo>
                  <a:lnTo>
                    <a:pt x="0" y="68499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grpSp>
        <p:nvGrpSpPr>
          <p:cNvPr id="21" name="Group 21"/>
          <p:cNvGrpSpPr/>
          <p:nvPr/>
        </p:nvGrpSpPr>
        <p:grpSpPr>
          <a:xfrm>
            <a:off x="9374989" y="1308032"/>
            <a:ext cx="5288920" cy="3107432"/>
            <a:chOff x="0" y="0"/>
            <a:chExt cx="1134847" cy="666763"/>
          </a:xfrm>
        </p:grpSpPr>
        <p:sp>
          <p:nvSpPr>
            <p:cNvPr id="22" name="Freeform 22"/>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7"/>
              <a:stretch>
                <a:fillRect t="-6734" b="-6734"/>
              </a:stretch>
            </a:blipFill>
          </p:spPr>
          <p:txBody>
            <a:bodyPr/>
            <a:lstStyle/>
            <a:p>
              <a:endParaRPr lang="en-GB"/>
            </a:p>
          </p:txBody>
        </p:sp>
      </p:grpSp>
      <p:grpSp>
        <p:nvGrpSpPr>
          <p:cNvPr id="23" name="Group 23"/>
          <p:cNvGrpSpPr/>
          <p:nvPr/>
        </p:nvGrpSpPr>
        <p:grpSpPr>
          <a:xfrm>
            <a:off x="-849805" y="-234640"/>
            <a:ext cx="12376752" cy="1263340"/>
            <a:chOff x="0" y="0"/>
            <a:chExt cx="16502336" cy="1684453"/>
          </a:xfrm>
        </p:grpSpPr>
        <p:grpSp>
          <p:nvGrpSpPr>
            <p:cNvPr id="24" name="Group 24"/>
            <p:cNvGrpSpPr/>
            <p:nvPr/>
          </p:nvGrpSpPr>
          <p:grpSpPr>
            <a:xfrm>
              <a:off x="0" y="0"/>
              <a:ext cx="16502336" cy="1684453"/>
              <a:chOff x="0" y="0"/>
              <a:chExt cx="3259721" cy="332731"/>
            </a:xfrm>
          </p:grpSpPr>
          <p:sp>
            <p:nvSpPr>
              <p:cNvPr id="25" name="Freeform 25"/>
              <p:cNvSpPr/>
              <p:nvPr/>
            </p:nvSpPr>
            <p:spPr>
              <a:xfrm>
                <a:off x="0" y="0"/>
                <a:ext cx="3259721" cy="332731"/>
              </a:xfrm>
              <a:custGeom>
                <a:avLst/>
                <a:gdLst/>
                <a:ahLst/>
                <a:cxnLst/>
                <a:rect l="l" t="t" r="r" b="b"/>
                <a:pathLst>
                  <a:path w="3259721" h="332731">
                    <a:moveTo>
                      <a:pt x="3056521" y="0"/>
                    </a:moveTo>
                    <a:cubicBezTo>
                      <a:pt x="3168745" y="0"/>
                      <a:pt x="3259721" y="74484"/>
                      <a:pt x="3259721" y="166366"/>
                    </a:cubicBezTo>
                    <a:cubicBezTo>
                      <a:pt x="3259721" y="258247"/>
                      <a:pt x="3168745" y="332731"/>
                      <a:pt x="3056521"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6" name="TextBox 26"/>
              <p:cNvSpPr txBox="1"/>
              <p:nvPr/>
            </p:nvSpPr>
            <p:spPr>
              <a:xfrm>
                <a:off x="0" y="-38100"/>
                <a:ext cx="3259721" cy="370831"/>
              </a:xfrm>
              <a:prstGeom prst="rect">
                <a:avLst/>
              </a:prstGeom>
            </p:spPr>
            <p:txBody>
              <a:bodyPr lIns="50800" tIns="50800" rIns="50800" bIns="50800" rtlCol="0" anchor="ctr"/>
              <a:lstStyle/>
              <a:p>
                <a:pPr algn="ctr">
                  <a:lnSpc>
                    <a:spcPts val="2659"/>
                  </a:lnSpc>
                </a:pPr>
                <a:endParaRPr/>
              </a:p>
            </p:txBody>
          </p:sp>
        </p:grpSp>
        <p:sp>
          <p:nvSpPr>
            <p:cNvPr id="27" name="Freeform 27"/>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8" name="TextBox 28"/>
            <p:cNvSpPr txBox="1"/>
            <p:nvPr/>
          </p:nvSpPr>
          <p:spPr>
            <a:xfrm>
              <a:off x="1826614" y="605329"/>
              <a:ext cx="13892807"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Sunday 6 December - Second Sunday of Advent </a:t>
              </a:r>
            </a:p>
          </p:txBody>
        </p:sp>
      </p:grpSp>
      <p:sp>
        <p:nvSpPr>
          <p:cNvPr id="29" name="TextBox 29"/>
          <p:cNvSpPr txBox="1"/>
          <p:nvPr/>
        </p:nvSpPr>
        <p:spPr>
          <a:xfrm>
            <a:off x="366352" y="2272733"/>
            <a:ext cx="8278597" cy="5468620"/>
          </a:xfrm>
          <a:prstGeom prst="rect">
            <a:avLst/>
          </a:prstGeom>
        </p:spPr>
        <p:txBody>
          <a:bodyPr lIns="0" tIns="0" rIns="0" bIns="0" rtlCol="0" anchor="t">
            <a:spAutoFit/>
          </a:bodyPr>
          <a:lstStyle/>
          <a:p>
            <a:pPr algn="ctr">
              <a:lnSpc>
                <a:spcPts val="3080"/>
              </a:lnSpc>
            </a:pPr>
            <a:r>
              <a:rPr lang="en-US" sz="2200">
                <a:solidFill>
                  <a:srgbClr val="222544"/>
                </a:solidFill>
                <a:latin typeface="Montserrat School"/>
                <a:ea typeface="Montserrat School"/>
                <a:cs typeface="Montserrat School"/>
                <a:sym typeface="Montserrat School"/>
              </a:rPr>
              <a:t>“Someone is shouting in the desert,</a:t>
            </a:r>
          </a:p>
          <a:p>
            <a:pPr algn="ctr">
              <a:lnSpc>
                <a:spcPts val="3080"/>
              </a:lnSpc>
            </a:pPr>
            <a:r>
              <a:rPr lang="en-US" sz="2200">
                <a:solidFill>
                  <a:srgbClr val="222544"/>
                </a:solidFill>
                <a:latin typeface="Montserrat School"/>
                <a:ea typeface="Montserrat School"/>
                <a:cs typeface="Montserrat School"/>
                <a:sym typeface="Montserrat School"/>
              </a:rPr>
              <a:t>    “Get the road ready for the Lord;</a:t>
            </a:r>
          </a:p>
          <a:p>
            <a:pPr algn="ctr">
              <a:lnSpc>
                <a:spcPts val="3080"/>
              </a:lnSpc>
            </a:pPr>
            <a:r>
              <a:rPr lang="en-US" sz="2200">
                <a:solidFill>
                  <a:srgbClr val="222544"/>
                </a:solidFill>
                <a:latin typeface="Montserrat School"/>
                <a:ea typeface="Montserrat School"/>
                <a:cs typeface="Montserrat School"/>
                <a:sym typeface="Montserrat School"/>
              </a:rPr>
              <a:t>    make a straight path for him to travel!””</a:t>
            </a:r>
          </a:p>
          <a:p>
            <a:pPr algn="ctr">
              <a:lnSpc>
                <a:spcPts val="3080"/>
              </a:lnSpc>
            </a:pPr>
            <a:r>
              <a:rPr lang="en-US" sz="2200">
                <a:solidFill>
                  <a:srgbClr val="222544"/>
                </a:solidFill>
                <a:latin typeface="Montserrat School"/>
                <a:ea typeface="Montserrat School"/>
                <a:cs typeface="Montserrat School"/>
                <a:sym typeface="Montserrat School"/>
              </a:rPr>
              <a:t>Mark 1:3</a:t>
            </a:r>
          </a:p>
          <a:p>
            <a:pPr algn="l">
              <a:lnSpc>
                <a:spcPts val="1615"/>
              </a:lnSpc>
            </a:pPr>
            <a:endParaRPr lang="en-US" sz="2200">
              <a:solidFill>
                <a:srgbClr val="222544"/>
              </a:solidFill>
              <a:latin typeface="Montserrat School"/>
              <a:ea typeface="Montserrat School"/>
              <a:cs typeface="Montserrat School"/>
              <a:sym typeface="Montserrat School"/>
            </a:endParaRPr>
          </a:p>
          <a:p>
            <a:pPr algn="l">
              <a:lnSpc>
                <a:spcPts val="3080"/>
              </a:lnSpc>
            </a:pPr>
            <a:r>
              <a:rPr lang="en-US" sz="2200">
                <a:solidFill>
                  <a:srgbClr val="222544"/>
                </a:solidFill>
                <a:latin typeface="Montserrat School"/>
                <a:ea typeface="Montserrat School"/>
                <a:cs typeface="Montserrat School"/>
                <a:sym typeface="Montserrat School"/>
              </a:rPr>
              <a:t>In Sunday’s Gospel, John the Baptist tells people to “get the road ready for the Lord!”. He asks them to think about the things in their lives that might be getting in the way of God so that they can prepare their hearts for God. </a:t>
            </a:r>
          </a:p>
          <a:p>
            <a:pPr algn="l">
              <a:lnSpc>
                <a:spcPts val="3080"/>
              </a:lnSpc>
            </a:pPr>
            <a:r>
              <a:rPr lang="en-US" sz="2200">
                <a:solidFill>
                  <a:srgbClr val="222544"/>
                </a:solidFill>
                <a:latin typeface="Montserrat School"/>
                <a:ea typeface="Montserrat School"/>
                <a:cs typeface="Montserrat School"/>
                <a:sym typeface="Montserrat School"/>
              </a:rPr>
              <a:t>Sometimes unkindness, arguments, selfishness or not listening to others can make it harder for peace to grow.</a:t>
            </a:r>
          </a:p>
          <a:p>
            <a:pPr algn="l">
              <a:lnSpc>
                <a:spcPts val="1680"/>
              </a:lnSpc>
            </a:pPr>
            <a:endParaRPr lang="en-US" sz="2200">
              <a:solidFill>
                <a:srgbClr val="222544"/>
              </a:solidFill>
              <a:latin typeface="Montserrat School"/>
              <a:ea typeface="Montserrat School"/>
              <a:cs typeface="Montserrat School"/>
              <a:sym typeface="Montserrat School"/>
            </a:endParaRPr>
          </a:p>
          <a:p>
            <a:pPr algn="l">
              <a:lnSpc>
                <a:spcPts val="3080"/>
              </a:lnSpc>
            </a:pPr>
            <a:r>
              <a:rPr lang="en-US" sz="2200">
                <a:solidFill>
                  <a:srgbClr val="222544"/>
                </a:solidFill>
                <a:latin typeface="Montserrat School"/>
                <a:ea typeface="Montserrat School"/>
                <a:cs typeface="Montserrat School"/>
                <a:sym typeface="Montserrat School"/>
              </a:rPr>
              <a:t>How can you get ready for the Lord and welcome peace into your life?</a:t>
            </a:r>
          </a:p>
          <a:p>
            <a:pPr algn="l">
              <a:lnSpc>
                <a:spcPts val="3080"/>
              </a:lnSpc>
            </a:pPr>
            <a:endParaRPr lang="en-US" sz="2200">
              <a:solidFill>
                <a:srgbClr val="222544"/>
              </a:solidFill>
              <a:latin typeface="Montserrat School"/>
              <a:ea typeface="Montserrat School"/>
              <a:cs typeface="Montserrat School"/>
              <a:sym typeface="Montserrat School"/>
            </a:endParaRPr>
          </a:p>
        </p:txBody>
      </p:sp>
      <p:sp>
        <p:nvSpPr>
          <p:cNvPr id="30" name="TextBox 30"/>
          <p:cNvSpPr txBox="1"/>
          <p:nvPr/>
        </p:nvSpPr>
        <p:spPr>
          <a:xfrm>
            <a:off x="1391547" y="1532218"/>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Sunday’s Gospel</a:t>
            </a:r>
          </a:p>
        </p:txBody>
      </p:sp>
      <p:sp>
        <p:nvSpPr>
          <p:cNvPr id="31" name="TextBox 31"/>
          <p:cNvSpPr txBox="1"/>
          <p:nvPr/>
        </p:nvSpPr>
        <p:spPr>
          <a:xfrm>
            <a:off x="9567620" y="5769343"/>
            <a:ext cx="8040748" cy="3896995"/>
          </a:xfrm>
          <a:prstGeom prst="rect">
            <a:avLst/>
          </a:prstGeom>
        </p:spPr>
        <p:txBody>
          <a:bodyPr lIns="0" tIns="0" rIns="0" bIns="0" rtlCol="0" anchor="t">
            <a:spAutoFit/>
          </a:bodyPr>
          <a:lstStyle/>
          <a:p>
            <a:pPr algn="l">
              <a:lnSpc>
                <a:spcPts val="3080"/>
              </a:lnSpc>
            </a:pPr>
            <a:r>
              <a:rPr lang="en-US" sz="2200">
                <a:solidFill>
                  <a:srgbClr val="222544"/>
                </a:solidFill>
                <a:latin typeface="Montserrat School"/>
                <a:ea typeface="Montserrat School"/>
                <a:cs typeface="Montserrat School"/>
                <a:sym typeface="Montserrat School"/>
              </a:rPr>
              <a:t>Advent is a time to “make a straight path” for Jesus in our hearts and in our world.</a:t>
            </a:r>
          </a:p>
          <a:p>
            <a:pPr algn="l">
              <a:lnSpc>
                <a:spcPts val="1680"/>
              </a:lnSpc>
            </a:pPr>
            <a:endParaRPr lang="en-US" sz="2200">
              <a:solidFill>
                <a:srgbClr val="222544"/>
              </a:solidFill>
              <a:latin typeface="Montserrat School"/>
              <a:ea typeface="Montserrat School"/>
              <a:cs typeface="Montserrat School"/>
              <a:sym typeface="Montserrat School"/>
            </a:endParaRPr>
          </a:p>
          <a:p>
            <a:pPr algn="l">
              <a:lnSpc>
                <a:spcPts val="3080"/>
              </a:lnSpc>
            </a:pPr>
            <a:r>
              <a:rPr lang="en-US" sz="2200">
                <a:solidFill>
                  <a:srgbClr val="222544"/>
                </a:solidFill>
                <a:latin typeface="Montserrat School"/>
                <a:ea typeface="Montserrat School"/>
                <a:cs typeface="Montserrat School"/>
                <a:sym typeface="Montserrat School"/>
              </a:rPr>
              <a:t>Hold a small stone in your hand.</a:t>
            </a:r>
          </a:p>
          <a:p>
            <a:pPr algn="l">
              <a:lnSpc>
                <a:spcPts val="3080"/>
              </a:lnSpc>
            </a:pPr>
            <a:r>
              <a:rPr lang="en-US" sz="2200">
                <a:solidFill>
                  <a:srgbClr val="222544"/>
                </a:solidFill>
                <a:latin typeface="Montserrat School"/>
                <a:ea typeface="Montserrat School"/>
                <a:cs typeface="Montserrat School"/>
                <a:sym typeface="Montserrat School"/>
              </a:rPr>
              <a:t>Think quietly about any worries, distractions or things you are sorry for. Imagine placing them into the stone and handing them over to God.</a:t>
            </a:r>
          </a:p>
          <a:p>
            <a:pPr algn="l">
              <a:lnSpc>
                <a:spcPts val="1540"/>
              </a:lnSpc>
            </a:pPr>
            <a:endParaRPr lang="en-US" sz="2200">
              <a:solidFill>
                <a:srgbClr val="222544"/>
              </a:solidFill>
              <a:latin typeface="Montserrat School"/>
              <a:ea typeface="Montserrat School"/>
              <a:cs typeface="Montserrat School"/>
              <a:sym typeface="Montserrat School"/>
            </a:endParaRPr>
          </a:p>
          <a:p>
            <a:pPr algn="l">
              <a:lnSpc>
                <a:spcPts val="3080"/>
              </a:lnSpc>
            </a:pPr>
            <a:r>
              <a:rPr lang="en-US" sz="2200">
                <a:solidFill>
                  <a:srgbClr val="222544"/>
                </a:solidFill>
                <a:latin typeface="Montserrat School"/>
                <a:ea typeface="Montserrat School"/>
                <a:cs typeface="Montserrat School"/>
                <a:sym typeface="Montserrat School"/>
              </a:rPr>
              <a:t>If you can, place all the stones together to make a straight path and remember John the Baptist's message from the Gospel.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9357702" y="6042026"/>
            <a:ext cx="8448710" cy="3057248"/>
            <a:chOff x="0" y="0"/>
            <a:chExt cx="2225175" cy="805201"/>
          </a:xfrm>
        </p:grpSpPr>
        <p:sp>
          <p:nvSpPr>
            <p:cNvPr id="5" name="Freeform 5"/>
            <p:cNvSpPr/>
            <p:nvPr/>
          </p:nvSpPr>
          <p:spPr>
            <a:xfrm>
              <a:off x="0" y="0"/>
              <a:ext cx="2225175" cy="805201"/>
            </a:xfrm>
            <a:custGeom>
              <a:avLst/>
              <a:gdLst/>
              <a:ahLst/>
              <a:cxnLst/>
              <a:rect l="l" t="t" r="r" b="b"/>
              <a:pathLst>
                <a:path w="2225175" h="805201">
                  <a:moveTo>
                    <a:pt x="0" y="0"/>
                  </a:moveTo>
                  <a:lnTo>
                    <a:pt x="2225175" y="0"/>
                  </a:lnTo>
                  <a:lnTo>
                    <a:pt x="2225175" y="805201"/>
                  </a:lnTo>
                  <a:lnTo>
                    <a:pt x="0" y="805201"/>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25175" cy="843301"/>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9561683" y="7336492"/>
            <a:ext cx="8040748" cy="15894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Choose one small action today to help you prepare the way for peace: say sorry, forgive, listen carefully, in</a:t>
            </a:r>
            <a:r>
              <a:rPr lang="en-US" sz="2300" u="none">
                <a:solidFill>
                  <a:srgbClr val="222544"/>
                </a:solidFill>
                <a:latin typeface="Montserrat School"/>
                <a:ea typeface="Montserrat School"/>
                <a:cs typeface="Montserrat School"/>
                <a:sym typeface="Montserrat School"/>
              </a:rPr>
              <a:t>c</a:t>
            </a:r>
            <a:r>
              <a:rPr lang="en-US" sz="2300">
                <a:solidFill>
                  <a:srgbClr val="222544"/>
                </a:solidFill>
                <a:latin typeface="Montserrat School"/>
                <a:ea typeface="Montserrat School"/>
                <a:cs typeface="Montserrat School"/>
                <a:sym typeface="Montserrat School"/>
              </a:rPr>
              <a:t>lude</a:t>
            </a:r>
            <a:r>
              <a:rPr lang="en-US" sz="2300" u="none">
                <a:solidFill>
                  <a:srgbClr val="222544"/>
                </a:solidFill>
                <a:latin typeface="Montserrat School"/>
                <a:ea typeface="Montserrat School"/>
                <a:cs typeface="Montserrat School"/>
                <a:sym typeface="Montserrat School"/>
              </a:rPr>
              <a:t> someone, o</a:t>
            </a:r>
            <a:r>
              <a:rPr lang="en-US" sz="2300">
                <a:solidFill>
                  <a:srgbClr val="222544"/>
                </a:solidFill>
                <a:latin typeface="Montserrat School"/>
                <a:ea typeface="Montserrat School"/>
                <a:cs typeface="Montserrat School"/>
                <a:sym typeface="Montserrat School"/>
              </a:rPr>
              <a:t>r</a:t>
            </a:r>
            <a:r>
              <a:rPr lang="en-US" sz="2300" u="none">
                <a:solidFill>
                  <a:srgbClr val="222544"/>
                </a:solidFill>
                <a:latin typeface="Montserrat School"/>
                <a:ea typeface="Montserrat School"/>
                <a:cs typeface="Montserrat School"/>
                <a:sym typeface="Montserrat School"/>
              </a:rPr>
              <a:t> </a:t>
            </a:r>
            <a:r>
              <a:rPr lang="en-US" sz="2300">
                <a:solidFill>
                  <a:srgbClr val="222544"/>
                </a:solidFill>
                <a:latin typeface="Montserrat School"/>
                <a:ea typeface="Montserrat School"/>
                <a:cs typeface="Montserrat School"/>
                <a:sym typeface="Montserrat School"/>
              </a:rPr>
              <a:t>ca</a:t>
            </a:r>
            <a:r>
              <a:rPr lang="en-US" sz="2300" u="none">
                <a:solidFill>
                  <a:srgbClr val="222544"/>
                </a:solidFill>
                <a:latin typeface="Montserrat School"/>
                <a:ea typeface="Montserrat School"/>
                <a:cs typeface="Montserrat School"/>
                <a:sym typeface="Montserrat School"/>
              </a:rPr>
              <a:t>re </a:t>
            </a:r>
            <a:r>
              <a:rPr lang="en-US" sz="2300">
                <a:solidFill>
                  <a:srgbClr val="222544"/>
                </a:solidFill>
                <a:latin typeface="Montserrat School"/>
                <a:ea typeface="Montserrat School"/>
                <a:cs typeface="Montserrat School"/>
                <a:sym typeface="Montserrat School"/>
              </a:rPr>
              <a:t>f</a:t>
            </a:r>
            <a:r>
              <a:rPr lang="en-US" sz="2300" u="none">
                <a:solidFill>
                  <a:srgbClr val="222544"/>
                </a:solidFill>
                <a:latin typeface="Montserrat School"/>
                <a:ea typeface="Montserrat School"/>
                <a:cs typeface="Montserrat School"/>
                <a:sym typeface="Montserrat School"/>
              </a:rPr>
              <a:t>or </a:t>
            </a:r>
            <a:r>
              <a:rPr lang="en-US" sz="2300">
                <a:solidFill>
                  <a:srgbClr val="222544"/>
                </a:solidFill>
                <a:latin typeface="Montserrat School"/>
                <a:ea typeface="Montserrat School"/>
                <a:cs typeface="Montserrat School"/>
                <a:sym typeface="Montserrat School"/>
              </a:rPr>
              <a:t>creat</a:t>
            </a:r>
            <a:r>
              <a:rPr lang="en-US" sz="2300" u="none">
                <a:solidFill>
                  <a:srgbClr val="222544"/>
                </a:solidFill>
                <a:latin typeface="Montserrat School"/>
                <a:ea typeface="Montserrat School"/>
                <a:cs typeface="Montserrat School"/>
                <a:sym typeface="Montserrat School"/>
              </a:rPr>
              <a:t>i</a:t>
            </a:r>
            <a:r>
              <a:rPr lang="en-US" sz="2300">
                <a:solidFill>
                  <a:srgbClr val="222544"/>
                </a:solidFill>
                <a:latin typeface="Montserrat School"/>
                <a:ea typeface="Montserrat School"/>
                <a:cs typeface="Montserrat School"/>
                <a:sym typeface="Montserrat School"/>
              </a:rPr>
              <a:t>on</a:t>
            </a:r>
            <a:r>
              <a:rPr lang="en-US" sz="2300" u="none">
                <a:solidFill>
                  <a:srgbClr val="222544"/>
                </a:solidFill>
                <a:latin typeface="Montserrat School"/>
                <a:ea typeface="Montserrat School"/>
                <a:cs typeface="Montserrat School"/>
                <a:sym typeface="Montserrat School"/>
              </a:rPr>
              <a:t>.</a:t>
            </a:r>
          </a:p>
          <a:p>
            <a:pPr algn="l">
              <a:lnSpc>
                <a:spcPts val="3220"/>
              </a:lnSpc>
            </a:pPr>
            <a:endParaRPr lang="en-US" sz="2300" u="none">
              <a:solidFill>
                <a:srgbClr val="222544"/>
              </a:solidFill>
              <a:latin typeface="Montserrat School"/>
              <a:ea typeface="Montserrat School"/>
              <a:cs typeface="Montserrat School"/>
              <a:sym typeface="Montserrat School"/>
            </a:endParaRPr>
          </a:p>
        </p:txBody>
      </p:sp>
      <p:grpSp>
        <p:nvGrpSpPr>
          <p:cNvPr id="8" name="Group 8"/>
          <p:cNvGrpSpPr/>
          <p:nvPr/>
        </p:nvGrpSpPr>
        <p:grpSpPr>
          <a:xfrm>
            <a:off x="210832" y="1596132"/>
            <a:ext cx="8813495" cy="5436780"/>
            <a:chOff x="0" y="0"/>
            <a:chExt cx="11751327" cy="7249040"/>
          </a:xfrm>
        </p:grpSpPr>
        <p:grpSp>
          <p:nvGrpSpPr>
            <p:cNvPr id="9" name="Group 9"/>
            <p:cNvGrpSpPr/>
            <p:nvPr/>
          </p:nvGrpSpPr>
          <p:grpSpPr>
            <a:xfrm>
              <a:off x="0" y="0"/>
              <a:ext cx="11751327" cy="7249040"/>
              <a:chOff x="0" y="0"/>
              <a:chExt cx="2321250" cy="1431909"/>
            </a:xfrm>
          </p:grpSpPr>
          <p:sp>
            <p:nvSpPr>
              <p:cNvPr id="10" name="Freeform 10"/>
              <p:cNvSpPr/>
              <p:nvPr/>
            </p:nvSpPr>
            <p:spPr>
              <a:xfrm>
                <a:off x="0" y="0"/>
                <a:ext cx="2321250" cy="1431909"/>
              </a:xfrm>
              <a:custGeom>
                <a:avLst/>
                <a:gdLst/>
                <a:ahLst/>
                <a:cxnLst/>
                <a:rect l="l" t="t" r="r" b="b"/>
                <a:pathLst>
                  <a:path w="2321250" h="1431909">
                    <a:moveTo>
                      <a:pt x="0" y="0"/>
                    </a:moveTo>
                    <a:lnTo>
                      <a:pt x="2321250" y="0"/>
                    </a:lnTo>
                    <a:lnTo>
                      <a:pt x="2321250" y="1431909"/>
                    </a:lnTo>
                    <a:lnTo>
                      <a:pt x="0" y="1431909"/>
                    </a:lnTo>
                    <a:close/>
                  </a:path>
                </a:pathLst>
              </a:custGeom>
              <a:solidFill>
                <a:srgbClr val="FFFFFF"/>
              </a:solidFill>
              <a:ln w="38100" cap="sq">
                <a:solidFill>
                  <a:srgbClr val="916BA2"/>
                </a:solidFill>
                <a:prstDash val="dash"/>
                <a:miter/>
              </a:ln>
            </p:spPr>
            <p:txBody>
              <a:bodyPr/>
              <a:lstStyle/>
              <a:p>
                <a:endParaRPr lang="en-GB"/>
              </a:p>
            </p:txBody>
          </p:sp>
          <p:sp>
            <p:nvSpPr>
              <p:cNvPr id="11" name="TextBox 11"/>
              <p:cNvSpPr txBox="1"/>
              <p:nvPr/>
            </p:nvSpPr>
            <p:spPr>
              <a:xfrm>
                <a:off x="0" y="-38100"/>
                <a:ext cx="2321250" cy="1470009"/>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99444" y="191281"/>
              <a:ext cx="1213512" cy="1213512"/>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4" name="TextBox 14"/>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5" name="Freeform 15"/>
            <p:cNvSpPr/>
            <p:nvPr/>
          </p:nvSpPr>
          <p:spPr>
            <a:xfrm>
              <a:off x="288596" y="376189"/>
              <a:ext cx="1035209" cy="843695"/>
            </a:xfrm>
            <a:custGeom>
              <a:avLst/>
              <a:gdLst/>
              <a:ahLst/>
              <a:cxnLst/>
              <a:rect l="l" t="t" r="r" b="b"/>
              <a:pathLst>
                <a:path w="1035209" h="843695">
                  <a:moveTo>
                    <a:pt x="0" y="0"/>
                  </a:moveTo>
                  <a:lnTo>
                    <a:pt x="1035209" y="0"/>
                  </a:lnTo>
                  <a:lnTo>
                    <a:pt x="1035209" y="843696"/>
                  </a:lnTo>
                  <a:lnTo>
                    <a:pt x="0" y="84369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6" name="TextBox 16"/>
            <p:cNvSpPr txBox="1"/>
            <p:nvPr/>
          </p:nvSpPr>
          <p:spPr>
            <a:xfrm>
              <a:off x="1566372" y="388865"/>
              <a:ext cx="5549152"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17" name="TextBox 17"/>
            <p:cNvSpPr txBox="1"/>
            <p:nvPr/>
          </p:nvSpPr>
          <p:spPr>
            <a:xfrm>
              <a:off x="214075" y="1664282"/>
              <a:ext cx="11392697" cy="5252932"/>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Saint Francis of Assisi’s Peace Prayer</a:t>
              </a:r>
            </a:p>
            <a:p>
              <a:pPr algn="l">
                <a:lnSpc>
                  <a:spcPts val="126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Lord, make me an instrument of your peace.</a:t>
              </a:r>
            </a:p>
            <a:p>
              <a:pPr algn="l">
                <a:lnSpc>
                  <a:spcPts val="3220"/>
                </a:lnSpc>
              </a:pPr>
              <a:r>
                <a:rPr lang="en-US" sz="2300">
                  <a:solidFill>
                    <a:srgbClr val="222544"/>
                  </a:solidFill>
                  <a:latin typeface="Montserrat School"/>
                  <a:ea typeface="Montserrat School"/>
                  <a:cs typeface="Montserrat School"/>
                  <a:sym typeface="Montserrat School"/>
                </a:rPr>
                <a:t>Where there is hatred, let me sow love;</a:t>
              </a:r>
            </a:p>
            <a:p>
              <a:pPr algn="l">
                <a:lnSpc>
                  <a:spcPts val="3220"/>
                </a:lnSpc>
              </a:pPr>
              <a:r>
                <a:rPr lang="en-US" sz="2300">
                  <a:solidFill>
                    <a:srgbClr val="222544"/>
                  </a:solidFill>
                  <a:latin typeface="Montserrat School"/>
                  <a:ea typeface="Montserrat School"/>
                  <a:cs typeface="Montserrat School"/>
                  <a:sym typeface="Montserrat School"/>
                </a:rPr>
                <a:t>where there is doubt, faith;</a:t>
              </a:r>
            </a:p>
            <a:p>
              <a:pPr algn="l">
                <a:lnSpc>
                  <a:spcPts val="3220"/>
                </a:lnSpc>
              </a:pPr>
              <a:r>
                <a:rPr lang="en-US" sz="2300">
                  <a:solidFill>
                    <a:srgbClr val="222544"/>
                  </a:solidFill>
                  <a:latin typeface="Montserrat School"/>
                  <a:ea typeface="Montserrat School"/>
                  <a:cs typeface="Montserrat School"/>
                  <a:sym typeface="Montserrat School"/>
                </a:rPr>
                <a:t>where there is despair, hope;</a:t>
              </a:r>
            </a:p>
            <a:p>
              <a:pPr algn="l">
                <a:lnSpc>
                  <a:spcPts val="3220"/>
                </a:lnSpc>
              </a:pPr>
              <a:r>
                <a:rPr lang="en-US" sz="2300">
                  <a:solidFill>
                    <a:srgbClr val="222544"/>
                  </a:solidFill>
                  <a:latin typeface="Montserrat School"/>
                  <a:ea typeface="Montserrat School"/>
                  <a:cs typeface="Montserrat School"/>
                  <a:sym typeface="Montserrat School"/>
                </a:rPr>
                <a:t>where there is darkness, light;</a:t>
              </a:r>
            </a:p>
            <a:p>
              <a:pPr algn="l">
                <a:lnSpc>
                  <a:spcPts val="3220"/>
                </a:lnSpc>
              </a:pPr>
              <a:r>
                <a:rPr lang="en-US" sz="2300">
                  <a:solidFill>
                    <a:srgbClr val="222544"/>
                  </a:solidFill>
                  <a:latin typeface="Montserrat School"/>
                  <a:ea typeface="Montserrat School"/>
                  <a:cs typeface="Montserrat School"/>
                  <a:sym typeface="Montserrat School"/>
                </a:rPr>
                <a:t>and where there is sadness, joy.</a:t>
              </a:r>
            </a:p>
            <a:p>
              <a:pPr algn="l">
                <a:lnSpc>
                  <a:spcPts val="3220"/>
                </a:lnSpc>
              </a:pPr>
              <a:r>
                <a:rPr lang="en-US" sz="2300">
                  <a:solidFill>
                    <a:srgbClr val="222544"/>
                  </a:solidFill>
                  <a:latin typeface="Montserrat School"/>
                  <a:ea typeface="Montserrat School"/>
                  <a:cs typeface="Montserrat School"/>
                  <a:sym typeface="Montserrat School"/>
                </a:rPr>
                <a:t>Amen.</a:t>
              </a:r>
            </a:p>
            <a:p>
              <a:pPr algn="l">
                <a:lnSpc>
                  <a:spcPts val="168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Saint Francis of Assisi, pray for us.</a:t>
              </a:r>
            </a:p>
          </p:txBody>
        </p:sp>
      </p:grpSp>
      <p:grpSp>
        <p:nvGrpSpPr>
          <p:cNvPr id="18" name="Group 18"/>
          <p:cNvGrpSpPr/>
          <p:nvPr/>
        </p:nvGrpSpPr>
        <p:grpSpPr>
          <a:xfrm>
            <a:off x="-849805" y="-234640"/>
            <a:ext cx="12376752" cy="1263340"/>
            <a:chOff x="0" y="0"/>
            <a:chExt cx="16502336" cy="1684453"/>
          </a:xfrm>
        </p:grpSpPr>
        <p:grpSp>
          <p:nvGrpSpPr>
            <p:cNvPr id="19" name="Group 19"/>
            <p:cNvGrpSpPr/>
            <p:nvPr/>
          </p:nvGrpSpPr>
          <p:grpSpPr>
            <a:xfrm>
              <a:off x="0" y="0"/>
              <a:ext cx="16502336" cy="1684453"/>
              <a:chOff x="0" y="0"/>
              <a:chExt cx="3259721" cy="332731"/>
            </a:xfrm>
          </p:grpSpPr>
          <p:sp>
            <p:nvSpPr>
              <p:cNvPr id="20" name="Freeform 20"/>
              <p:cNvSpPr/>
              <p:nvPr/>
            </p:nvSpPr>
            <p:spPr>
              <a:xfrm>
                <a:off x="0" y="0"/>
                <a:ext cx="3259721" cy="332731"/>
              </a:xfrm>
              <a:custGeom>
                <a:avLst/>
                <a:gdLst/>
                <a:ahLst/>
                <a:cxnLst/>
                <a:rect l="l" t="t" r="r" b="b"/>
                <a:pathLst>
                  <a:path w="3259721" h="332731">
                    <a:moveTo>
                      <a:pt x="3056521" y="0"/>
                    </a:moveTo>
                    <a:cubicBezTo>
                      <a:pt x="3168745" y="0"/>
                      <a:pt x="3259721" y="74484"/>
                      <a:pt x="3259721" y="166366"/>
                    </a:cubicBezTo>
                    <a:cubicBezTo>
                      <a:pt x="3259721" y="258247"/>
                      <a:pt x="3168745" y="332731"/>
                      <a:pt x="3056521"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1" name="TextBox 21"/>
              <p:cNvSpPr txBox="1"/>
              <p:nvPr/>
            </p:nvSpPr>
            <p:spPr>
              <a:xfrm>
                <a:off x="0" y="-38100"/>
                <a:ext cx="3259721" cy="370831"/>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3" name="TextBox 23"/>
            <p:cNvSpPr txBox="1"/>
            <p:nvPr/>
          </p:nvSpPr>
          <p:spPr>
            <a:xfrm>
              <a:off x="1826614" y="605329"/>
              <a:ext cx="13892807"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Sunday 6 December - Second Sunday of Advent </a:t>
              </a:r>
            </a:p>
          </p:txBody>
        </p:sp>
      </p:grpSp>
      <p:grpSp>
        <p:nvGrpSpPr>
          <p:cNvPr id="24" name="Group 24"/>
          <p:cNvGrpSpPr/>
          <p:nvPr/>
        </p:nvGrpSpPr>
        <p:grpSpPr>
          <a:xfrm>
            <a:off x="10129411" y="1724249"/>
            <a:ext cx="6635639" cy="3898678"/>
            <a:chOff x="0" y="0"/>
            <a:chExt cx="1134847" cy="666763"/>
          </a:xfrm>
        </p:grpSpPr>
        <p:sp>
          <p:nvSpPr>
            <p:cNvPr id="25" name="Freeform 25"/>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7"/>
              <a:stretch>
                <a:fillRect t="-6590" b="-6590"/>
              </a:stretch>
            </a:blipFill>
          </p:spPr>
          <p:txBody>
            <a:bodyPr/>
            <a:lstStyle/>
            <a:p>
              <a:endParaRPr lang="en-GB"/>
            </a:p>
          </p:txBody>
        </p:sp>
      </p:grpSp>
      <p:grpSp>
        <p:nvGrpSpPr>
          <p:cNvPr id="26" name="Group 26"/>
          <p:cNvGrpSpPr/>
          <p:nvPr/>
        </p:nvGrpSpPr>
        <p:grpSpPr>
          <a:xfrm>
            <a:off x="9542743" y="6288910"/>
            <a:ext cx="4520733" cy="832777"/>
            <a:chOff x="0" y="0"/>
            <a:chExt cx="6027643" cy="1110369"/>
          </a:xfrm>
        </p:grpSpPr>
        <p:grpSp>
          <p:nvGrpSpPr>
            <p:cNvPr id="27" name="Group 27"/>
            <p:cNvGrpSpPr/>
            <p:nvPr/>
          </p:nvGrpSpPr>
          <p:grpSpPr>
            <a:xfrm>
              <a:off x="0" y="0"/>
              <a:ext cx="1110369" cy="1110369"/>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9" name="TextBox 29"/>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0" name="TextBox 30"/>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1" name="Freeform 31"/>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9363638" y="4707676"/>
            <a:ext cx="8448710" cy="5308511"/>
            <a:chOff x="0" y="0"/>
            <a:chExt cx="2225175" cy="1398126"/>
          </a:xfrm>
        </p:grpSpPr>
        <p:sp>
          <p:nvSpPr>
            <p:cNvPr id="5" name="Freeform 5"/>
            <p:cNvSpPr/>
            <p:nvPr/>
          </p:nvSpPr>
          <p:spPr>
            <a:xfrm>
              <a:off x="0" y="0"/>
              <a:ext cx="2225175" cy="1398126"/>
            </a:xfrm>
            <a:custGeom>
              <a:avLst/>
              <a:gdLst/>
              <a:ahLst/>
              <a:cxnLst/>
              <a:rect l="l" t="t" r="r" b="b"/>
              <a:pathLst>
                <a:path w="2225175" h="1398126">
                  <a:moveTo>
                    <a:pt x="0" y="0"/>
                  </a:moveTo>
                  <a:lnTo>
                    <a:pt x="2225175" y="0"/>
                  </a:lnTo>
                  <a:lnTo>
                    <a:pt x="2225175" y="1398126"/>
                  </a:lnTo>
                  <a:lnTo>
                    <a:pt x="0" y="1398126"/>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25175" cy="1436226"/>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16769" y="1257238"/>
            <a:ext cx="8783895" cy="6104693"/>
            <a:chOff x="0" y="0"/>
            <a:chExt cx="2313454" cy="1607821"/>
          </a:xfrm>
        </p:grpSpPr>
        <p:sp>
          <p:nvSpPr>
            <p:cNvPr id="8" name="Freeform 8"/>
            <p:cNvSpPr/>
            <p:nvPr/>
          </p:nvSpPr>
          <p:spPr>
            <a:xfrm>
              <a:off x="0" y="0"/>
              <a:ext cx="2313454" cy="1607820"/>
            </a:xfrm>
            <a:custGeom>
              <a:avLst/>
              <a:gdLst/>
              <a:ahLst/>
              <a:cxnLst/>
              <a:rect l="l" t="t" r="r" b="b"/>
              <a:pathLst>
                <a:path w="2313454" h="1607820">
                  <a:moveTo>
                    <a:pt x="0" y="0"/>
                  </a:moveTo>
                  <a:lnTo>
                    <a:pt x="2313454" y="0"/>
                  </a:lnTo>
                  <a:lnTo>
                    <a:pt x="2313454" y="1607820"/>
                  </a:lnTo>
                  <a:lnTo>
                    <a:pt x="0" y="1607820"/>
                  </a:lnTo>
                  <a:close/>
                </a:path>
              </a:pathLst>
            </a:custGeom>
            <a:solidFill>
              <a:srgbClr val="FFFFFF"/>
            </a:solidFill>
            <a:ln w="38100" cap="sq">
              <a:solidFill>
                <a:srgbClr val="916BA2"/>
              </a:solidFill>
              <a:prstDash val="dash"/>
              <a:miter/>
            </a:ln>
          </p:spPr>
          <p:txBody>
            <a:bodyPr/>
            <a:lstStyle/>
            <a:p>
              <a:endParaRPr lang="en-GB"/>
            </a:p>
          </p:txBody>
        </p:sp>
        <p:sp>
          <p:nvSpPr>
            <p:cNvPr id="9" name="TextBox 9"/>
            <p:cNvSpPr txBox="1"/>
            <p:nvPr/>
          </p:nvSpPr>
          <p:spPr>
            <a:xfrm>
              <a:off x="0" y="-38100"/>
              <a:ext cx="2313454" cy="1645921"/>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66352" y="1400698"/>
            <a:ext cx="910134" cy="910134"/>
            <a:chOff x="0" y="0"/>
            <a:chExt cx="1213512" cy="1213512"/>
          </a:xfrm>
        </p:grpSpPr>
        <p:grpSp>
          <p:nvGrpSpPr>
            <p:cNvPr id="11" name="Group 11"/>
            <p:cNvGrpSpPr/>
            <p:nvPr/>
          </p:nvGrpSpPr>
          <p:grpSpPr>
            <a:xfrm>
              <a:off x="0" y="0"/>
              <a:ext cx="1213512" cy="121351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3" name="TextBox 13"/>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4" name="Freeform 14"/>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5" name="Group 15"/>
          <p:cNvGrpSpPr/>
          <p:nvPr/>
        </p:nvGrpSpPr>
        <p:grpSpPr>
          <a:xfrm>
            <a:off x="9567620" y="4928025"/>
            <a:ext cx="4561871" cy="840355"/>
            <a:chOff x="0" y="0"/>
            <a:chExt cx="6082495" cy="1120474"/>
          </a:xfrm>
        </p:grpSpPr>
        <p:sp>
          <p:nvSpPr>
            <p:cNvPr id="16" name="TextBox 16"/>
            <p:cNvSpPr txBox="1"/>
            <p:nvPr/>
          </p:nvSpPr>
          <p:spPr>
            <a:xfrm>
              <a:off x="1319712" y="186849"/>
              <a:ext cx="4762783" cy="689625"/>
            </a:xfrm>
            <a:prstGeom prst="rect">
              <a:avLst/>
            </a:prstGeom>
          </p:spPr>
          <p:txBody>
            <a:bodyPr lIns="0" tIns="0" rIns="0" bIns="0" rtlCol="0" anchor="t">
              <a:spAutoFit/>
            </a:bodyPr>
            <a:lstStyle/>
            <a:p>
              <a:pPr algn="l">
                <a:lnSpc>
                  <a:spcPts val="4393"/>
                </a:lnSpc>
              </a:pPr>
              <a:r>
                <a:rPr lang="en-US" sz="3138" b="1">
                  <a:solidFill>
                    <a:srgbClr val="222544"/>
                  </a:solidFill>
                  <a:latin typeface="Montserrat School Semi-Bold"/>
                  <a:ea typeface="Montserrat School Semi-Bold"/>
                  <a:cs typeface="Montserrat School Semi-Bold"/>
                  <a:sym typeface="Montserrat School Semi-Bold"/>
                </a:rPr>
                <a:t>Today’s Activity</a:t>
              </a:r>
            </a:p>
          </p:txBody>
        </p:sp>
        <p:grpSp>
          <p:nvGrpSpPr>
            <p:cNvPr id="17" name="Group 17"/>
            <p:cNvGrpSpPr/>
            <p:nvPr/>
          </p:nvGrpSpPr>
          <p:grpSpPr>
            <a:xfrm>
              <a:off x="0" y="0"/>
              <a:ext cx="1120474" cy="1120474"/>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9" name="TextBox 1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0" name="Freeform 20"/>
            <p:cNvSpPr/>
            <p:nvPr/>
          </p:nvSpPr>
          <p:spPr>
            <a:xfrm>
              <a:off x="202906" y="243999"/>
              <a:ext cx="714662" cy="632475"/>
            </a:xfrm>
            <a:custGeom>
              <a:avLst/>
              <a:gdLst/>
              <a:ahLst/>
              <a:cxnLst/>
              <a:rect l="l" t="t" r="r" b="b"/>
              <a:pathLst>
                <a:path w="714662" h="632475">
                  <a:moveTo>
                    <a:pt x="0" y="0"/>
                  </a:moveTo>
                  <a:lnTo>
                    <a:pt x="714662" y="0"/>
                  </a:lnTo>
                  <a:lnTo>
                    <a:pt x="714662" y="632476"/>
                  </a:lnTo>
                  <a:lnTo>
                    <a:pt x="0" y="63247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sp>
        <p:nvSpPr>
          <p:cNvPr id="21" name="TextBox 21"/>
          <p:cNvSpPr txBox="1"/>
          <p:nvPr/>
        </p:nvSpPr>
        <p:spPr>
          <a:xfrm>
            <a:off x="417884" y="2272733"/>
            <a:ext cx="8443502" cy="5316585"/>
          </a:xfrm>
          <a:prstGeom prst="rect">
            <a:avLst/>
          </a:prstGeom>
        </p:spPr>
        <p:txBody>
          <a:bodyPr lIns="0" tIns="0" rIns="0" bIns="0" rtlCol="0" anchor="t">
            <a:spAutoFit/>
          </a:bodyPr>
          <a:lstStyle/>
          <a:p>
            <a:pPr algn="ctr">
              <a:lnSpc>
                <a:spcPts val="3079"/>
              </a:lnSpc>
            </a:pPr>
            <a:r>
              <a:rPr lang="en-US" sz="2199">
                <a:solidFill>
                  <a:srgbClr val="222544"/>
                </a:solidFill>
                <a:latin typeface="Montserrat School"/>
                <a:ea typeface="Montserrat School"/>
                <a:cs typeface="Montserrat School"/>
                <a:sym typeface="Montserrat School"/>
              </a:rPr>
              <a:t>“The lame will leap and dance, </a:t>
            </a:r>
          </a:p>
          <a:p>
            <a:pPr algn="ctr">
              <a:lnSpc>
                <a:spcPts val="3079"/>
              </a:lnSpc>
            </a:pPr>
            <a:r>
              <a:rPr lang="en-US" sz="2199">
                <a:solidFill>
                  <a:srgbClr val="222544"/>
                </a:solidFill>
                <a:latin typeface="Montserrat School"/>
                <a:ea typeface="Montserrat School"/>
                <a:cs typeface="Montserrat School"/>
                <a:sym typeface="Montserrat School"/>
              </a:rPr>
              <a:t>and those who cannot speak will shout for joy. </a:t>
            </a:r>
          </a:p>
          <a:p>
            <a:pPr algn="ctr">
              <a:lnSpc>
                <a:spcPts val="3079"/>
              </a:lnSpc>
            </a:pPr>
            <a:r>
              <a:rPr lang="en-US" sz="2199">
                <a:solidFill>
                  <a:srgbClr val="222544"/>
                </a:solidFill>
                <a:latin typeface="Montserrat School"/>
                <a:ea typeface="Montserrat School"/>
                <a:cs typeface="Montserrat School"/>
                <a:sym typeface="Montserrat School"/>
              </a:rPr>
              <a:t>Streams of water will flow through the desert; </a:t>
            </a:r>
          </a:p>
          <a:p>
            <a:pPr algn="ctr">
              <a:lnSpc>
                <a:spcPts val="3079"/>
              </a:lnSpc>
            </a:pPr>
            <a:r>
              <a:rPr lang="en-US" sz="2199">
                <a:solidFill>
                  <a:srgbClr val="222544"/>
                </a:solidFill>
                <a:latin typeface="Montserrat School"/>
                <a:ea typeface="Montserrat School"/>
                <a:cs typeface="Montserrat School"/>
                <a:sym typeface="Montserrat School"/>
              </a:rPr>
              <a:t>the burning sand will become a lake, </a:t>
            </a:r>
          </a:p>
          <a:p>
            <a:pPr algn="ctr">
              <a:lnSpc>
                <a:spcPts val="3079"/>
              </a:lnSpc>
            </a:pPr>
            <a:r>
              <a:rPr lang="en-US" sz="2199">
                <a:solidFill>
                  <a:srgbClr val="222544"/>
                </a:solidFill>
                <a:latin typeface="Montserrat School"/>
                <a:ea typeface="Montserrat School"/>
                <a:cs typeface="Montserrat School"/>
                <a:sym typeface="Montserrat School"/>
              </a:rPr>
              <a:t>and dry land will be filled with springs.” </a:t>
            </a:r>
          </a:p>
          <a:p>
            <a:pPr algn="ctr">
              <a:lnSpc>
                <a:spcPts val="3079"/>
              </a:lnSpc>
            </a:pPr>
            <a:r>
              <a:rPr lang="en-US" sz="2199">
                <a:solidFill>
                  <a:srgbClr val="222544"/>
                </a:solidFill>
                <a:latin typeface="Montserrat School"/>
                <a:ea typeface="Montserrat School"/>
                <a:cs typeface="Montserrat School"/>
                <a:sym typeface="Montserrat School"/>
              </a:rPr>
              <a:t>Isaiah 35:6-7 </a:t>
            </a:r>
          </a:p>
          <a:p>
            <a:pPr algn="l">
              <a:lnSpc>
                <a:spcPts val="1820"/>
              </a:lnSpc>
            </a:pPr>
            <a:endParaRPr lang="en-US" sz="2199">
              <a:solidFill>
                <a:srgbClr val="222544"/>
              </a:solidFill>
              <a:latin typeface="Montserrat School"/>
              <a:ea typeface="Montserrat School"/>
              <a:cs typeface="Montserrat School"/>
              <a:sym typeface="Montserrat School"/>
            </a:endParaRPr>
          </a:p>
          <a:p>
            <a:pPr algn="l">
              <a:lnSpc>
                <a:spcPts val="3079"/>
              </a:lnSpc>
            </a:pPr>
            <a:r>
              <a:rPr lang="en-US" sz="2199">
                <a:solidFill>
                  <a:srgbClr val="222544"/>
                </a:solidFill>
                <a:latin typeface="Montserrat School"/>
                <a:ea typeface="Montserrat School"/>
                <a:cs typeface="Montserrat School"/>
                <a:sym typeface="Montserrat School"/>
              </a:rPr>
              <a:t>In Isaiah’s joyful vision, people who cannot walk will dance, those who cannot speak will shout for joy. </a:t>
            </a:r>
          </a:p>
          <a:p>
            <a:pPr algn="l">
              <a:lnSpc>
                <a:spcPts val="3079"/>
              </a:lnSpc>
            </a:pPr>
            <a:r>
              <a:rPr lang="en-US" sz="2199">
                <a:solidFill>
                  <a:srgbClr val="222544"/>
                </a:solidFill>
                <a:latin typeface="Montserrat School"/>
                <a:ea typeface="Montserrat School"/>
                <a:cs typeface="Montserrat School"/>
                <a:sym typeface="Montserrat School"/>
              </a:rPr>
              <a:t>Water will spring in the desert. New life will bloom. </a:t>
            </a:r>
          </a:p>
          <a:p>
            <a:pPr algn="l">
              <a:lnSpc>
                <a:spcPts val="3079"/>
              </a:lnSpc>
            </a:pPr>
            <a:r>
              <a:rPr lang="en-US" sz="2199">
                <a:solidFill>
                  <a:srgbClr val="222544"/>
                </a:solidFill>
                <a:latin typeface="Montserrat School"/>
                <a:ea typeface="Montserrat School"/>
                <a:cs typeface="Montserrat School"/>
                <a:sym typeface="Montserrat School"/>
              </a:rPr>
              <a:t>At Advent, we look forward joyfully to new life with Jesus' birth.</a:t>
            </a:r>
          </a:p>
          <a:p>
            <a:pPr algn="l">
              <a:lnSpc>
                <a:spcPts val="700"/>
              </a:lnSpc>
            </a:pPr>
            <a:endParaRPr lang="en-US" sz="2199">
              <a:solidFill>
                <a:srgbClr val="222544"/>
              </a:solidFill>
              <a:latin typeface="Montserrat School"/>
              <a:ea typeface="Montserrat School"/>
              <a:cs typeface="Montserrat School"/>
              <a:sym typeface="Montserrat School"/>
            </a:endParaRPr>
          </a:p>
          <a:p>
            <a:pPr algn="l">
              <a:lnSpc>
                <a:spcPts val="3079"/>
              </a:lnSpc>
            </a:pPr>
            <a:r>
              <a:rPr lang="en-US" sz="2199">
                <a:solidFill>
                  <a:srgbClr val="222544"/>
                </a:solidFill>
                <a:latin typeface="Montserrat School"/>
                <a:ea typeface="Montserrat School"/>
                <a:cs typeface="Montserrat School"/>
                <a:sym typeface="Montserrat School"/>
              </a:rPr>
              <a:t>How can we bring joy to others around us this Advent?</a:t>
            </a:r>
          </a:p>
          <a:p>
            <a:pPr algn="l">
              <a:lnSpc>
                <a:spcPts val="3079"/>
              </a:lnSpc>
            </a:pPr>
            <a:endParaRPr lang="en-US" sz="2199">
              <a:solidFill>
                <a:srgbClr val="222544"/>
              </a:solidFill>
              <a:latin typeface="Montserrat School"/>
              <a:ea typeface="Montserrat School"/>
              <a:cs typeface="Montserrat School"/>
              <a:sym typeface="Montserrat School"/>
            </a:endParaRPr>
          </a:p>
        </p:txBody>
      </p:sp>
      <p:sp>
        <p:nvSpPr>
          <p:cNvPr id="22" name="TextBox 22"/>
          <p:cNvSpPr txBox="1"/>
          <p:nvPr/>
        </p:nvSpPr>
        <p:spPr>
          <a:xfrm>
            <a:off x="1391547" y="1541743"/>
            <a:ext cx="3947023" cy="544375"/>
          </a:xfrm>
          <a:prstGeom prst="rect">
            <a:avLst/>
          </a:prstGeom>
        </p:spPr>
        <p:txBody>
          <a:bodyPr lIns="0" tIns="0" rIns="0" bIns="0" rtlCol="0" anchor="t">
            <a:spAutoFit/>
          </a:bodyPr>
          <a:lstStyle/>
          <a:p>
            <a:pPr algn="l">
              <a:lnSpc>
                <a:spcPts val="4512"/>
              </a:lnSpc>
            </a:pPr>
            <a:r>
              <a:rPr lang="en-US" sz="3223" b="1">
                <a:solidFill>
                  <a:srgbClr val="222544"/>
                </a:solidFill>
                <a:latin typeface="Montserrat School Semi-Bold"/>
                <a:ea typeface="Montserrat School Semi-Bold"/>
                <a:cs typeface="Montserrat School Semi-Bold"/>
                <a:sym typeface="Montserrat School Semi-Bold"/>
              </a:rPr>
              <a:t>Today’s Scripture</a:t>
            </a:r>
          </a:p>
        </p:txBody>
      </p:sp>
      <p:sp>
        <p:nvSpPr>
          <p:cNvPr id="23" name="TextBox 23"/>
          <p:cNvSpPr txBox="1"/>
          <p:nvPr/>
        </p:nvSpPr>
        <p:spPr>
          <a:xfrm>
            <a:off x="9567620" y="5864802"/>
            <a:ext cx="8040748" cy="3966210"/>
          </a:xfrm>
          <a:prstGeom prst="rect">
            <a:avLst/>
          </a:prstGeom>
        </p:spPr>
        <p:txBody>
          <a:bodyPr lIns="0" tIns="0" rIns="0" bIns="0" rtlCol="0" anchor="t">
            <a:spAutoFit/>
          </a:bodyPr>
          <a:lstStyle/>
          <a:p>
            <a:pPr algn="l">
              <a:lnSpc>
                <a:spcPts val="2940"/>
              </a:lnSpc>
            </a:pPr>
            <a:r>
              <a:rPr lang="en-US" sz="2100">
                <a:solidFill>
                  <a:srgbClr val="222544"/>
                </a:solidFill>
                <a:latin typeface="Montserrat School"/>
                <a:ea typeface="Montserrat School"/>
                <a:cs typeface="Montserrat School"/>
                <a:sym typeface="Montserrat School"/>
              </a:rPr>
              <a:t>Maggie is sixteen and lives in Zimbabwe with her family. She loves school and playing netball, but lack of rain has brought drought to her area and meant that she had to walk long distances to collect safe water.</a:t>
            </a:r>
          </a:p>
          <a:p>
            <a:pPr algn="l">
              <a:lnSpc>
                <a:spcPts val="2163"/>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Watch </a:t>
            </a:r>
            <a:r>
              <a:rPr lang="en-US" sz="2100" b="1" u="sng">
                <a:solidFill>
                  <a:srgbClr val="222544"/>
                </a:solidFill>
                <a:latin typeface="Montserrat School Semi-Bold"/>
                <a:ea typeface="Montserrat School Semi-Bold"/>
                <a:cs typeface="Montserrat School Semi-Bold"/>
                <a:sym typeface="Montserrat School Semi-Bold"/>
                <a:hlinkClick r:id="rId7" tooltip="https://www.youtube.com/watch?v=H8fzCJ_Zv_c"/>
              </a:rPr>
              <a:t>CAFOD's film about how water projects are helping communities in Zimbabwe.</a:t>
            </a:r>
          </a:p>
          <a:p>
            <a:pPr algn="l">
              <a:lnSpc>
                <a:spcPts val="2940"/>
              </a:lnSpc>
            </a:pPr>
            <a:r>
              <a:rPr lang="en-US" sz="2100">
                <a:solidFill>
                  <a:srgbClr val="222544"/>
                </a:solidFill>
                <a:latin typeface="Montserrat School"/>
                <a:ea typeface="Montserrat School"/>
                <a:cs typeface="Montserrat School"/>
                <a:sym typeface="Montserrat School"/>
              </a:rPr>
              <a:t>Then explore the </a:t>
            </a:r>
            <a:r>
              <a:rPr lang="en-US" sz="2100" b="1" u="sng">
                <a:solidFill>
                  <a:srgbClr val="222544"/>
                </a:solidFill>
                <a:latin typeface="Montserrat School Semi-Bold"/>
                <a:ea typeface="Montserrat School Semi-Bold"/>
                <a:cs typeface="Montserrat School Semi-Bold"/>
                <a:sym typeface="Montserrat School Semi-Bold"/>
                <a:hlinkClick r:id="rId8" tooltip="https://view.officeapps.live.com/op/view.aspx?src=https%3A%2F%2Fdownloads.ctfassets.net%2Fvy3axnuecuwj%2F5aaDlDp3SrQqfRtUezICqE%2F2070eb3dfd201f4e11fa048ff4cbe3f4%2FEducation_Primary_ZimbabwePhotopack.pptx&amp;wdOrigin=BROWSELINK"/>
              </a:rPr>
              <a:t>Zimbabwe photopack</a:t>
            </a:r>
            <a:r>
              <a:rPr lang="en-US" sz="2100">
                <a:solidFill>
                  <a:srgbClr val="222544"/>
                </a:solidFill>
                <a:latin typeface="Montserrat School"/>
                <a:ea typeface="Montserrat School"/>
                <a:cs typeface="Montserrat School"/>
                <a:sym typeface="Montserrat School"/>
              </a:rPr>
              <a:t> and discuss the pictures together.</a:t>
            </a:r>
          </a:p>
          <a:p>
            <a:pPr algn="l">
              <a:lnSpc>
                <a:spcPts val="2940"/>
              </a:lnSpc>
            </a:pPr>
            <a:r>
              <a:rPr lang="en-US" sz="2100">
                <a:solidFill>
                  <a:srgbClr val="222544"/>
                </a:solidFill>
                <a:latin typeface="Montserrat School"/>
                <a:ea typeface="Montserrat School"/>
                <a:cs typeface="Montserrat School"/>
                <a:sym typeface="Montserrat School"/>
              </a:rPr>
              <a:t>How are water and clean facilities helping children stay healthy and learn?</a:t>
            </a:r>
          </a:p>
        </p:txBody>
      </p:sp>
      <p:grpSp>
        <p:nvGrpSpPr>
          <p:cNvPr id="24" name="Group 24"/>
          <p:cNvGrpSpPr/>
          <p:nvPr/>
        </p:nvGrpSpPr>
        <p:grpSpPr>
          <a:xfrm>
            <a:off x="11526946" y="1529550"/>
            <a:ext cx="5169400" cy="3037209"/>
            <a:chOff x="0" y="0"/>
            <a:chExt cx="1134847" cy="666763"/>
          </a:xfrm>
        </p:grpSpPr>
        <p:sp>
          <p:nvSpPr>
            <p:cNvPr id="25" name="Freeform 25"/>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9"/>
              <a:stretch>
                <a:fillRect t="-6734" b="-6734"/>
              </a:stretch>
            </a:blipFill>
          </p:spPr>
          <p:txBody>
            <a:bodyPr/>
            <a:lstStyle/>
            <a:p>
              <a:endParaRPr lang="en-GB"/>
            </a:p>
          </p:txBody>
        </p:sp>
      </p:grpSp>
      <p:grpSp>
        <p:nvGrpSpPr>
          <p:cNvPr id="26" name="Group 26"/>
          <p:cNvGrpSpPr/>
          <p:nvPr/>
        </p:nvGrpSpPr>
        <p:grpSpPr>
          <a:xfrm>
            <a:off x="-849805" y="-234640"/>
            <a:ext cx="12376752" cy="1263340"/>
            <a:chOff x="0" y="0"/>
            <a:chExt cx="16502336" cy="1684453"/>
          </a:xfrm>
        </p:grpSpPr>
        <p:grpSp>
          <p:nvGrpSpPr>
            <p:cNvPr id="27" name="Group 27"/>
            <p:cNvGrpSpPr/>
            <p:nvPr/>
          </p:nvGrpSpPr>
          <p:grpSpPr>
            <a:xfrm>
              <a:off x="0" y="0"/>
              <a:ext cx="16502336" cy="1684453"/>
              <a:chOff x="0" y="0"/>
              <a:chExt cx="3259721" cy="332731"/>
            </a:xfrm>
          </p:grpSpPr>
          <p:sp>
            <p:nvSpPr>
              <p:cNvPr id="28" name="Freeform 28"/>
              <p:cNvSpPr/>
              <p:nvPr/>
            </p:nvSpPr>
            <p:spPr>
              <a:xfrm>
                <a:off x="0" y="0"/>
                <a:ext cx="3259721" cy="332731"/>
              </a:xfrm>
              <a:custGeom>
                <a:avLst/>
                <a:gdLst/>
                <a:ahLst/>
                <a:cxnLst/>
                <a:rect l="l" t="t" r="r" b="b"/>
                <a:pathLst>
                  <a:path w="3259721" h="332731">
                    <a:moveTo>
                      <a:pt x="3056521" y="0"/>
                    </a:moveTo>
                    <a:cubicBezTo>
                      <a:pt x="3168745" y="0"/>
                      <a:pt x="3259721" y="74484"/>
                      <a:pt x="3259721" y="166366"/>
                    </a:cubicBezTo>
                    <a:cubicBezTo>
                      <a:pt x="3259721" y="258247"/>
                      <a:pt x="3168745" y="332731"/>
                      <a:pt x="3056521"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9" name="TextBox 29"/>
              <p:cNvSpPr txBox="1"/>
              <p:nvPr/>
            </p:nvSpPr>
            <p:spPr>
              <a:xfrm>
                <a:off x="0" y="-38100"/>
                <a:ext cx="3259721" cy="370831"/>
              </a:xfrm>
              <a:prstGeom prst="rect">
                <a:avLst/>
              </a:prstGeom>
            </p:spPr>
            <p:txBody>
              <a:bodyPr lIns="50800" tIns="50800" rIns="50800" bIns="50800" rtlCol="0" anchor="ctr"/>
              <a:lstStyle/>
              <a:p>
                <a:pPr algn="ctr">
                  <a:lnSpc>
                    <a:spcPts val="2659"/>
                  </a:lnSpc>
                </a:pPr>
                <a:endParaRPr/>
              </a:p>
            </p:txBody>
          </p:sp>
        </p:grpSp>
        <p:sp>
          <p:nvSpPr>
            <p:cNvPr id="30" name="Freeform 30"/>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31" name="TextBox 31"/>
            <p:cNvSpPr txBox="1"/>
            <p:nvPr/>
          </p:nvSpPr>
          <p:spPr>
            <a:xfrm>
              <a:off x="2018974" y="605329"/>
              <a:ext cx="13892807"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Monday 7 December - Second week of Advent</a:t>
              </a:r>
            </a:p>
          </p:txBody>
        </p:sp>
      </p:grpSp>
      <p:sp>
        <p:nvSpPr>
          <p:cNvPr id="32" name="Freeform 32"/>
          <p:cNvSpPr/>
          <p:nvPr/>
        </p:nvSpPr>
        <p:spPr>
          <a:xfrm rot="-9863477" flipH="1" flipV="1">
            <a:off x="9723643" y="2196026"/>
            <a:ext cx="1696682" cy="1025079"/>
          </a:xfrm>
          <a:custGeom>
            <a:avLst/>
            <a:gdLst/>
            <a:ahLst/>
            <a:cxnLst/>
            <a:rect l="l" t="t" r="r" b="b"/>
            <a:pathLst>
              <a:path w="1696682" h="1025079">
                <a:moveTo>
                  <a:pt x="1696682" y="1025078"/>
                </a:moveTo>
                <a:lnTo>
                  <a:pt x="0" y="1025078"/>
                </a:lnTo>
                <a:lnTo>
                  <a:pt x="0" y="0"/>
                </a:lnTo>
                <a:lnTo>
                  <a:pt x="1696682" y="0"/>
                </a:lnTo>
                <a:lnTo>
                  <a:pt x="1696682" y="1025078"/>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3" name="TextBox 33"/>
          <p:cNvSpPr txBox="1"/>
          <p:nvPr/>
        </p:nvSpPr>
        <p:spPr>
          <a:xfrm>
            <a:off x="9000663" y="2981480"/>
            <a:ext cx="2006273" cy="1128711"/>
          </a:xfrm>
          <a:prstGeom prst="rect">
            <a:avLst/>
          </a:prstGeom>
        </p:spPr>
        <p:txBody>
          <a:bodyPr lIns="0" tIns="0" rIns="0" bIns="0" rtlCol="0" anchor="t">
            <a:spAutoFit/>
          </a:bodyPr>
          <a:lstStyle/>
          <a:p>
            <a:pPr algn="ctr">
              <a:lnSpc>
                <a:spcPts val="4502"/>
              </a:lnSpc>
            </a:pPr>
            <a:r>
              <a:rPr lang="en-US" sz="3216" b="1">
                <a:solidFill>
                  <a:srgbClr val="222544"/>
                </a:solidFill>
                <a:latin typeface="Caveat Bold"/>
                <a:ea typeface="Caveat Bold"/>
                <a:cs typeface="Caveat Bold"/>
                <a:sym typeface="Caveat Bold"/>
              </a:rPr>
              <a:t>Maggie,</a:t>
            </a:r>
          </a:p>
          <a:p>
            <a:pPr algn="ctr">
              <a:lnSpc>
                <a:spcPts val="4502"/>
              </a:lnSpc>
              <a:spcBef>
                <a:spcPct val="0"/>
              </a:spcBef>
            </a:pPr>
            <a:r>
              <a:rPr lang="en-US" sz="3216" b="1">
                <a:solidFill>
                  <a:srgbClr val="222544"/>
                </a:solidFill>
                <a:latin typeface="Caveat Bold"/>
                <a:ea typeface="Caveat Bold"/>
                <a:cs typeface="Caveat Bold"/>
                <a:sym typeface="Caveat Bold"/>
              </a:rPr>
              <a:t> Zimbabwe.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96277"/>
            <a:ext cx="8813495" cy="3944278"/>
            <a:chOff x="0" y="0"/>
            <a:chExt cx="2321250" cy="1038822"/>
          </a:xfrm>
        </p:grpSpPr>
        <p:sp>
          <p:nvSpPr>
            <p:cNvPr id="5" name="Freeform 5"/>
            <p:cNvSpPr/>
            <p:nvPr/>
          </p:nvSpPr>
          <p:spPr>
            <a:xfrm>
              <a:off x="0" y="0"/>
              <a:ext cx="2321250" cy="1038822"/>
            </a:xfrm>
            <a:custGeom>
              <a:avLst/>
              <a:gdLst/>
              <a:ahLst/>
              <a:cxnLst/>
              <a:rect l="l" t="t" r="r" b="b"/>
              <a:pathLst>
                <a:path w="2321250" h="1038822">
                  <a:moveTo>
                    <a:pt x="0" y="0"/>
                  </a:moveTo>
                  <a:lnTo>
                    <a:pt x="2321250" y="0"/>
                  </a:lnTo>
                  <a:lnTo>
                    <a:pt x="2321250" y="1038822"/>
                  </a:lnTo>
                  <a:lnTo>
                    <a:pt x="0" y="1038822"/>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21250" cy="1076922"/>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57702" y="5143500"/>
            <a:ext cx="8448710" cy="3883024"/>
            <a:chOff x="0" y="0"/>
            <a:chExt cx="2225175" cy="1022689"/>
          </a:xfrm>
        </p:grpSpPr>
        <p:sp>
          <p:nvSpPr>
            <p:cNvPr id="12" name="Freeform 12"/>
            <p:cNvSpPr/>
            <p:nvPr/>
          </p:nvSpPr>
          <p:spPr>
            <a:xfrm>
              <a:off x="0" y="0"/>
              <a:ext cx="2225175" cy="1022689"/>
            </a:xfrm>
            <a:custGeom>
              <a:avLst/>
              <a:gdLst/>
              <a:ahLst/>
              <a:cxnLst/>
              <a:rect l="l" t="t" r="r" b="b"/>
              <a:pathLst>
                <a:path w="2225175" h="1022689">
                  <a:moveTo>
                    <a:pt x="0" y="0"/>
                  </a:moveTo>
                  <a:lnTo>
                    <a:pt x="2225175" y="0"/>
                  </a:lnTo>
                  <a:lnTo>
                    <a:pt x="2225175" y="1022689"/>
                  </a:lnTo>
                  <a:lnTo>
                    <a:pt x="0" y="1022689"/>
                  </a:lnTo>
                  <a:close/>
                </a:path>
              </a:pathLst>
            </a:custGeom>
            <a:solidFill>
              <a:srgbClr val="FFFFFF"/>
            </a:solidFill>
            <a:ln w="38100" cap="sq">
              <a:solidFill>
                <a:srgbClr val="916BA2"/>
              </a:solidFill>
              <a:prstDash val="dash"/>
              <a:miter/>
            </a:ln>
          </p:spPr>
          <p:txBody>
            <a:bodyPr/>
            <a:lstStyle/>
            <a:p>
              <a:endParaRPr lang="en-GB"/>
            </a:p>
          </p:txBody>
        </p:sp>
        <p:sp>
          <p:nvSpPr>
            <p:cNvPr id="13" name="TextBox 13"/>
            <p:cNvSpPr txBox="1"/>
            <p:nvPr/>
          </p:nvSpPr>
          <p:spPr>
            <a:xfrm>
              <a:off x="0" y="-38100"/>
              <a:ext cx="2225175" cy="1060789"/>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9561683" y="6437965"/>
            <a:ext cx="8040748" cy="22561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Value every drop. Think about how you use water today and try not to waste it.</a:t>
            </a:r>
          </a:p>
          <a:p>
            <a:pPr algn="l">
              <a:lnSpc>
                <a:spcPts val="210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World Gift: Learn about how you can help families</a:t>
            </a:r>
            <a:r>
              <a:rPr lang="en-US" sz="2300" u="none">
                <a:solidFill>
                  <a:srgbClr val="222544"/>
                </a:solidFill>
                <a:latin typeface="Montserrat School"/>
                <a:ea typeface="Montserrat School"/>
                <a:cs typeface="Montserrat School"/>
                <a:sym typeface="Montserrat School"/>
              </a:rPr>
              <a:t> access safe wate</a:t>
            </a:r>
            <a:r>
              <a:rPr lang="en-US" sz="2300">
                <a:solidFill>
                  <a:srgbClr val="222544"/>
                </a:solidFill>
                <a:latin typeface="Montserrat School"/>
                <a:ea typeface="Montserrat School"/>
                <a:cs typeface="Montserrat School"/>
                <a:sym typeface="Montserrat School"/>
              </a:rPr>
              <a:t>r</a:t>
            </a:r>
            <a:r>
              <a:rPr lang="en-US" sz="2300" u="none">
                <a:solidFill>
                  <a:srgbClr val="222544"/>
                </a:solidFill>
                <a:latin typeface="Montserrat School"/>
                <a:ea typeface="Montserrat School"/>
                <a:cs typeface="Montserrat School"/>
                <a:sym typeface="Montserrat School"/>
              </a:rPr>
              <a:t> with CAFOD</a:t>
            </a:r>
            <a:r>
              <a:rPr lang="en-US" sz="2300" u="none">
                <a:solidFill>
                  <a:srgbClr val="222544"/>
                </a:solidFill>
                <a:latin typeface="Montserrat School"/>
                <a:ea typeface="Montserrat School"/>
                <a:cs typeface="Montserrat School"/>
                <a:sym typeface="Montserrat School"/>
                <a:hlinkClick r:id="rId6" tooltip="https://worldgifts.cafod.org.uk/products/water-for-a-family-for-schools"/>
              </a:rPr>
              <a:t>’</a:t>
            </a:r>
            <a:r>
              <a:rPr lang="en-US" sz="2300" u="none">
                <a:solidFill>
                  <a:srgbClr val="222544"/>
                </a:solidFill>
                <a:latin typeface="Montserrat School"/>
                <a:ea typeface="Montserrat School"/>
                <a:cs typeface="Montserrat School"/>
                <a:sym typeface="Montserrat School"/>
              </a:rPr>
              <a:t>s </a:t>
            </a:r>
            <a:r>
              <a:rPr lang="en-US" sz="2300" b="1" u="sng">
                <a:solidFill>
                  <a:srgbClr val="222544"/>
                </a:solidFill>
                <a:latin typeface="Montserrat School Semi-Bold"/>
                <a:ea typeface="Montserrat School Semi-Bold"/>
                <a:cs typeface="Montserrat School Semi-Bold"/>
                <a:sym typeface="Montserrat School Semi-Bold"/>
                <a:hlinkClick r:id="rId6" tooltip="https://worldgifts.cafod.org.uk/products/water-for-a-family-for-schools"/>
              </a:rPr>
              <a:t>Water for a Family World Gift (£35).</a:t>
            </a:r>
          </a:p>
        </p:txBody>
      </p:sp>
      <p:sp>
        <p:nvSpPr>
          <p:cNvPr id="15" name="TextBox 15"/>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16" name="TextBox 16"/>
          <p:cNvSpPr txBox="1"/>
          <p:nvPr/>
        </p:nvSpPr>
        <p:spPr>
          <a:xfrm>
            <a:off x="377325" y="3122479"/>
            <a:ext cx="8652939" cy="19894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God of life,</a:t>
            </a:r>
          </a:p>
          <a:p>
            <a:pPr algn="l">
              <a:lnSpc>
                <a:spcPts val="3220"/>
              </a:lnSpc>
            </a:pPr>
            <a:r>
              <a:rPr lang="en-US" sz="2300">
                <a:solidFill>
                  <a:srgbClr val="222544"/>
                </a:solidFill>
                <a:latin typeface="Montserrat School"/>
                <a:ea typeface="Montserrat School"/>
                <a:cs typeface="Montserrat School"/>
                <a:sym typeface="Montserrat School"/>
              </a:rPr>
              <a:t>thank you for the gift of water.</a:t>
            </a:r>
          </a:p>
          <a:p>
            <a:pPr algn="l">
              <a:lnSpc>
                <a:spcPts val="3220"/>
              </a:lnSpc>
            </a:pPr>
            <a:r>
              <a:rPr lang="en-US" sz="2300">
                <a:solidFill>
                  <a:srgbClr val="222544"/>
                </a:solidFill>
                <a:latin typeface="Montserrat School"/>
                <a:ea typeface="Montserrat School"/>
                <a:cs typeface="Montserrat School"/>
                <a:sym typeface="Montserrat School"/>
              </a:rPr>
              <a:t>Help us to use it wisely and not waste it.</a:t>
            </a:r>
          </a:p>
          <a:p>
            <a:pPr algn="l">
              <a:lnSpc>
                <a:spcPts val="3220"/>
              </a:lnSpc>
            </a:pPr>
            <a:r>
              <a:rPr lang="en-US" sz="2300">
                <a:solidFill>
                  <a:srgbClr val="222544"/>
                </a:solidFill>
                <a:latin typeface="Montserrat School"/>
                <a:ea typeface="Montserrat School"/>
                <a:cs typeface="Montserrat School"/>
                <a:sym typeface="Montserrat School"/>
              </a:rPr>
              <a:t>We pray for people who do not have safe water to drink.</a:t>
            </a:r>
          </a:p>
          <a:p>
            <a:pPr algn="l">
              <a:lnSpc>
                <a:spcPts val="3220"/>
              </a:lnSpc>
            </a:pPr>
            <a:r>
              <a:rPr lang="en-US" sz="2300">
                <a:solidFill>
                  <a:srgbClr val="222544"/>
                </a:solidFill>
                <a:latin typeface="Montserrat School"/>
                <a:ea typeface="Montserrat School"/>
                <a:cs typeface="Montserrat School"/>
                <a:sym typeface="Montserrat School"/>
              </a:rPr>
              <a:t>Amen.</a:t>
            </a:r>
          </a:p>
        </p:txBody>
      </p:sp>
      <p:grpSp>
        <p:nvGrpSpPr>
          <p:cNvPr id="17" name="Group 17"/>
          <p:cNvGrpSpPr/>
          <p:nvPr/>
        </p:nvGrpSpPr>
        <p:grpSpPr>
          <a:xfrm>
            <a:off x="10643059" y="1696277"/>
            <a:ext cx="5610026" cy="3221657"/>
            <a:chOff x="0" y="0"/>
            <a:chExt cx="1134847" cy="651706"/>
          </a:xfrm>
        </p:grpSpPr>
        <p:sp>
          <p:nvSpPr>
            <p:cNvPr id="18" name="Freeform 18"/>
            <p:cNvSpPr/>
            <p:nvPr/>
          </p:nvSpPr>
          <p:spPr>
            <a:xfrm>
              <a:off x="0" y="0"/>
              <a:ext cx="1134847" cy="651706"/>
            </a:xfrm>
            <a:custGeom>
              <a:avLst/>
              <a:gdLst/>
              <a:ahLst/>
              <a:cxnLst/>
              <a:rect l="l" t="t" r="r" b="b"/>
              <a:pathLst>
                <a:path w="1134847" h="651706">
                  <a:moveTo>
                    <a:pt x="0" y="0"/>
                  </a:moveTo>
                  <a:lnTo>
                    <a:pt x="1134847" y="0"/>
                  </a:lnTo>
                  <a:lnTo>
                    <a:pt x="1134847" y="651706"/>
                  </a:lnTo>
                  <a:lnTo>
                    <a:pt x="0" y="651706"/>
                  </a:lnTo>
                  <a:close/>
                </a:path>
              </a:pathLst>
            </a:custGeom>
            <a:blipFill>
              <a:blip r:embed="rId7"/>
              <a:stretch>
                <a:fillRect t="-8044" b="-8044"/>
              </a:stretch>
            </a:blipFill>
          </p:spPr>
          <p:txBody>
            <a:bodyPr/>
            <a:lstStyle/>
            <a:p>
              <a:endParaRPr lang="en-GB"/>
            </a:p>
          </p:txBody>
        </p:sp>
      </p:grpSp>
      <p:grpSp>
        <p:nvGrpSpPr>
          <p:cNvPr id="19" name="Group 19"/>
          <p:cNvGrpSpPr/>
          <p:nvPr/>
        </p:nvGrpSpPr>
        <p:grpSpPr>
          <a:xfrm>
            <a:off x="-849805" y="-234640"/>
            <a:ext cx="12376752" cy="1263340"/>
            <a:chOff x="0" y="0"/>
            <a:chExt cx="16502336" cy="1684453"/>
          </a:xfrm>
        </p:grpSpPr>
        <p:grpSp>
          <p:nvGrpSpPr>
            <p:cNvPr id="20" name="Group 20"/>
            <p:cNvGrpSpPr/>
            <p:nvPr/>
          </p:nvGrpSpPr>
          <p:grpSpPr>
            <a:xfrm>
              <a:off x="0" y="0"/>
              <a:ext cx="16502336" cy="1684453"/>
              <a:chOff x="0" y="0"/>
              <a:chExt cx="3259721" cy="332731"/>
            </a:xfrm>
          </p:grpSpPr>
          <p:sp>
            <p:nvSpPr>
              <p:cNvPr id="21" name="Freeform 21"/>
              <p:cNvSpPr/>
              <p:nvPr/>
            </p:nvSpPr>
            <p:spPr>
              <a:xfrm>
                <a:off x="0" y="0"/>
                <a:ext cx="3259721" cy="332731"/>
              </a:xfrm>
              <a:custGeom>
                <a:avLst/>
                <a:gdLst/>
                <a:ahLst/>
                <a:cxnLst/>
                <a:rect l="l" t="t" r="r" b="b"/>
                <a:pathLst>
                  <a:path w="3259721" h="332731">
                    <a:moveTo>
                      <a:pt x="3056521" y="0"/>
                    </a:moveTo>
                    <a:cubicBezTo>
                      <a:pt x="3168745" y="0"/>
                      <a:pt x="3259721" y="74484"/>
                      <a:pt x="3259721" y="166366"/>
                    </a:cubicBezTo>
                    <a:cubicBezTo>
                      <a:pt x="3259721" y="258247"/>
                      <a:pt x="3168745" y="332731"/>
                      <a:pt x="3056521"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2" name="TextBox 22"/>
              <p:cNvSpPr txBox="1"/>
              <p:nvPr/>
            </p:nvSpPr>
            <p:spPr>
              <a:xfrm>
                <a:off x="0" y="-38100"/>
                <a:ext cx="3259721" cy="370831"/>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4" name="TextBox 24"/>
            <p:cNvSpPr txBox="1"/>
            <p:nvPr/>
          </p:nvSpPr>
          <p:spPr>
            <a:xfrm>
              <a:off x="2018974" y="605329"/>
              <a:ext cx="13892807"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Monday 7 December - Second week of Advent</a:t>
              </a:r>
            </a:p>
          </p:txBody>
        </p:sp>
      </p:grpSp>
      <p:sp>
        <p:nvSpPr>
          <p:cNvPr id="25" name="Freeform 25"/>
          <p:cNvSpPr/>
          <p:nvPr/>
        </p:nvSpPr>
        <p:spPr>
          <a:xfrm>
            <a:off x="5338570" y="5741143"/>
            <a:ext cx="3691693" cy="3699961"/>
          </a:xfrm>
          <a:custGeom>
            <a:avLst/>
            <a:gdLst/>
            <a:ahLst/>
            <a:cxnLst/>
            <a:rect l="l" t="t" r="r" b="b"/>
            <a:pathLst>
              <a:path w="3691693" h="3699961">
                <a:moveTo>
                  <a:pt x="0" y="0"/>
                </a:moveTo>
                <a:lnTo>
                  <a:pt x="3691693" y="0"/>
                </a:lnTo>
                <a:lnTo>
                  <a:pt x="3691693" y="3699961"/>
                </a:lnTo>
                <a:lnTo>
                  <a:pt x="0" y="3699961"/>
                </a:lnTo>
                <a:lnTo>
                  <a:pt x="0" y="0"/>
                </a:lnTo>
                <a:close/>
              </a:path>
            </a:pathLst>
          </a:custGeom>
          <a:blipFill>
            <a:blip r:embed="rId9"/>
            <a:stretch>
              <a:fillRect/>
            </a:stretch>
          </a:blipFill>
        </p:spPr>
        <p:txBody>
          <a:bodyPr/>
          <a:lstStyle/>
          <a:p>
            <a:endParaRPr lang="en-GB"/>
          </a:p>
        </p:txBody>
      </p:sp>
      <p:sp>
        <p:nvSpPr>
          <p:cNvPr id="26" name="Freeform 26"/>
          <p:cNvSpPr/>
          <p:nvPr/>
        </p:nvSpPr>
        <p:spPr>
          <a:xfrm rot="823668" flipH="1" flipV="1">
            <a:off x="8694787" y="8663433"/>
            <a:ext cx="1969216" cy="1189734"/>
          </a:xfrm>
          <a:custGeom>
            <a:avLst/>
            <a:gdLst/>
            <a:ahLst/>
            <a:cxnLst/>
            <a:rect l="l" t="t" r="r" b="b"/>
            <a:pathLst>
              <a:path w="1969216" h="1189734">
                <a:moveTo>
                  <a:pt x="1969216" y="1189734"/>
                </a:moveTo>
                <a:lnTo>
                  <a:pt x="0" y="1189734"/>
                </a:lnTo>
                <a:lnTo>
                  <a:pt x="0" y="0"/>
                </a:lnTo>
                <a:lnTo>
                  <a:pt x="1969216" y="0"/>
                </a:lnTo>
                <a:lnTo>
                  <a:pt x="1969216" y="1189734"/>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27" name="Group 27"/>
          <p:cNvGrpSpPr/>
          <p:nvPr/>
        </p:nvGrpSpPr>
        <p:grpSpPr>
          <a:xfrm>
            <a:off x="9561683" y="5436162"/>
            <a:ext cx="4520733" cy="832777"/>
            <a:chOff x="0" y="0"/>
            <a:chExt cx="6027643" cy="1110369"/>
          </a:xfrm>
        </p:grpSpPr>
        <p:grpSp>
          <p:nvGrpSpPr>
            <p:cNvPr id="28" name="Group 28"/>
            <p:cNvGrpSpPr/>
            <p:nvPr/>
          </p:nvGrpSpPr>
          <p:grpSpPr>
            <a:xfrm>
              <a:off x="0" y="0"/>
              <a:ext cx="1110369" cy="111036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30" name="TextBox 30"/>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1" name="TextBox 31"/>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2" name="Freeform 32"/>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9363638" y="5143500"/>
            <a:ext cx="8448710" cy="4714195"/>
            <a:chOff x="0" y="0"/>
            <a:chExt cx="2225175" cy="1241599"/>
          </a:xfrm>
        </p:grpSpPr>
        <p:sp>
          <p:nvSpPr>
            <p:cNvPr id="5" name="Freeform 5"/>
            <p:cNvSpPr/>
            <p:nvPr/>
          </p:nvSpPr>
          <p:spPr>
            <a:xfrm>
              <a:off x="0" y="0"/>
              <a:ext cx="2225175" cy="1241599"/>
            </a:xfrm>
            <a:custGeom>
              <a:avLst/>
              <a:gdLst/>
              <a:ahLst/>
              <a:cxnLst/>
              <a:rect l="l" t="t" r="r" b="b"/>
              <a:pathLst>
                <a:path w="2225175" h="1241599">
                  <a:moveTo>
                    <a:pt x="0" y="0"/>
                  </a:moveTo>
                  <a:lnTo>
                    <a:pt x="2225175" y="0"/>
                  </a:lnTo>
                  <a:lnTo>
                    <a:pt x="2225175" y="1241599"/>
                  </a:lnTo>
                  <a:lnTo>
                    <a:pt x="0" y="1241599"/>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25175" cy="127969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16769" y="1257238"/>
            <a:ext cx="8794897" cy="6118109"/>
            <a:chOff x="0" y="0"/>
            <a:chExt cx="2316351" cy="1611354"/>
          </a:xfrm>
        </p:grpSpPr>
        <p:sp>
          <p:nvSpPr>
            <p:cNvPr id="8" name="Freeform 8"/>
            <p:cNvSpPr/>
            <p:nvPr/>
          </p:nvSpPr>
          <p:spPr>
            <a:xfrm>
              <a:off x="0" y="0"/>
              <a:ext cx="2316351" cy="1611354"/>
            </a:xfrm>
            <a:custGeom>
              <a:avLst/>
              <a:gdLst/>
              <a:ahLst/>
              <a:cxnLst/>
              <a:rect l="l" t="t" r="r" b="b"/>
              <a:pathLst>
                <a:path w="2316351" h="1611354">
                  <a:moveTo>
                    <a:pt x="0" y="0"/>
                  </a:moveTo>
                  <a:lnTo>
                    <a:pt x="2316351" y="0"/>
                  </a:lnTo>
                  <a:lnTo>
                    <a:pt x="2316351" y="1611354"/>
                  </a:lnTo>
                  <a:lnTo>
                    <a:pt x="0" y="1611354"/>
                  </a:lnTo>
                  <a:close/>
                </a:path>
              </a:pathLst>
            </a:custGeom>
            <a:solidFill>
              <a:srgbClr val="FFFFFF"/>
            </a:solidFill>
            <a:ln w="38100" cap="sq">
              <a:solidFill>
                <a:srgbClr val="916BA2"/>
              </a:solidFill>
              <a:prstDash val="dash"/>
              <a:miter/>
            </a:ln>
          </p:spPr>
          <p:txBody>
            <a:bodyPr/>
            <a:lstStyle/>
            <a:p>
              <a:endParaRPr lang="en-GB"/>
            </a:p>
          </p:txBody>
        </p:sp>
        <p:sp>
          <p:nvSpPr>
            <p:cNvPr id="9" name="TextBox 9"/>
            <p:cNvSpPr txBox="1"/>
            <p:nvPr/>
          </p:nvSpPr>
          <p:spPr>
            <a:xfrm>
              <a:off x="0" y="-38100"/>
              <a:ext cx="2316351" cy="1649454"/>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66352" y="1400698"/>
            <a:ext cx="834916" cy="834916"/>
            <a:chOff x="0" y="0"/>
            <a:chExt cx="1113221" cy="1113221"/>
          </a:xfrm>
        </p:grpSpPr>
        <p:grpSp>
          <p:nvGrpSpPr>
            <p:cNvPr id="11" name="Group 11"/>
            <p:cNvGrpSpPr/>
            <p:nvPr/>
          </p:nvGrpSpPr>
          <p:grpSpPr>
            <a:xfrm>
              <a:off x="0" y="0"/>
              <a:ext cx="1113221" cy="1113221"/>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3" name="TextBox 13"/>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4" name="Freeform 14"/>
            <p:cNvSpPr/>
            <p:nvPr/>
          </p:nvSpPr>
          <p:spPr>
            <a:xfrm>
              <a:off x="127036" y="262352"/>
              <a:ext cx="859148" cy="588517"/>
            </a:xfrm>
            <a:custGeom>
              <a:avLst/>
              <a:gdLst/>
              <a:ahLst/>
              <a:cxnLst/>
              <a:rect l="l" t="t" r="r" b="b"/>
              <a:pathLst>
                <a:path w="859148" h="588517">
                  <a:moveTo>
                    <a:pt x="0" y="0"/>
                  </a:moveTo>
                  <a:lnTo>
                    <a:pt x="859149" y="0"/>
                  </a:lnTo>
                  <a:lnTo>
                    <a:pt x="859149" y="588517"/>
                  </a:lnTo>
                  <a:lnTo>
                    <a:pt x="0" y="58851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5" name="Group 15"/>
          <p:cNvGrpSpPr/>
          <p:nvPr/>
        </p:nvGrpSpPr>
        <p:grpSpPr>
          <a:xfrm>
            <a:off x="9567620" y="5255200"/>
            <a:ext cx="4940666" cy="910134"/>
            <a:chOff x="0" y="0"/>
            <a:chExt cx="6587555" cy="1213512"/>
          </a:xfrm>
        </p:grpSpPr>
        <p:sp>
          <p:nvSpPr>
            <p:cNvPr id="16" name="TextBox 16"/>
            <p:cNvSpPr txBox="1"/>
            <p:nvPr/>
          </p:nvSpPr>
          <p:spPr>
            <a:xfrm>
              <a:off x="1429294" y="197585"/>
              <a:ext cx="5158260" cy="685588"/>
            </a:xfrm>
            <a:prstGeom prst="rect">
              <a:avLst/>
            </a:prstGeom>
          </p:spPr>
          <p:txBody>
            <a:bodyPr lIns="0" tIns="0" rIns="0" bIns="0" rtlCol="0" anchor="t">
              <a:spAutoFit/>
            </a:bodyPr>
            <a:lstStyle/>
            <a:p>
              <a:pPr algn="l">
                <a:lnSpc>
                  <a:spcPts val="4339"/>
                </a:lnSpc>
              </a:pPr>
              <a:r>
                <a:rPr lang="en-US" sz="3099" b="1">
                  <a:solidFill>
                    <a:srgbClr val="222544"/>
                  </a:solidFill>
                  <a:latin typeface="Montserrat School Semi-Bold"/>
                  <a:ea typeface="Montserrat School Semi-Bold"/>
                  <a:cs typeface="Montserrat School Semi-Bold"/>
                  <a:sym typeface="Montserrat School Semi-Bold"/>
                </a:rPr>
                <a:t>Today’s Activity</a:t>
              </a:r>
            </a:p>
          </p:txBody>
        </p:sp>
        <p:grpSp>
          <p:nvGrpSpPr>
            <p:cNvPr id="17" name="Group 17"/>
            <p:cNvGrpSpPr/>
            <p:nvPr/>
          </p:nvGrpSpPr>
          <p:grpSpPr>
            <a:xfrm>
              <a:off x="0" y="0"/>
              <a:ext cx="1213512" cy="1213512"/>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9" name="TextBox 19"/>
              <p:cNvSpPr txBox="1"/>
              <p:nvPr/>
            </p:nvSpPr>
            <p:spPr>
              <a:xfrm>
                <a:off x="76200" y="9525"/>
                <a:ext cx="660400" cy="727075"/>
              </a:xfrm>
              <a:prstGeom prst="rect">
                <a:avLst/>
              </a:prstGeom>
            </p:spPr>
            <p:txBody>
              <a:bodyPr lIns="33731" tIns="33731" rIns="33731" bIns="33731" rtlCol="0" anchor="ctr"/>
              <a:lstStyle/>
              <a:p>
                <a:pPr algn="ctr">
                  <a:lnSpc>
                    <a:spcPts val="4339"/>
                  </a:lnSpc>
                </a:pPr>
                <a:endParaRPr/>
              </a:p>
            </p:txBody>
          </p:sp>
        </p:grpSp>
        <p:sp>
          <p:nvSpPr>
            <p:cNvPr id="20" name="Freeform 20"/>
            <p:cNvSpPr/>
            <p:nvPr/>
          </p:nvSpPr>
          <p:spPr>
            <a:xfrm>
              <a:off x="219754" y="264260"/>
              <a:ext cx="774003" cy="684993"/>
            </a:xfrm>
            <a:custGeom>
              <a:avLst/>
              <a:gdLst/>
              <a:ahLst/>
              <a:cxnLst/>
              <a:rect l="l" t="t" r="r" b="b"/>
              <a:pathLst>
                <a:path w="774003" h="684993">
                  <a:moveTo>
                    <a:pt x="0" y="0"/>
                  </a:moveTo>
                  <a:lnTo>
                    <a:pt x="774004" y="0"/>
                  </a:lnTo>
                  <a:lnTo>
                    <a:pt x="774004" y="684993"/>
                  </a:lnTo>
                  <a:lnTo>
                    <a:pt x="0" y="68499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grpSp>
        <p:nvGrpSpPr>
          <p:cNvPr id="21" name="Group 21"/>
          <p:cNvGrpSpPr/>
          <p:nvPr/>
        </p:nvGrpSpPr>
        <p:grpSpPr>
          <a:xfrm>
            <a:off x="10527060" y="1609312"/>
            <a:ext cx="5605550" cy="3293463"/>
            <a:chOff x="0" y="0"/>
            <a:chExt cx="1134847" cy="666763"/>
          </a:xfrm>
        </p:grpSpPr>
        <p:sp>
          <p:nvSpPr>
            <p:cNvPr id="22" name="Freeform 22"/>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7"/>
              <a:stretch>
                <a:fillRect t="-13825" b="-13825"/>
              </a:stretch>
            </a:blipFill>
          </p:spPr>
          <p:txBody>
            <a:bodyPr/>
            <a:lstStyle/>
            <a:p>
              <a:endParaRPr lang="en-GB"/>
            </a:p>
          </p:txBody>
        </p:sp>
      </p:grpSp>
      <p:grpSp>
        <p:nvGrpSpPr>
          <p:cNvPr id="23" name="Group 23"/>
          <p:cNvGrpSpPr/>
          <p:nvPr/>
        </p:nvGrpSpPr>
        <p:grpSpPr>
          <a:xfrm>
            <a:off x="-849805" y="-234640"/>
            <a:ext cx="12376752" cy="1263340"/>
            <a:chOff x="0" y="0"/>
            <a:chExt cx="3259721" cy="332731"/>
          </a:xfrm>
        </p:grpSpPr>
        <p:sp>
          <p:nvSpPr>
            <p:cNvPr id="24" name="Freeform 24"/>
            <p:cNvSpPr/>
            <p:nvPr/>
          </p:nvSpPr>
          <p:spPr>
            <a:xfrm>
              <a:off x="0" y="0"/>
              <a:ext cx="3259721" cy="332731"/>
            </a:xfrm>
            <a:custGeom>
              <a:avLst/>
              <a:gdLst/>
              <a:ahLst/>
              <a:cxnLst/>
              <a:rect l="l" t="t" r="r" b="b"/>
              <a:pathLst>
                <a:path w="3259721" h="332731">
                  <a:moveTo>
                    <a:pt x="3056521" y="0"/>
                  </a:moveTo>
                  <a:cubicBezTo>
                    <a:pt x="3168745" y="0"/>
                    <a:pt x="3259721" y="74484"/>
                    <a:pt x="3259721" y="166366"/>
                  </a:cubicBezTo>
                  <a:cubicBezTo>
                    <a:pt x="3259721" y="258247"/>
                    <a:pt x="3168745" y="332731"/>
                    <a:pt x="3056521"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5" name="TextBox 25"/>
            <p:cNvSpPr txBox="1"/>
            <p:nvPr/>
          </p:nvSpPr>
          <p:spPr>
            <a:xfrm>
              <a:off x="0" y="-38100"/>
              <a:ext cx="3259721" cy="370831"/>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146982" y="122187"/>
            <a:ext cx="373173" cy="373173"/>
          </a:xfrm>
          <a:custGeom>
            <a:avLst/>
            <a:gdLst/>
            <a:ahLst/>
            <a:cxnLst/>
            <a:rect l="l" t="t" r="r" b="b"/>
            <a:pathLst>
              <a:path w="373173" h="373173">
                <a:moveTo>
                  <a:pt x="0" y="0"/>
                </a:moveTo>
                <a:lnTo>
                  <a:pt x="373173" y="0"/>
                </a:lnTo>
                <a:lnTo>
                  <a:pt x="373173" y="373173"/>
                </a:lnTo>
                <a:lnTo>
                  <a:pt x="0" y="37317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7" name="TextBox 27"/>
          <p:cNvSpPr txBox="1"/>
          <p:nvPr/>
        </p:nvSpPr>
        <p:spPr>
          <a:xfrm>
            <a:off x="398922" y="2330427"/>
            <a:ext cx="8430590" cy="5295900"/>
          </a:xfrm>
          <a:prstGeom prst="rect">
            <a:avLst/>
          </a:prstGeom>
        </p:spPr>
        <p:txBody>
          <a:bodyPr lIns="0" tIns="0" rIns="0" bIns="0" rtlCol="0" anchor="t">
            <a:spAutoFit/>
          </a:bodyPr>
          <a:lstStyle/>
          <a:p>
            <a:pPr algn="ctr">
              <a:lnSpc>
                <a:spcPts val="3079"/>
              </a:lnSpc>
            </a:pPr>
            <a:r>
              <a:rPr lang="en-US" sz="2199">
                <a:solidFill>
                  <a:srgbClr val="222544"/>
                </a:solidFill>
                <a:latin typeface="Montserrat School"/>
                <a:ea typeface="Montserrat School"/>
                <a:cs typeface="Montserrat School"/>
                <a:sym typeface="Montserrat School"/>
              </a:rPr>
              <a:t>“The angel came to her and said, “Peace be with you! </a:t>
            </a:r>
          </a:p>
          <a:p>
            <a:pPr algn="ctr">
              <a:lnSpc>
                <a:spcPts val="3079"/>
              </a:lnSpc>
            </a:pPr>
            <a:r>
              <a:rPr lang="en-US" sz="2199">
                <a:solidFill>
                  <a:srgbClr val="222544"/>
                </a:solidFill>
                <a:latin typeface="Montserrat School"/>
                <a:ea typeface="Montserrat School"/>
                <a:cs typeface="Montserrat School"/>
                <a:sym typeface="Montserrat School"/>
              </a:rPr>
              <a:t>The Lord is with you and has greatly blessed you!””</a:t>
            </a:r>
          </a:p>
          <a:p>
            <a:pPr algn="ctr">
              <a:lnSpc>
                <a:spcPts val="3079"/>
              </a:lnSpc>
            </a:pPr>
            <a:r>
              <a:rPr lang="en-US" sz="2199">
                <a:solidFill>
                  <a:srgbClr val="222544"/>
                </a:solidFill>
                <a:latin typeface="Montserrat School"/>
                <a:ea typeface="Montserrat School"/>
                <a:cs typeface="Montserrat School"/>
                <a:sym typeface="Montserrat School"/>
              </a:rPr>
              <a:t> Luke 1:28 </a:t>
            </a:r>
          </a:p>
          <a:p>
            <a:pPr algn="l">
              <a:lnSpc>
                <a:spcPts val="1820"/>
              </a:lnSpc>
            </a:pPr>
            <a:endParaRPr lang="en-US" sz="2199">
              <a:solidFill>
                <a:srgbClr val="222544"/>
              </a:solidFill>
              <a:latin typeface="Montserrat School"/>
              <a:ea typeface="Montserrat School"/>
              <a:cs typeface="Montserrat School"/>
              <a:sym typeface="Montserrat School"/>
            </a:endParaRPr>
          </a:p>
          <a:p>
            <a:pPr algn="l">
              <a:lnSpc>
                <a:spcPts val="3079"/>
              </a:lnSpc>
            </a:pPr>
            <a:r>
              <a:rPr lang="en-US" sz="2199">
                <a:solidFill>
                  <a:srgbClr val="222544"/>
                </a:solidFill>
                <a:latin typeface="Montserrat School"/>
                <a:ea typeface="Montserrat School"/>
                <a:cs typeface="Montserrat School"/>
                <a:sym typeface="Montserrat School"/>
              </a:rPr>
              <a:t>Today we celebrate the Immaculate Conception of the Blessed Virgin Mary.</a:t>
            </a:r>
          </a:p>
          <a:p>
            <a:pPr algn="l">
              <a:lnSpc>
                <a:spcPts val="3079"/>
              </a:lnSpc>
            </a:pPr>
            <a:r>
              <a:rPr lang="en-US" sz="2199">
                <a:solidFill>
                  <a:srgbClr val="222544"/>
                </a:solidFill>
                <a:latin typeface="Montserrat School"/>
                <a:ea typeface="Montserrat School"/>
                <a:cs typeface="Montserrat School"/>
                <a:sym typeface="Montserrat School"/>
              </a:rPr>
              <a:t>From the very beginning of her life, Mary was chosen to serve God. </a:t>
            </a:r>
          </a:p>
          <a:p>
            <a:pPr algn="l">
              <a:lnSpc>
                <a:spcPts val="3079"/>
              </a:lnSpc>
            </a:pPr>
            <a:r>
              <a:rPr lang="en-US" sz="2199">
                <a:solidFill>
                  <a:srgbClr val="222544"/>
                </a:solidFill>
                <a:latin typeface="Montserrat School"/>
                <a:ea typeface="Montserrat School"/>
                <a:cs typeface="Montserrat School"/>
                <a:sym typeface="Montserrat School"/>
              </a:rPr>
              <a:t>Let's take a moment to imagine what it must have been like for Mary when the angel asked her to be the mother of Jesus – perhaps frightening, confusing, overwhelming? </a:t>
            </a:r>
          </a:p>
          <a:p>
            <a:pPr algn="l">
              <a:lnSpc>
                <a:spcPts val="3079"/>
              </a:lnSpc>
            </a:pPr>
            <a:r>
              <a:rPr lang="en-US" sz="2199">
                <a:solidFill>
                  <a:srgbClr val="222544"/>
                </a:solidFill>
                <a:latin typeface="Montserrat School"/>
                <a:ea typeface="Montserrat School"/>
                <a:cs typeface="Montserrat School"/>
                <a:sym typeface="Montserrat School"/>
              </a:rPr>
              <a:t>She knew it would be difficult, yet Mary said 'yes' because she trusted God. </a:t>
            </a:r>
          </a:p>
          <a:p>
            <a:pPr algn="l">
              <a:lnSpc>
                <a:spcPts val="3219"/>
              </a:lnSpc>
            </a:pPr>
            <a:endParaRPr lang="en-US" sz="2199">
              <a:solidFill>
                <a:srgbClr val="222544"/>
              </a:solidFill>
              <a:latin typeface="Montserrat School"/>
              <a:ea typeface="Montserrat School"/>
              <a:cs typeface="Montserrat School"/>
              <a:sym typeface="Montserrat School"/>
            </a:endParaRPr>
          </a:p>
        </p:txBody>
      </p:sp>
      <p:sp>
        <p:nvSpPr>
          <p:cNvPr id="28" name="TextBox 28"/>
          <p:cNvSpPr txBox="1"/>
          <p:nvPr/>
        </p:nvSpPr>
        <p:spPr>
          <a:xfrm>
            <a:off x="1306819" y="1525363"/>
            <a:ext cx="3817905" cy="528436"/>
          </a:xfrm>
          <a:prstGeom prst="rect">
            <a:avLst/>
          </a:prstGeom>
        </p:spPr>
        <p:txBody>
          <a:bodyPr lIns="0" tIns="0" rIns="0" bIns="0" rtlCol="0" anchor="t">
            <a:spAutoFit/>
          </a:bodyPr>
          <a:lstStyle/>
          <a:p>
            <a:pPr algn="l">
              <a:lnSpc>
                <a:spcPts val="4365"/>
              </a:lnSpc>
            </a:pPr>
            <a:r>
              <a:rPr lang="en-US" sz="3117" b="1">
                <a:solidFill>
                  <a:srgbClr val="222544"/>
                </a:solidFill>
                <a:latin typeface="Montserrat School Semi-Bold"/>
                <a:ea typeface="Montserrat School Semi-Bold"/>
                <a:cs typeface="Montserrat School Semi-Bold"/>
                <a:sym typeface="Montserrat School Semi-Bold"/>
              </a:rPr>
              <a:t>Today’s Scripture</a:t>
            </a:r>
          </a:p>
        </p:txBody>
      </p:sp>
      <p:sp>
        <p:nvSpPr>
          <p:cNvPr id="29" name="TextBox 29"/>
          <p:cNvSpPr txBox="1"/>
          <p:nvPr/>
        </p:nvSpPr>
        <p:spPr>
          <a:xfrm>
            <a:off x="9567620" y="6236736"/>
            <a:ext cx="8040748" cy="3401695"/>
          </a:xfrm>
          <a:prstGeom prst="rect">
            <a:avLst/>
          </a:prstGeom>
        </p:spPr>
        <p:txBody>
          <a:bodyPr lIns="0" tIns="0" rIns="0" bIns="0" rtlCol="0" anchor="t">
            <a:spAutoFit/>
          </a:bodyPr>
          <a:lstStyle/>
          <a:p>
            <a:pPr algn="l">
              <a:lnSpc>
                <a:spcPts val="3080"/>
              </a:lnSpc>
            </a:pPr>
            <a:r>
              <a:rPr lang="en-US" sz="2200" dirty="0">
                <a:solidFill>
                  <a:srgbClr val="222544"/>
                </a:solidFill>
                <a:latin typeface="Montserrat School"/>
                <a:ea typeface="Montserrat School"/>
                <a:cs typeface="Montserrat School"/>
                <a:sym typeface="Montserrat School"/>
              </a:rPr>
              <a:t>Sometime</a:t>
            </a:r>
            <a:r>
              <a:rPr lang="en-US" sz="2200" u="none" dirty="0">
                <a:solidFill>
                  <a:srgbClr val="222544"/>
                </a:solidFill>
                <a:latin typeface="Montserrat School"/>
                <a:ea typeface="Montserrat School"/>
                <a:cs typeface="Montserrat School"/>
                <a:sym typeface="Montserrat School"/>
              </a:rPr>
              <a:t>s </a:t>
            </a:r>
            <a:r>
              <a:rPr lang="en-US" sz="2200" dirty="0">
                <a:solidFill>
                  <a:srgbClr val="222544"/>
                </a:solidFill>
                <a:latin typeface="Montserrat School"/>
                <a:ea typeface="Montserrat School"/>
                <a:cs typeface="Montserrat School"/>
                <a:sym typeface="Montserrat School"/>
              </a:rPr>
              <a:t>God</a:t>
            </a:r>
            <a:r>
              <a:rPr lang="en-US" sz="2200" u="none" dirty="0">
                <a:solidFill>
                  <a:srgbClr val="222544"/>
                </a:solidFill>
                <a:latin typeface="Montserrat School"/>
                <a:ea typeface="Montserrat School"/>
                <a:cs typeface="Montserrat School"/>
                <a:sym typeface="Montserrat School"/>
              </a:rPr>
              <a:t> a</a:t>
            </a:r>
            <a:r>
              <a:rPr lang="en-US" sz="2200" dirty="0">
                <a:solidFill>
                  <a:srgbClr val="222544"/>
                </a:solidFill>
                <a:latin typeface="Montserrat School"/>
                <a:ea typeface="Montserrat School"/>
                <a:cs typeface="Montserrat School"/>
                <a:sym typeface="Montserrat School"/>
              </a:rPr>
              <a:t>sks </a:t>
            </a:r>
            <a:r>
              <a:rPr lang="en-US" sz="2200" u="none" dirty="0">
                <a:solidFill>
                  <a:srgbClr val="222544"/>
                </a:solidFill>
                <a:latin typeface="Montserrat School"/>
                <a:ea typeface="Montserrat School"/>
                <a:cs typeface="Montserrat School"/>
                <a:sym typeface="Montserrat School"/>
              </a:rPr>
              <a:t>u</a:t>
            </a:r>
            <a:r>
              <a:rPr lang="en-US" sz="2200" dirty="0">
                <a:solidFill>
                  <a:srgbClr val="222544"/>
                </a:solidFill>
                <a:latin typeface="Montserrat School"/>
                <a:ea typeface="Montserrat School"/>
                <a:cs typeface="Montserrat School"/>
                <a:sym typeface="Montserrat School"/>
              </a:rPr>
              <a:t>s</a:t>
            </a:r>
            <a:r>
              <a:rPr lang="en-US" sz="2200" u="none" dirty="0">
                <a:solidFill>
                  <a:srgbClr val="222544"/>
                </a:solidFill>
                <a:latin typeface="Montserrat School"/>
                <a:ea typeface="Montserrat School"/>
                <a:cs typeface="Montserrat School"/>
                <a:sym typeface="Montserrat School"/>
              </a:rPr>
              <a:t> </a:t>
            </a:r>
            <a:r>
              <a:rPr lang="en-US" sz="2200" dirty="0">
                <a:solidFill>
                  <a:srgbClr val="222544"/>
                </a:solidFill>
                <a:latin typeface="Montserrat School"/>
                <a:ea typeface="Montserrat School"/>
                <a:cs typeface="Montserrat School"/>
                <a:sym typeface="Montserrat School"/>
              </a:rPr>
              <a:t>t</a:t>
            </a:r>
            <a:r>
              <a:rPr lang="en-US" sz="2200" u="none" dirty="0">
                <a:solidFill>
                  <a:srgbClr val="222544"/>
                </a:solidFill>
                <a:latin typeface="Montserrat School"/>
                <a:ea typeface="Montserrat School"/>
                <a:cs typeface="Montserrat School"/>
                <a:sym typeface="Montserrat School"/>
              </a:rPr>
              <a:t>o </a:t>
            </a:r>
            <a:r>
              <a:rPr lang="en-US" sz="2200" dirty="0">
                <a:solidFill>
                  <a:srgbClr val="222544"/>
                </a:solidFill>
                <a:latin typeface="Montserrat School"/>
                <a:ea typeface="Montserrat School"/>
                <a:cs typeface="Montserrat School"/>
                <a:sym typeface="Montserrat School"/>
              </a:rPr>
              <a:t>s</a:t>
            </a:r>
            <a:r>
              <a:rPr lang="en-US" sz="2200" u="none" dirty="0">
                <a:solidFill>
                  <a:srgbClr val="222544"/>
                </a:solidFill>
                <a:latin typeface="Montserrat School"/>
                <a:ea typeface="Montserrat School"/>
                <a:cs typeface="Montserrat School"/>
                <a:sym typeface="Montserrat School"/>
              </a:rPr>
              <a:t>a</a:t>
            </a:r>
            <a:r>
              <a:rPr lang="en-US" sz="2200" dirty="0">
                <a:solidFill>
                  <a:srgbClr val="222544"/>
                </a:solidFill>
                <a:latin typeface="Montserrat School"/>
                <a:ea typeface="Montserrat School"/>
                <a:cs typeface="Montserrat School"/>
                <a:sym typeface="Montserrat School"/>
              </a:rPr>
              <a:t>y</a:t>
            </a:r>
            <a:r>
              <a:rPr lang="en-US" sz="2200" u="none" dirty="0">
                <a:solidFill>
                  <a:srgbClr val="222544"/>
                </a:solidFill>
                <a:latin typeface="Montserrat School"/>
                <a:ea typeface="Montserrat School"/>
                <a:cs typeface="Montserrat School"/>
                <a:sym typeface="Montserrat School"/>
              </a:rPr>
              <a:t> </a:t>
            </a:r>
            <a:r>
              <a:rPr lang="en-US" sz="2200" dirty="0">
                <a:solidFill>
                  <a:srgbClr val="222544"/>
                </a:solidFill>
                <a:latin typeface="Montserrat School"/>
                <a:ea typeface="Montserrat School"/>
                <a:cs typeface="Montserrat School"/>
                <a:sym typeface="Montserrat School"/>
              </a:rPr>
              <a:t>y</a:t>
            </a:r>
            <a:r>
              <a:rPr lang="en-US" sz="2200" u="none" dirty="0">
                <a:solidFill>
                  <a:srgbClr val="222544"/>
                </a:solidFill>
                <a:latin typeface="Montserrat School"/>
                <a:ea typeface="Montserrat School"/>
                <a:cs typeface="Montserrat School"/>
                <a:sym typeface="Montserrat School"/>
              </a:rPr>
              <a:t>es </a:t>
            </a:r>
            <a:r>
              <a:rPr lang="en-US" sz="2200" dirty="0">
                <a:solidFill>
                  <a:srgbClr val="222544"/>
                </a:solidFill>
                <a:latin typeface="Montserrat School"/>
                <a:ea typeface="Montserrat School"/>
                <a:cs typeface="Montserrat School"/>
                <a:sym typeface="Montserrat School"/>
              </a:rPr>
              <a:t>too.</a:t>
            </a:r>
            <a:r>
              <a:rPr lang="en-US" sz="2200" u="none" dirty="0">
                <a:solidFill>
                  <a:srgbClr val="222544"/>
                </a:solidFill>
                <a:latin typeface="Montserrat School"/>
                <a:ea typeface="Montserrat School"/>
                <a:cs typeface="Montserrat School"/>
                <a:sym typeface="Montserrat School"/>
              </a:rPr>
              <a:t> </a:t>
            </a:r>
          </a:p>
          <a:p>
            <a:pPr algn="l">
              <a:lnSpc>
                <a:spcPts val="3080"/>
              </a:lnSpc>
            </a:pPr>
            <a:r>
              <a:rPr lang="en-US" sz="2200" dirty="0">
                <a:solidFill>
                  <a:srgbClr val="222544"/>
                </a:solidFill>
                <a:latin typeface="Montserrat School"/>
                <a:ea typeface="Montserrat School"/>
                <a:cs typeface="Montserrat School"/>
                <a:sym typeface="Montserrat School"/>
              </a:rPr>
              <a:t>W</a:t>
            </a:r>
            <a:r>
              <a:rPr lang="en-US" sz="2200" u="none" dirty="0">
                <a:solidFill>
                  <a:srgbClr val="222544"/>
                </a:solidFill>
                <a:latin typeface="Montserrat School"/>
                <a:ea typeface="Montserrat School"/>
                <a:cs typeface="Montserrat School"/>
                <a:sym typeface="Montserrat School"/>
              </a:rPr>
              <a:t>e mi</a:t>
            </a:r>
            <a:r>
              <a:rPr lang="en-US" sz="2200" dirty="0">
                <a:solidFill>
                  <a:srgbClr val="222544"/>
                </a:solidFill>
                <a:latin typeface="Montserrat School"/>
                <a:ea typeface="Montserrat School"/>
                <a:cs typeface="Montserrat School"/>
                <a:sym typeface="Montserrat School"/>
              </a:rPr>
              <a:t>gh</a:t>
            </a:r>
            <a:r>
              <a:rPr lang="en-US" sz="2200" u="none" dirty="0">
                <a:solidFill>
                  <a:srgbClr val="222544"/>
                </a:solidFill>
                <a:latin typeface="Montserrat School"/>
                <a:ea typeface="Montserrat School"/>
                <a:cs typeface="Montserrat School"/>
                <a:sym typeface="Montserrat School"/>
              </a:rPr>
              <a:t>t</a:t>
            </a:r>
            <a:r>
              <a:rPr lang="en-US" sz="2200" dirty="0">
                <a:solidFill>
                  <a:srgbClr val="222544"/>
                </a:solidFill>
                <a:latin typeface="Montserrat School"/>
                <a:ea typeface="Montserrat School"/>
                <a:cs typeface="Montserrat School"/>
                <a:sym typeface="Montserrat School"/>
              </a:rPr>
              <a:t> b</a:t>
            </a:r>
            <a:r>
              <a:rPr lang="en-US" sz="2200" u="none" dirty="0">
                <a:solidFill>
                  <a:srgbClr val="222544"/>
                </a:solidFill>
                <a:latin typeface="Montserrat School"/>
                <a:ea typeface="Montserrat School"/>
                <a:cs typeface="Montserrat School"/>
                <a:sym typeface="Montserrat School"/>
              </a:rPr>
              <a:t>e</a:t>
            </a:r>
            <a:r>
              <a:rPr lang="en-US" sz="2200" dirty="0">
                <a:solidFill>
                  <a:srgbClr val="222544"/>
                </a:solidFill>
                <a:latin typeface="Montserrat School"/>
                <a:ea typeface="Montserrat School"/>
                <a:cs typeface="Montserrat School"/>
                <a:sym typeface="Montserrat School"/>
              </a:rPr>
              <a:t> a</a:t>
            </a:r>
            <a:r>
              <a:rPr lang="en-US" sz="2200" u="none" dirty="0">
                <a:solidFill>
                  <a:srgbClr val="222544"/>
                </a:solidFill>
                <a:latin typeface="Montserrat School"/>
                <a:ea typeface="Montserrat School"/>
                <a:cs typeface="Montserrat School"/>
                <a:sym typeface="Montserrat School"/>
              </a:rPr>
              <a:t>s</a:t>
            </a:r>
            <a:r>
              <a:rPr lang="en-US" sz="2200" dirty="0">
                <a:solidFill>
                  <a:srgbClr val="222544"/>
                </a:solidFill>
                <a:latin typeface="Montserrat School"/>
                <a:ea typeface="Montserrat School"/>
                <a:cs typeface="Montserrat School"/>
                <a:sym typeface="Montserrat School"/>
              </a:rPr>
              <a:t>ked</a:t>
            </a:r>
            <a:r>
              <a:rPr lang="en-US" sz="2200" u="none" dirty="0">
                <a:solidFill>
                  <a:srgbClr val="222544"/>
                </a:solidFill>
                <a:latin typeface="Montserrat School"/>
                <a:ea typeface="Montserrat School"/>
                <a:cs typeface="Montserrat School"/>
                <a:sym typeface="Montserrat School"/>
              </a:rPr>
              <a:t> </a:t>
            </a:r>
            <a:r>
              <a:rPr lang="en-US" sz="2200" dirty="0">
                <a:solidFill>
                  <a:srgbClr val="222544"/>
                </a:solidFill>
                <a:latin typeface="Montserrat School"/>
                <a:ea typeface="Montserrat School"/>
                <a:cs typeface="Montserrat School"/>
                <a:sym typeface="Montserrat School"/>
              </a:rPr>
              <a:t>to</a:t>
            </a:r>
            <a:r>
              <a:rPr lang="en-US" sz="2200" u="none" dirty="0">
                <a:solidFill>
                  <a:srgbClr val="222544"/>
                </a:solidFill>
                <a:latin typeface="Montserrat School"/>
                <a:ea typeface="Montserrat School"/>
                <a:cs typeface="Montserrat School"/>
                <a:sym typeface="Montserrat School"/>
              </a:rPr>
              <a:t> b</a:t>
            </a:r>
            <a:r>
              <a:rPr lang="en-US" sz="2200" dirty="0">
                <a:solidFill>
                  <a:srgbClr val="222544"/>
                </a:solidFill>
                <a:latin typeface="Montserrat School"/>
                <a:ea typeface="Montserrat School"/>
                <a:cs typeface="Montserrat School"/>
                <a:sym typeface="Montserrat School"/>
              </a:rPr>
              <a:t>e kind, forgive someone, c</a:t>
            </a:r>
            <a:r>
              <a:rPr lang="en-US" sz="2200" u="none" dirty="0">
                <a:solidFill>
                  <a:srgbClr val="222544"/>
                </a:solidFill>
                <a:latin typeface="Montserrat School"/>
                <a:ea typeface="Montserrat School"/>
                <a:cs typeface="Montserrat School"/>
                <a:sym typeface="Montserrat School"/>
              </a:rPr>
              <a:t>a</a:t>
            </a:r>
            <a:r>
              <a:rPr lang="en-US" sz="2200" dirty="0">
                <a:solidFill>
                  <a:srgbClr val="222544"/>
                </a:solidFill>
                <a:latin typeface="Montserrat School"/>
                <a:ea typeface="Montserrat School"/>
                <a:cs typeface="Montserrat School"/>
                <a:sym typeface="Montserrat School"/>
              </a:rPr>
              <a:t>r</a:t>
            </a:r>
            <a:r>
              <a:rPr lang="en-US" sz="2200" u="none" dirty="0">
                <a:solidFill>
                  <a:srgbClr val="222544"/>
                </a:solidFill>
                <a:latin typeface="Montserrat School"/>
                <a:ea typeface="Montserrat School"/>
                <a:cs typeface="Montserrat School"/>
                <a:sym typeface="Montserrat School"/>
              </a:rPr>
              <a:t>e </a:t>
            </a:r>
            <a:r>
              <a:rPr lang="en-US" sz="2200" dirty="0">
                <a:solidFill>
                  <a:srgbClr val="222544"/>
                </a:solidFill>
                <a:latin typeface="Montserrat School"/>
                <a:ea typeface="Montserrat School"/>
                <a:cs typeface="Montserrat School"/>
                <a:sym typeface="Montserrat School"/>
              </a:rPr>
              <a:t>f</a:t>
            </a:r>
            <a:r>
              <a:rPr lang="en-US" sz="2200" u="none" dirty="0">
                <a:solidFill>
                  <a:srgbClr val="222544"/>
                </a:solidFill>
                <a:latin typeface="Montserrat School"/>
                <a:ea typeface="Montserrat School"/>
                <a:cs typeface="Montserrat School"/>
                <a:sym typeface="Montserrat School"/>
              </a:rPr>
              <a:t>o</a:t>
            </a:r>
            <a:r>
              <a:rPr lang="en-US" sz="2200" dirty="0">
                <a:solidFill>
                  <a:srgbClr val="222544"/>
                </a:solidFill>
                <a:latin typeface="Montserrat School"/>
                <a:ea typeface="Montserrat School"/>
                <a:cs typeface="Montserrat School"/>
                <a:sym typeface="Montserrat School"/>
              </a:rPr>
              <a:t>r </a:t>
            </a:r>
            <a:r>
              <a:rPr lang="en-US" sz="2200" u="none" dirty="0">
                <a:solidFill>
                  <a:srgbClr val="222544"/>
                </a:solidFill>
                <a:latin typeface="Montserrat School"/>
                <a:ea typeface="Montserrat School"/>
                <a:cs typeface="Montserrat School"/>
                <a:sym typeface="Montserrat School"/>
              </a:rPr>
              <a:t>c</a:t>
            </a:r>
            <a:r>
              <a:rPr lang="en-US" sz="2200" dirty="0">
                <a:solidFill>
                  <a:srgbClr val="222544"/>
                </a:solidFill>
                <a:latin typeface="Montserrat School"/>
                <a:ea typeface="Montserrat School"/>
                <a:cs typeface="Montserrat School"/>
                <a:sym typeface="Montserrat School"/>
              </a:rPr>
              <a:t>reation, share with others or be a better listener.</a:t>
            </a:r>
          </a:p>
          <a:p>
            <a:pPr algn="l">
              <a:lnSpc>
                <a:spcPts val="3080"/>
              </a:lnSpc>
            </a:pPr>
            <a:r>
              <a:rPr lang="en-US" sz="2200" dirty="0">
                <a:solidFill>
                  <a:srgbClr val="222544"/>
                </a:solidFill>
                <a:latin typeface="Montserrat School"/>
                <a:ea typeface="Montserrat School"/>
                <a:cs typeface="Montserrat School"/>
                <a:sym typeface="Montserrat School"/>
              </a:rPr>
              <a:t>Every time we say yes to doing something good, we help show God's love to others.</a:t>
            </a:r>
          </a:p>
          <a:p>
            <a:pPr algn="l">
              <a:lnSpc>
                <a:spcPts val="2380"/>
              </a:lnSpc>
            </a:pPr>
            <a:endParaRPr lang="en-US" sz="2200" dirty="0">
              <a:solidFill>
                <a:srgbClr val="222544"/>
              </a:solidFill>
              <a:latin typeface="Montserrat School"/>
              <a:ea typeface="Montserrat School"/>
              <a:cs typeface="Montserrat School"/>
              <a:sym typeface="Montserrat School"/>
            </a:endParaRPr>
          </a:p>
          <a:p>
            <a:pPr algn="l">
              <a:lnSpc>
                <a:spcPts val="3080"/>
              </a:lnSpc>
            </a:pPr>
            <a:r>
              <a:rPr lang="en-US" sz="2200" b="1" u="sng" dirty="0">
                <a:solidFill>
                  <a:srgbClr val="222544"/>
                </a:solidFill>
                <a:latin typeface="Montserrat School Semi-Bold"/>
                <a:ea typeface="Montserrat School Semi-Bold"/>
                <a:cs typeface="Montserrat School Semi-Bold"/>
                <a:sym typeface="Montserrat School Semi-Bold"/>
                <a:hlinkClick r:id="rId9" tooltip="https://www.youtube.com/watch?v=PglEF7mTf2E&amp;list=RDPglEF7mTf2E&amp;start_radio=1"/>
              </a:rPr>
              <a:t>Sing the Hail Mary song and join in with the signing too.</a:t>
            </a:r>
            <a:r>
              <a:rPr lang="en-US" sz="2200" u="sng" dirty="0">
                <a:solidFill>
                  <a:srgbClr val="222544"/>
                </a:solidFill>
                <a:latin typeface="Montserrat School"/>
                <a:ea typeface="Montserrat School"/>
                <a:cs typeface="Montserrat School"/>
                <a:sym typeface="Montserrat School"/>
                <a:hlinkClick r:id="rId9" tooltip="https://www.youtube.com/watch?v=PglEF7mTf2E&amp;list=RDPglEF7mTf2E&amp;start_radio=1"/>
              </a:rPr>
              <a:t> </a:t>
            </a:r>
            <a:r>
              <a:rPr lang="en-US" sz="2200" dirty="0">
                <a:solidFill>
                  <a:srgbClr val="222544"/>
                </a:solidFill>
                <a:latin typeface="Montserrat School"/>
                <a:ea typeface="Montserrat School"/>
                <a:cs typeface="Montserrat School"/>
                <a:sym typeface="Montserrat School"/>
              </a:rPr>
              <a:t> As you sing, think about how you can say yes to God this Advent.</a:t>
            </a:r>
          </a:p>
        </p:txBody>
      </p:sp>
      <p:sp>
        <p:nvSpPr>
          <p:cNvPr id="30" name="TextBox 30"/>
          <p:cNvSpPr txBox="1"/>
          <p:nvPr/>
        </p:nvSpPr>
        <p:spPr>
          <a:xfrm>
            <a:off x="664425" y="207451"/>
            <a:ext cx="10419605" cy="528193"/>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Tuesday 8 December - Second week of Advent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96277"/>
            <a:ext cx="8813495" cy="4118435"/>
            <a:chOff x="0" y="0"/>
            <a:chExt cx="2321250" cy="1084691"/>
          </a:xfrm>
        </p:grpSpPr>
        <p:sp>
          <p:nvSpPr>
            <p:cNvPr id="5" name="Freeform 5"/>
            <p:cNvSpPr/>
            <p:nvPr/>
          </p:nvSpPr>
          <p:spPr>
            <a:xfrm>
              <a:off x="0" y="0"/>
              <a:ext cx="2321250" cy="1084691"/>
            </a:xfrm>
            <a:custGeom>
              <a:avLst/>
              <a:gdLst/>
              <a:ahLst/>
              <a:cxnLst/>
              <a:rect l="l" t="t" r="r" b="b"/>
              <a:pathLst>
                <a:path w="2321250" h="1084691">
                  <a:moveTo>
                    <a:pt x="0" y="0"/>
                  </a:moveTo>
                  <a:lnTo>
                    <a:pt x="2321250" y="0"/>
                  </a:lnTo>
                  <a:lnTo>
                    <a:pt x="2321250" y="1084691"/>
                  </a:lnTo>
                  <a:lnTo>
                    <a:pt x="0" y="1084691"/>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21250" cy="1122791"/>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57702" y="1696277"/>
            <a:ext cx="4225723" cy="3601077"/>
            <a:chOff x="0" y="0"/>
            <a:chExt cx="969660" cy="826325"/>
          </a:xfrm>
        </p:grpSpPr>
        <p:sp>
          <p:nvSpPr>
            <p:cNvPr id="12" name="Freeform 12"/>
            <p:cNvSpPr/>
            <p:nvPr/>
          </p:nvSpPr>
          <p:spPr>
            <a:xfrm>
              <a:off x="0" y="0"/>
              <a:ext cx="969660" cy="826325"/>
            </a:xfrm>
            <a:custGeom>
              <a:avLst/>
              <a:gdLst/>
              <a:ahLst/>
              <a:cxnLst/>
              <a:rect l="l" t="t" r="r" b="b"/>
              <a:pathLst>
                <a:path w="969660" h="826325">
                  <a:moveTo>
                    <a:pt x="0" y="0"/>
                  </a:moveTo>
                  <a:lnTo>
                    <a:pt x="969660" y="0"/>
                  </a:lnTo>
                  <a:lnTo>
                    <a:pt x="969660" y="826325"/>
                  </a:lnTo>
                  <a:lnTo>
                    <a:pt x="0" y="826325"/>
                  </a:lnTo>
                  <a:close/>
                </a:path>
              </a:pathLst>
            </a:custGeom>
            <a:blipFill>
              <a:blip r:embed="rId6"/>
              <a:stretch>
                <a:fillRect l="-13913" r="-13913"/>
              </a:stretch>
            </a:blipFill>
          </p:spPr>
          <p:txBody>
            <a:bodyPr/>
            <a:lstStyle/>
            <a:p>
              <a:endParaRPr lang="en-GB"/>
            </a:p>
          </p:txBody>
        </p:sp>
      </p:grpSp>
      <p:grpSp>
        <p:nvGrpSpPr>
          <p:cNvPr id="13" name="Group 13"/>
          <p:cNvGrpSpPr/>
          <p:nvPr/>
        </p:nvGrpSpPr>
        <p:grpSpPr>
          <a:xfrm>
            <a:off x="-849805" y="-234640"/>
            <a:ext cx="12376752" cy="1263340"/>
            <a:chOff x="0" y="0"/>
            <a:chExt cx="3259721" cy="332731"/>
          </a:xfrm>
        </p:grpSpPr>
        <p:sp>
          <p:nvSpPr>
            <p:cNvPr id="14" name="Freeform 14"/>
            <p:cNvSpPr/>
            <p:nvPr/>
          </p:nvSpPr>
          <p:spPr>
            <a:xfrm>
              <a:off x="0" y="0"/>
              <a:ext cx="3259721" cy="332731"/>
            </a:xfrm>
            <a:custGeom>
              <a:avLst/>
              <a:gdLst/>
              <a:ahLst/>
              <a:cxnLst/>
              <a:rect l="l" t="t" r="r" b="b"/>
              <a:pathLst>
                <a:path w="3259721" h="332731">
                  <a:moveTo>
                    <a:pt x="3056521" y="0"/>
                  </a:moveTo>
                  <a:cubicBezTo>
                    <a:pt x="3168745" y="0"/>
                    <a:pt x="3259721" y="74484"/>
                    <a:pt x="3259721" y="166366"/>
                  </a:cubicBezTo>
                  <a:cubicBezTo>
                    <a:pt x="3259721" y="258247"/>
                    <a:pt x="3168745" y="332731"/>
                    <a:pt x="3056521"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5" name="TextBox 15"/>
            <p:cNvSpPr txBox="1"/>
            <p:nvPr/>
          </p:nvSpPr>
          <p:spPr>
            <a:xfrm>
              <a:off x="0" y="-38100"/>
              <a:ext cx="3259721" cy="370831"/>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a:off x="146982" y="122187"/>
            <a:ext cx="373173" cy="373173"/>
          </a:xfrm>
          <a:custGeom>
            <a:avLst/>
            <a:gdLst/>
            <a:ahLst/>
            <a:cxnLst/>
            <a:rect l="l" t="t" r="r" b="b"/>
            <a:pathLst>
              <a:path w="373173" h="373173">
                <a:moveTo>
                  <a:pt x="0" y="0"/>
                </a:moveTo>
                <a:lnTo>
                  <a:pt x="373173" y="0"/>
                </a:lnTo>
                <a:lnTo>
                  <a:pt x="373173" y="373173"/>
                </a:lnTo>
                <a:lnTo>
                  <a:pt x="0" y="3731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7" name="Freeform 17"/>
          <p:cNvSpPr/>
          <p:nvPr/>
        </p:nvSpPr>
        <p:spPr>
          <a:xfrm>
            <a:off x="13764400" y="1696277"/>
            <a:ext cx="4042012" cy="3601077"/>
          </a:xfrm>
          <a:custGeom>
            <a:avLst/>
            <a:gdLst/>
            <a:ahLst/>
            <a:cxnLst/>
            <a:rect l="l" t="t" r="r" b="b"/>
            <a:pathLst>
              <a:path w="4042012" h="3601077">
                <a:moveTo>
                  <a:pt x="0" y="0"/>
                </a:moveTo>
                <a:lnTo>
                  <a:pt x="4042012" y="0"/>
                </a:lnTo>
                <a:lnTo>
                  <a:pt x="4042012" y="3601077"/>
                </a:lnTo>
                <a:lnTo>
                  <a:pt x="0" y="3601077"/>
                </a:lnTo>
                <a:lnTo>
                  <a:pt x="0" y="0"/>
                </a:lnTo>
                <a:close/>
              </a:path>
            </a:pathLst>
          </a:custGeom>
          <a:blipFill>
            <a:blip r:embed="rId8"/>
            <a:stretch>
              <a:fillRect l="-25943" r="-7693"/>
            </a:stretch>
          </a:blipFill>
        </p:spPr>
        <p:txBody>
          <a:bodyPr/>
          <a:lstStyle/>
          <a:p>
            <a:endParaRPr lang="en-GB"/>
          </a:p>
        </p:txBody>
      </p:sp>
      <p:grpSp>
        <p:nvGrpSpPr>
          <p:cNvPr id="18" name="Group 18"/>
          <p:cNvGrpSpPr/>
          <p:nvPr/>
        </p:nvGrpSpPr>
        <p:grpSpPr>
          <a:xfrm>
            <a:off x="9357702" y="5602100"/>
            <a:ext cx="8448710" cy="4114800"/>
            <a:chOff x="0" y="0"/>
            <a:chExt cx="2225175" cy="1083733"/>
          </a:xfrm>
        </p:grpSpPr>
        <p:sp>
          <p:nvSpPr>
            <p:cNvPr id="19" name="Freeform 19"/>
            <p:cNvSpPr/>
            <p:nvPr/>
          </p:nvSpPr>
          <p:spPr>
            <a:xfrm>
              <a:off x="0" y="0"/>
              <a:ext cx="2225175" cy="1083733"/>
            </a:xfrm>
            <a:custGeom>
              <a:avLst/>
              <a:gdLst/>
              <a:ahLst/>
              <a:cxnLst/>
              <a:rect l="l" t="t" r="r" b="b"/>
              <a:pathLst>
                <a:path w="2225175" h="1083733">
                  <a:moveTo>
                    <a:pt x="0" y="0"/>
                  </a:moveTo>
                  <a:lnTo>
                    <a:pt x="2225175" y="0"/>
                  </a:lnTo>
                  <a:lnTo>
                    <a:pt x="2225175" y="1083733"/>
                  </a:lnTo>
                  <a:lnTo>
                    <a:pt x="0" y="1083733"/>
                  </a:lnTo>
                  <a:close/>
                </a:path>
              </a:pathLst>
            </a:custGeom>
            <a:solidFill>
              <a:srgbClr val="FFFFFF"/>
            </a:solidFill>
            <a:ln w="38100" cap="sq">
              <a:solidFill>
                <a:srgbClr val="916BA2"/>
              </a:solidFill>
              <a:prstDash val="dash"/>
              <a:miter/>
            </a:ln>
          </p:spPr>
          <p:txBody>
            <a:bodyPr/>
            <a:lstStyle/>
            <a:p>
              <a:endParaRPr lang="en-GB"/>
            </a:p>
          </p:txBody>
        </p:sp>
        <p:sp>
          <p:nvSpPr>
            <p:cNvPr id="20" name="TextBox 20"/>
            <p:cNvSpPr txBox="1"/>
            <p:nvPr/>
          </p:nvSpPr>
          <p:spPr>
            <a:xfrm>
              <a:off x="0" y="-38100"/>
              <a:ext cx="2225175" cy="1121833"/>
            </a:xfrm>
            <a:prstGeom prst="rect">
              <a:avLst/>
            </a:prstGeom>
          </p:spPr>
          <p:txBody>
            <a:bodyPr lIns="50800" tIns="50800" rIns="50800" bIns="50800" rtlCol="0" anchor="ctr"/>
            <a:lstStyle/>
            <a:p>
              <a:pPr algn="ctr">
                <a:lnSpc>
                  <a:spcPts val="2659"/>
                </a:lnSpc>
              </a:pPr>
              <a:endParaRPr/>
            </a:p>
          </p:txBody>
        </p:sp>
      </p:grpSp>
      <p:sp>
        <p:nvSpPr>
          <p:cNvPr id="21" name="TextBox 21"/>
          <p:cNvSpPr txBox="1"/>
          <p:nvPr/>
        </p:nvSpPr>
        <p:spPr>
          <a:xfrm>
            <a:off x="9561683" y="6819370"/>
            <a:ext cx="7896456" cy="2996565"/>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Say “yes” to CAFOD's Big Lent Walk 2027!</a:t>
            </a:r>
          </a:p>
          <a:p>
            <a:pPr algn="l">
              <a:lnSpc>
                <a:spcPts val="2240"/>
              </a:lnSpc>
            </a:pPr>
            <a:endParaRPr lang="en-US" sz="2400">
              <a:solidFill>
                <a:srgbClr val="222544"/>
              </a:solidFill>
              <a:latin typeface="Montserrat School"/>
              <a:ea typeface="Montserrat School"/>
              <a:cs typeface="Montserrat School"/>
              <a:sym typeface="Montserrat School"/>
            </a:endParaRPr>
          </a:p>
          <a:p>
            <a:pPr algn="l">
              <a:lnSpc>
                <a:spcPts val="3359"/>
              </a:lnSpc>
            </a:pPr>
            <a:r>
              <a:rPr lang="en-US" sz="2400">
                <a:solidFill>
                  <a:srgbClr val="222544"/>
                </a:solidFill>
                <a:latin typeface="Montserrat School"/>
                <a:ea typeface="Montserrat School"/>
                <a:cs typeface="Montserrat School"/>
                <a:sym typeface="Montserrat School"/>
              </a:rPr>
              <a:t>Start thinking about how your class could take part during Lent: walk, run, skip or even dribble a football while</a:t>
            </a:r>
            <a:r>
              <a:rPr lang="en-US" sz="2400" u="none">
                <a:solidFill>
                  <a:srgbClr val="222544"/>
                </a:solidFill>
                <a:latin typeface="Montserrat School"/>
                <a:ea typeface="Montserrat School"/>
                <a:cs typeface="Montserrat School"/>
                <a:sym typeface="Montserrat School"/>
              </a:rPr>
              <a:t> raising money to he</a:t>
            </a:r>
            <a:r>
              <a:rPr lang="en-US" sz="2400">
                <a:solidFill>
                  <a:srgbClr val="222544"/>
                </a:solidFill>
                <a:latin typeface="Montserrat School"/>
                <a:ea typeface="Montserrat School"/>
                <a:cs typeface="Montserrat School"/>
                <a:sym typeface="Montserrat School"/>
              </a:rPr>
              <a:t>lp</a:t>
            </a:r>
            <a:r>
              <a:rPr lang="en-US" sz="2400" u="none">
                <a:solidFill>
                  <a:srgbClr val="222544"/>
                </a:solidFill>
                <a:latin typeface="Montserrat School"/>
                <a:ea typeface="Montserrat School"/>
                <a:cs typeface="Montserrat School"/>
                <a:sym typeface="Montserrat School"/>
              </a:rPr>
              <a:t> o</a:t>
            </a:r>
            <a:r>
              <a:rPr lang="en-US" sz="2400">
                <a:solidFill>
                  <a:srgbClr val="222544"/>
                </a:solidFill>
                <a:latin typeface="Montserrat School"/>
                <a:ea typeface="Montserrat School"/>
                <a:cs typeface="Montserrat School"/>
                <a:sym typeface="Montserrat School"/>
              </a:rPr>
              <a:t>u</a:t>
            </a:r>
            <a:r>
              <a:rPr lang="en-US" sz="2400" u="none">
                <a:solidFill>
                  <a:srgbClr val="222544"/>
                </a:solidFill>
                <a:latin typeface="Montserrat School"/>
                <a:ea typeface="Montserrat School"/>
                <a:cs typeface="Montserrat School"/>
                <a:sym typeface="Montserrat School"/>
              </a:rPr>
              <a:t>r </a:t>
            </a:r>
            <a:r>
              <a:rPr lang="en-US" sz="2400">
                <a:solidFill>
                  <a:srgbClr val="222544"/>
                </a:solidFill>
                <a:latin typeface="Montserrat School"/>
                <a:ea typeface="Montserrat School"/>
                <a:cs typeface="Montserrat School"/>
                <a:sym typeface="Montserrat School"/>
              </a:rPr>
              <a:t>glob</a:t>
            </a:r>
            <a:r>
              <a:rPr lang="en-US" sz="2400" u="none">
                <a:solidFill>
                  <a:srgbClr val="222544"/>
                </a:solidFill>
                <a:latin typeface="Montserrat School"/>
                <a:ea typeface="Montserrat School"/>
                <a:cs typeface="Montserrat School"/>
                <a:sym typeface="Montserrat School"/>
              </a:rPr>
              <a:t>a</a:t>
            </a:r>
            <a:r>
              <a:rPr lang="en-US" sz="2400">
                <a:solidFill>
                  <a:srgbClr val="222544"/>
                </a:solidFill>
                <a:latin typeface="Montserrat School"/>
                <a:ea typeface="Montserrat School"/>
                <a:cs typeface="Montserrat School"/>
                <a:sym typeface="Montserrat School"/>
              </a:rPr>
              <a:t>l</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f</a:t>
            </a:r>
            <a:r>
              <a:rPr lang="en-US" sz="2400" u="none">
                <a:solidFill>
                  <a:srgbClr val="222544"/>
                </a:solidFill>
                <a:latin typeface="Montserrat School"/>
                <a:ea typeface="Montserrat School"/>
                <a:cs typeface="Montserrat School"/>
                <a:sym typeface="Montserrat School"/>
              </a:rPr>
              <a:t>amily. </a:t>
            </a:r>
            <a:r>
              <a:rPr lang="en-US" sz="2400" b="1" u="sng">
                <a:solidFill>
                  <a:srgbClr val="222544"/>
                </a:solidFill>
                <a:latin typeface="Montserrat School Semi-Bold"/>
                <a:ea typeface="Montserrat School Semi-Bold"/>
                <a:cs typeface="Montserrat School Semi-Bold"/>
                <a:sym typeface="Montserrat School Semi-Bold"/>
                <a:hlinkClick r:id="rId9" tooltip="https://cafod.org.uk/education/school-fundraising/big-lent-walk-resources-for-schools"/>
              </a:rPr>
              <a:t>Sign up here!</a:t>
            </a:r>
          </a:p>
          <a:p>
            <a:pPr algn="l">
              <a:lnSpc>
                <a:spcPts val="1820"/>
              </a:lnSpc>
            </a:pPr>
            <a:endParaRPr lang="en-US" sz="2400" b="1" u="sng">
              <a:solidFill>
                <a:srgbClr val="222544"/>
              </a:solidFill>
              <a:latin typeface="Montserrat School Semi-Bold"/>
              <a:ea typeface="Montserrat School Semi-Bold"/>
              <a:cs typeface="Montserrat School Semi-Bold"/>
              <a:sym typeface="Montserrat School Semi-Bold"/>
              <a:hlinkClick r:id="rId9" tooltip="https://cafod.org.uk/education/school-fundraising/big-lent-walk-resources-for-schools"/>
            </a:endParaRPr>
          </a:p>
          <a:p>
            <a:pPr algn="l">
              <a:lnSpc>
                <a:spcPts val="3359"/>
              </a:lnSpc>
            </a:pPr>
            <a:endParaRPr lang="en-US" sz="2400" b="1" u="sng">
              <a:solidFill>
                <a:srgbClr val="222544"/>
              </a:solidFill>
              <a:latin typeface="Montserrat School Semi-Bold"/>
              <a:ea typeface="Montserrat School Semi-Bold"/>
              <a:cs typeface="Montserrat School Semi-Bold"/>
              <a:sym typeface="Montserrat School Semi-Bold"/>
              <a:hlinkClick r:id="rId9" tooltip="https://cafod.org.uk/education/school-fundraising/big-lent-walk-resources-for-schools"/>
            </a:endParaRPr>
          </a:p>
        </p:txBody>
      </p:sp>
      <p:sp>
        <p:nvSpPr>
          <p:cNvPr id="22" name="TextBox 22"/>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23" name="TextBox 23"/>
          <p:cNvSpPr txBox="1"/>
          <p:nvPr/>
        </p:nvSpPr>
        <p:spPr>
          <a:xfrm>
            <a:off x="377325" y="3132004"/>
            <a:ext cx="8150013" cy="216535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God of peace, </a:t>
            </a:r>
          </a:p>
          <a:p>
            <a:pPr algn="l">
              <a:lnSpc>
                <a:spcPts val="3499"/>
              </a:lnSpc>
            </a:pPr>
            <a:r>
              <a:rPr lang="en-US" sz="2499">
                <a:solidFill>
                  <a:srgbClr val="222544"/>
                </a:solidFill>
                <a:latin typeface="Montserrat School"/>
                <a:ea typeface="Montserrat School"/>
                <a:cs typeface="Montserrat School"/>
                <a:sym typeface="Montserrat School"/>
              </a:rPr>
              <a:t>give us courage to say “yes” to you like Mary did</a:t>
            </a:r>
          </a:p>
          <a:p>
            <a:pPr algn="l">
              <a:lnSpc>
                <a:spcPts val="3499"/>
              </a:lnSpc>
            </a:pPr>
            <a:r>
              <a:rPr lang="en-US" sz="2499">
                <a:solidFill>
                  <a:srgbClr val="222544"/>
                </a:solidFill>
                <a:latin typeface="Montserrat School"/>
                <a:ea typeface="Montserrat School"/>
                <a:cs typeface="Montserrat School"/>
                <a:sym typeface="Montserrat School"/>
              </a:rPr>
              <a:t>and to help build your Kingdom of love and peace on earth.</a:t>
            </a:r>
          </a:p>
          <a:p>
            <a:pPr algn="l">
              <a:lnSpc>
                <a:spcPts val="3499"/>
              </a:lnSpc>
            </a:pPr>
            <a:r>
              <a:rPr lang="en-US" sz="2499">
                <a:solidFill>
                  <a:srgbClr val="222544"/>
                </a:solidFill>
                <a:latin typeface="Montserrat School"/>
                <a:ea typeface="Montserrat School"/>
                <a:cs typeface="Montserrat School"/>
                <a:sym typeface="Montserrat School"/>
              </a:rPr>
              <a:t>Amen. </a:t>
            </a:r>
          </a:p>
        </p:txBody>
      </p:sp>
      <p:sp>
        <p:nvSpPr>
          <p:cNvPr id="24" name="TextBox 24"/>
          <p:cNvSpPr txBox="1"/>
          <p:nvPr/>
        </p:nvSpPr>
        <p:spPr>
          <a:xfrm>
            <a:off x="664425" y="207451"/>
            <a:ext cx="10419605" cy="528193"/>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Tuesday 8 December - Second week of Advent </a:t>
            </a:r>
          </a:p>
        </p:txBody>
      </p:sp>
      <p:grpSp>
        <p:nvGrpSpPr>
          <p:cNvPr id="25" name="Group 25"/>
          <p:cNvGrpSpPr/>
          <p:nvPr/>
        </p:nvGrpSpPr>
        <p:grpSpPr>
          <a:xfrm>
            <a:off x="9561683" y="5814712"/>
            <a:ext cx="4520733" cy="832777"/>
            <a:chOff x="0" y="0"/>
            <a:chExt cx="6027643" cy="1110369"/>
          </a:xfrm>
        </p:grpSpPr>
        <p:grpSp>
          <p:nvGrpSpPr>
            <p:cNvPr id="26" name="Group 26"/>
            <p:cNvGrpSpPr/>
            <p:nvPr/>
          </p:nvGrpSpPr>
          <p:grpSpPr>
            <a:xfrm>
              <a:off x="0" y="0"/>
              <a:ext cx="1110369" cy="1110369"/>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8" name="TextBox 28"/>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29" name="TextBox 29"/>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0" name="Freeform 30"/>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9363638" y="5143500"/>
            <a:ext cx="8448710" cy="4568058"/>
            <a:chOff x="0" y="0"/>
            <a:chExt cx="2225175" cy="1203110"/>
          </a:xfrm>
        </p:grpSpPr>
        <p:sp>
          <p:nvSpPr>
            <p:cNvPr id="5" name="Freeform 5"/>
            <p:cNvSpPr/>
            <p:nvPr/>
          </p:nvSpPr>
          <p:spPr>
            <a:xfrm>
              <a:off x="0" y="0"/>
              <a:ext cx="2225175" cy="1203110"/>
            </a:xfrm>
            <a:custGeom>
              <a:avLst/>
              <a:gdLst/>
              <a:ahLst/>
              <a:cxnLst/>
              <a:rect l="l" t="t" r="r" b="b"/>
              <a:pathLst>
                <a:path w="2225175" h="1203110">
                  <a:moveTo>
                    <a:pt x="0" y="0"/>
                  </a:moveTo>
                  <a:lnTo>
                    <a:pt x="2225175" y="0"/>
                  </a:lnTo>
                  <a:lnTo>
                    <a:pt x="2225175" y="1203110"/>
                  </a:lnTo>
                  <a:lnTo>
                    <a:pt x="0" y="1203110"/>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25175" cy="124121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16769" y="1257238"/>
            <a:ext cx="8577764" cy="5787268"/>
            <a:chOff x="0" y="0"/>
            <a:chExt cx="2259164" cy="1524219"/>
          </a:xfrm>
        </p:grpSpPr>
        <p:sp>
          <p:nvSpPr>
            <p:cNvPr id="8" name="Freeform 8"/>
            <p:cNvSpPr/>
            <p:nvPr/>
          </p:nvSpPr>
          <p:spPr>
            <a:xfrm>
              <a:off x="0" y="0"/>
              <a:ext cx="2259164" cy="1524219"/>
            </a:xfrm>
            <a:custGeom>
              <a:avLst/>
              <a:gdLst/>
              <a:ahLst/>
              <a:cxnLst/>
              <a:rect l="l" t="t" r="r" b="b"/>
              <a:pathLst>
                <a:path w="2259164" h="1524219">
                  <a:moveTo>
                    <a:pt x="0" y="0"/>
                  </a:moveTo>
                  <a:lnTo>
                    <a:pt x="2259164" y="0"/>
                  </a:lnTo>
                  <a:lnTo>
                    <a:pt x="2259164" y="1524219"/>
                  </a:lnTo>
                  <a:lnTo>
                    <a:pt x="0" y="1524219"/>
                  </a:lnTo>
                  <a:close/>
                </a:path>
              </a:pathLst>
            </a:custGeom>
            <a:solidFill>
              <a:srgbClr val="FFFFFF"/>
            </a:solidFill>
            <a:ln w="38100" cap="sq">
              <a:solidFill>
                <a:srgbClr val="916BA2"/>
              </a:solidFill>
              <a:prstDash val="dash"/>
              <a:miter/>
            </a:ln>
          </p:spPr>
          <p:txBody>
            <a:bodyPr/>
            <a:lstStyle/>
            <a:p>
              <a:endParaRPr lang="en-GB"/>
            </a:p>
          </p:txBody>
        </p:sp>
        <p:sp>
          <p:nvSpPr>
            <p:cNvPr id="9" name="TextBox 9"/>
            <p:cNvSpPr txBox="1"/>
            <p:nvPr/>
          </p:nvSpPr>
          <p:spPr>
            <a:xfrm>
              <a:off x="0" y="-38100"/>
              <a:ext cx="2259164" cy="1562319"/>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66352" y="1400698"/>
            <a:ext cx="910134" cy="910134"/>
            <a:chOff x="0" y="0"/>
            <a:chExt cx="1213512" cy="1213512"/>
          </a:xfrm>
        </p:grpSpPr>
        <p:grpSp>
          <p:nvGrpSpPr>
            <p:cNvPr id="11" name="Group 11"/>
            <p:cNvGrpSpPr/>
            <p:nvPr/>
          </p:nvGrpSpPr>
          <p:grpSpPr>
            <a:xfrm>
              <a:off x="0" y="0"/>
              <a:ext cx="1213512" cy="121351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3" name="TextBox 13"/>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4" name="Freeform 14"/>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5" name="Group 15"/>
          <p:cNvGrpSpPr/>
          <p:nvPr/>
        </p:nvGrpSpPr>
        <p:grpSpPr>
          <a:xfrm>
            <a:off x="9567620" y="5255200"/>
            <a:ext cx="4940666" cy="910134"/>
            <a:chOff x="0" y="0"/>
            <a:chExt cx="6587555" cy="1213512"/>
          </a:xfrm>
        </p:grpSpPr>
        <p:sp>
          <p:nvSpPr>
            <p:cNvPr id="16" name="TextBox 16"/>
            <p:cNvSpPr txBox="1"/>
            <p:nvPr/>
          </p:nvSpPr>
          <p:spPr>
            <a:xfrm>
              <a:off x="1429294" y="197585"/>
              <a:ext cx="5158260"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grpSp>
          <p:nvGrpSpPr>
            <p:cNvPr id="17" name="Group 17"/>
            <p:cNvGrpSpPr/>
            <p:nvPr/>
          </p:nvGrpSpPr>
          <p:grpSpPr>
            <a:xfrm>
              <a:off x="0" y="0"/>
              <a:ext cx="1213512" cy="1213512"/>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9" name="TextBox 1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0" name="Freeform 20"/>
            <p:cNvSpPr/>
            <p:nvPr/>
          </p:nvSpPr>
          <p:spPr>
            <a:xfrm>
              <a:off x="219754" y="264260"/>
              <a:ext cx="774003" cy="684993"/>
            </a:xfrm>
            <a:custGeom>
              <a:avLst/>
              <a:gdLst/>
              <a:ahLst/>
              <a:cxnLst/>
              <a:rect l="l" t="t" r="r" b="b"/>
              <a:pathLst>
                <a:path w="774003" h="684993">
                  <a:moveTo>
                    <a:pt x="0" y="0"/>
                  </a:moveTo>
                  <a:lnTo>
                    <a:pt x="774004" y="0"/>
                  </a:lnTo>
                  <a:lnTo>
                    <a:pt x="774004" y="684993"/>
                  </a:lnTo>
                  <a:lnTo>
                    <a:pt x="0" y="68499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sp>
        <p:nvSpPr>
          <p:cNvPr id="21" name="TextBox 21"/>
          <p:cNvSpPr txBox="1"/>
          <p:nvPr/>
        </p:nvSpPr>
        <p:spPr>
          <a:xfrm>
            <a:off x="366352" y="2488963"/>
            <a:ext cx="8134306" cy="4277995"/>
          </a:xfrm>
          <a:prstGeom prst="rect">
            <a:avLst/>
          </a:prstGeom>
        </p:spPr>
        <p:txBody>
          <a:bodyPr lIns="0" tIns="0" rIns="0" bIns="0" rtlCol="0" anchor="t">
            <a:spAutoFit/>
          </a:bodyPr>
          <a:lstStyle/>
          <a:p>
            <a:pPr algn="ctr">
              <a:lnSpc>
                <a:spcPts val="3079"/>
              </a:lnSpc>
            </a:pPr>
            <a:r>
              <a:rPr lang="en-US" sz="2199">
                <a:solidFill>
                  <a:srgbClr val="222544"/>
                </a:solidFill>
                <a:latin typeface="Montserrat School"/>
                <a:ea typeface="Montserrat School"/>
                <a:cs typeface="Montserrat School"/>
                <a:sym typeface="Montserrat School"/>
              </a:rPr>
              <a:t>"Come to me, all of you who are tired from carrying heavy loads, and I will give you rest." Matthew 11:28 </a:t>
            </a:r>
          </a:p>
          <a:p>
            <a:pPr algn="l">
              <a:lnSpc>
                <a:spcPts val="3079"/>
              </a:lnSpc>
            </a:pPr>
            <a:endParaRPr lang="en-US" sz="2199">
              <a:solidFill>
                <a:srgbClr val="222544"/>
              </a:solidFill>
              <a:latin typeface="Montserrat School"/>
              <a:ea typeface="Montserrat School"/>
              <a:cs typeface="Montserrat School"/>
              <a:sym typeface="Montserrat School"/>
            </a:endParaRPr>
          </a:p>
          <a:p>
            <a:pPr algn="l">
              <a:lnSpc>
                <a:spcPts val="3079"/>
              </a:lnSpc>
            </a:pPr>
            <a:r>
              <a:rPr lang="en-US" sz="2199">
                <a:solidFill>
                  <a:srgbClr val="222544"/>
                </a:solidFill>
                <a:latin typeface="Montserrat School"/>
                <a:ea typeface="Montserrat School"/>
                <a:cs typeface="Montserrat School"/>
                <a:sym typeface="Montserrat School"/>
              </a:rPr>
              <a:t>We can be tired for many reasons: a busy day at school, an energetic game of sport or maybe we have stayed up late. Sometimes though, we may feel tired because we are worried about something or we feel afraid. </a:t>
            </a:r>
          </a:p>
          <a:p>
            <a:pPr algn="l">
              <a:lnSpc>
                <a:spcPts val="3079"/>
              </a:lnSpc>
            </a:pPr>
            <a:r>
              <a:rPr lang="en-US" sz="2199">
                <a:solidFill>
                  <a:srgbClr val="222544"/>
                </a:solidFill>
                <a:latin typeface="Montserrat School"/>
                <a:ea typeface="Montserrat School"/>
                <a:cs typeface="Montserrat School"/>
                <a:sym typeface="Montserrat School"/>
              </a:rPr>
              <a:t>Let's remember that God is always there for us to share our troubles with.  </a:t>
            </a:r>
          </a:p>
          <a:p>
            <a:pPr algn="l">
              <a:lnSpc>
                <a:spcPts val="3079"/>
              </a:lnSpc>
            </a:pPr>
            <a:r>
              <a:rPr lang="en-US" sz="2199">
                <a:solidFill>
                  <a:srgbClr val="222544"/>
                </a:solidFill>
                <a:latin typeface="Montserrat School"/>
                <a:ea typeface="Montserrat School"/>
                <a:cs typeface="Montserrat School"/>
                <a:sym typeface="Montserrat School"/>
              </a:rPr>
              <a:t>How can we help others who are feeling worried </a:t>
            </a:r>
          </a:p>
          <a:p>
            <a:pPr algn="l">
              <a:lnSpc>
                <a:spcPts val="3079"/>
              </a:lnSpc>
            </a:pPr>
            <a:r>
              <a:rPr lang="en-US" sz="2199">
                <a:solidFill>
                  <a:srgbClr val="222544"/>
                </a:solidFill>
                <a:latin typeface="Montserrat School"/>
                <a:ea typeface="Montserrat School"/>
                <a:cs typeface="Montserrat School"/>
                <a:sym typeface="Montserrat School"/>
              </a:rPr>
              <a:t>about something? </a:t>
            </a:r>
          </a:p>
        </p:txBody>
      </p:sp>
      <p:sp>
        <p:nvSpPr>
          <p:cNvPr id="22" name="TextBox 22"/>
          <p:cNvSpPr txBox="1"/>
          <p:nvPr/>
        </p:nvSpPr>
        <p:spPr>
          <a:xfrm>
            <a:off x="1391547" y="1532218"/>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Scripture</a:t>
            </a:r>
          </a:p>
        </p:txBody>
      </p:sp>
      <p:sp>
        <p:nvSpPr>
          <p:cNvPr id="23" name="TextBox 23"/>
          <p:cNvSpPr txBox="1"/>
          <p:nvPr/>
        </p:nvSpPr>
        <p:spPr>
          <a:xfrm>
            <a:off x="9567620" y="6355834"/>
            <a:ext cx="8040748" cy="3030220"/>
          </a:xfrm>
          <a:prstGeom prst="rect">
            <a:avLst/>
          </a:prstGeom>
        </p:spPr>
        <p:txBody>
          <a:bodyPr lIns="0" tIns="0" rIns="0" bIns="0" rtlCol="0" anchor="t">
            <a:spAutoFit/>
          </a:bodyPr>
          <a:lstStyle/>
          <a:p>
            <a:pPr algn="l">
              <a:lnSpc>
                <a:spcPts val="3080"/>
              </a:lnSpc>
            </a:pPr>
            <a:r>
              <a:rPr lang="en-US" sz="2200">
                <a:solidFill>
                  <a:srgbClr val="222544"/>
                </a:solidFill>
                <a:latin typeface="Montserrat School"/>
                <a:ea typeface="Montserrat School"/>
                <a:cs typeface="Montserrat School"/>
                <a:sym typeface="Montserrat School"/>
              </a:rPr>
              <a:t>In Pope</a:t>
            </a:r>
            <a:r>
              <a:rPr lang="en-US" sz="2200" u="none">
                <a:solidFill>
                  <a:srgbClr val="222544"/>
                </a:solidFill>
                <a:latin typeface="Montserrat School"/>
                <a:ea typeface="Montserrat School"/>
                <a:cs typeface="Montserrat School"/>
                <a:sym typeface="Montserrat School"/>
              </a:rPr>
              <a:t> Le</a:t>
            </a:r>
            <a:r>
              <a:rPr lang="en-US" sz="2200">
                <a:solidFill>
                  <a:srgbClr val="222544"/>
                </a:solidFill>
                <a:latin typeface="Montserrat School"/>
                <a:ea typeface="Montserrat School"/>
                <a:cs typeface="Montserrat School"/>
                <a:sym typeface="Montserrat School"/>
              </a:rPr>
              <a:t>o</a:t>
            </a:r>
            <a:r>
              <a:rPr lang="en-US" sz="2200" u="none">
                <a:solidFill>
                  <a:srgbClr val="222544"/>
                </a:solidFill>
                <a:latin typeface="Montserrat School"/>
                <a:ea typeface="Montserrat School"/>
                <a:cs typeface="Montserrat School"/>
                <a:sym typeface="Montserrat School"/>
              </a:rPr>
              <a:t> XIV's document, “Dilexi Te”, he teache</a:t>
            </a:r>
            <a:r>
              <a:rPr lang="en-US" sz="2200">
                <a:solidFill>
                  <a:srgbClr val="222544"/>
                </a:solidFill>
                <a:latin typeface="Montserrat School"/>
                <a:ea typeface="Montserrat School"/>
                <a:cs typeface="Montserrat School"/>
                <a:sym typeface="Montserrat School"/>
              </a:rPr>
              <a:t>s </a:t>
            </a:r>
            <a:r>
              <a:rPr lang="en-US" sz="2200" u="none">
                <a:solidFill>
                  <a:srgbClr val="222544"/>
                </a:solidFill>
                <a:latin typeface="Montserrat School"/>
                <a:ea typeface="Montserrat School"/>
                <a:cs typeface="Montserrat School"/>
                <a:sym typeface="Montserrat School"/>
              </a:rPr>
              <a:t>u</a:t>
            </a:r>
            <a:r>
              <a:rPr lang="en-US" sz="2200">
                <a:solidFill>
                  <a:srgbClr val="222544"/>
                </a:solidFill>
                <a:latin typeface="Montserrat School"/>
                <a:ea typeface="Montserrat School"/>
                <a:cs typeface="Montserrat School"/>
                <a:sym typeface="Montserrat School"/>
              </a:rPr>
              <a:t>s</a:t>
            </a:r>
            <a:r>
              <a:rPr lang="en-US" sz="2200" u="none">
                <a:solidFill>
                  <a:srgbClr val="222544"/>
                </a:solidFill>
                <a:latin typeface="Montserrat School"/>
                <a:ea typeface="Montserrat School"/>
                <a:cs typeface="Montserrat School"/>
                <a:sym typeface="Montserrat School"/>
              </a:rPr>
              <a:t> </a:t>
            </a:r>
            <a:r>
              <a:rPr lang="en-US" sz="2200">
                <a:solidFill>
                  <a:srgbClr val="222544"/>
                </a:solidFill>
                <a:latin typeface="Montserrat School"/>
                <a:ea typeface="Montserrat School"/>
                <a:cs typeface="Montserrat School"/>
                <a:sym typeface="Montserrat School"/>
              </a:rPr>
              <a:t>th</a:t>
            </a:r>
            <a:r>
              <a:rPr lang="en-US" sz="2200" u="none">
                <a:solidFill>
                  <a:srgbClr val="222544"/>
                </a:solidFill>
                <a:latin typeface="Montserrat School"/>
                <a:ea typeface="Montserrat School"/>
                <a:cs typeface="Montserrat School"/>
                <a:sym typeface="Montserrat School"/>
              </a:rPr>
              <a:t>a</a:t>
            </a:r>
            <a:r>
              <a:rPr lang="en-US" sz="2200">
                <a:solidFill>
                  <a:srgbClr val="222544"/>
                </a:solidFill>
                <a:latin typeface="Montserrat School"/>
                <a:ea typeface="Montserrat School"/>
                <a:cs typeface="Montserrat School"/>
                <a:sym typeface="Montserrat School"/>
              </a:rPr>
              <a:t>t</a:t>
            </a:r>
            <a:r>
              <a:rPr lang="en-US" sz="2200" u="none">
                <a:solidFill>
                  <a:srgbClr val="222544"/>
                </a:solidFill>
                <a:latin typeface="Montserrat School"/>
                <a:ea typeface="Montserrat School"/>
                <a:cs typeface="Montserrat School"/>
                <a:sym typeface="Montserrat School"/>
              </a:rPr>
              <a:t> God </a:t>
            </a:r>
            <a:r>
              <a:rPr lang="en-US" sz="2200">
                <a:solidFill>
                  <a:srgbClr val="222544"/>
                </a:solidFill>
                <a:latin typeface="Montserrat School"/>
                <a:ea typeface="Montserrat School"/>
                <a:cs typeface="Montserrat School"/>
                <a:sym typeface="Montserrat School"/>
              </a:rPr>
              <a:t>ha</a:t>
            </a:r>
            <a:r>
              <a:rPr lang="en-US" sz="2200" u="none">
                <a:solidFill>
                  <a:srgbClr val="222544"/>
                </a:solidFill>
                <a:latin typeface="Montserrat School"/>
                <a:ea typeface="Montserrat School"/>
                <a:cs typeface="Montserrat School"/>
                <a:sym typeface="Montserrat School"/>
              </a:rPr>
              <a:t>s a sp</a:t>
            </a:r>
            <a:r>
              <a:rPr lang="en-US" sz="2200">
                <a:solidFill>
                  <a:srgbClr val="222544"/>
                </a:solidFill>
                <a:latin typeface="Montserrat School"/>
                <a:ea typeface="Montserrat School"/>
                <a:cs typeface="Montserrat School"/>
                <a:sym typeface="Montserrat School"/>
              </a:rPr>
              <a:t>ecial love f</a:t>
            </a:r>
            <a:r>
              <a:rPr lang="en-US" sz="2200" u="none">
                <a:solidFill>
                  <a:srgbClr val="222544"/>
                </a:solidFill>
                <a:latin typeface="Montserrat School"/>
                <a:ea typeface="Montserrat School"/>
                <a:cs typeface="Montserrat School"/>
                <a:sym typeface="Montserrat School"/>
              </a:rPr>
              <a:t>o</a:t>
            </a:r>
            <a:r>
              <a:rPr lang="en-US" sz="2200">
                <a:solidFill>
                  <a:srgbClr val="222544"/>
                </a:solidFill>
                <a:latin typeface="Montserrat School"/>
                <a:ea typeface="Montserrat School"/>
                <a:cs typeface="Montserrat School"/>
                <a:sym typeface="Montserrat School"/>
              </a:rPr>
              <a:t>r people who are poor, vulnerable or struggl</a:t>
            </a:r>
            <a:r>
              <a:rPr lang="en-US" sz="2200" u="none">
                <a:solidFill>
                  <a:srgbClr val="222544"/>
                </a:solidFill>
                <a:latin typeface="Montserrat School"/>
                <a:ea typeface="Montserrat School"/>
                <a:cs typeface="Montserrat School"/>
                <a:sym typeface="Montserrat School"/>
              </a:rPr>
              <a:t>ing</a:t>
            </a:r>
            <a:r>
              <a:rPr lang="en-US" sz="2200">
                <a:solidFill>
                  <a:srgbClr val="222544"/>
                </a:solidFill>
                <a:latin typeface="Montserrat School"/>
                <a:ea typeface="Montserrat School"/>
                <a:cs typeface="Montserrat School"/>
                <a:sym typeface="Montserrat School"/>
              </a:rPr>
              <a:t>.</a:t>
            </a:r>
            <a:r>
              <a:rPr lang="en-US" sz="2200" u="none">
                <a:solidFill>
                  <a:srgbClr val="222544"/>
                </a:solidFill>
                <a:latin typeface="Montserrat School"/>
                <a:ea typeface="Montserrat School"/>
                <a:cs typeface="Montserrat School"/>
                <a:sym typeface="Montserrat School"/>
              </a:rPr>
              <a:t> </a:t>
            </a:r>
            <a:r>
              <a:rPr lang="en-US" sz="2200">
                <a:solidFill>
                  <a:srgbClr val="222544"/>
                </a:solidFill>
                <a:latin typeface="Montserrat School"/>
                <a:ea typeface="Montserrat School"/>
                <a:cs typeface="Montserrat School"/>
                <a:sym typeface="Montserrat School"/>
              </a:rPr>
              <a:t>W</a:t>
            </a:r>
            <a:r>
              <a:rPr lang="en-US" sz="2200" u="none">
                <a:solidFill>
                  <a:srgbClr val="222544"/>
                </a:solidFill>
                <a:latin typeface="Montserrat School"/>
                <a:ea typeface="Montserrat School"/>
                <a:cs typeface="Montserrat School"/>
                <a:sym typeface="Montserrat School"/>
              </a:rPr>
              <a:t>e ar</a:t>
            </a:r>
            <a:r>
              <a:rPr lang="en-US" sz="2200">
                <a:solidFill>
                  <a:srgbClr val="222544"/>
                </a:solidFill>
                <a:latin typeface="Montserrat School"/>
                <a:ea typeface="Montserrat School"/>
                <a:cs typeface="Montserrat School"/>
                <a:sym typeface="Montserrat School"/>
              </a:rPr>
              <a:t>e</a:t>
            </a:r>
            <a:r>
              <a:rPr lang="en-US" sz="2200" u="none">
                <a:solidFill>
                  <a:srgbClr val="222544"/>
                </a:solidFill>
                <a:latin typeface="Montserrat School"/>
                <a:ea typeface="Montserrat School"/>
                <a:cs typeface="Montserrat School"/>
                <a:sym typeface="Montserrat School"/>
              </a:rPr>
              <a:t> </a:t>
            </a:r>
            <a:r>
              <a:rPr lang="en-US" sz="2200">
                <a:solidFill>
                  <a:srgbClr val="222544"/>
                </a:solidFill>
                <a:latin typeface="Montserrat School"/>
                <a:ea typeface="Montserrat School"/>
                <a:cs typeface="Montserrat School"/>
                <a:sym typeface="Montserrat School"/>
              </a:rPr>
              <a:t>c</a:t>
            </a:r>
            <a:r>
              <a:rPr lang="en-US" sz="2200" u="none">
                <a:solidFill>
                  <a:srgbClr val="222544"/>
                </a:solidFill>
                <a:latin typeface="Montserrat School"/>
                <a:ea typeface="Montserrat School"/>
                <a:cs typeface="Montserrat School"/>
                <a:sym typeface="Montserrat School"/>
              </a:rPr>
              <a:t>a</a:t>
            </a:r>
            <a:r>
              <a:rPr lang="en-US" sz="2200">
                <a:solidFill>
                  <a:srgbClr val="222544"/>
                </a:solidFill>
                <a:latin typeface="Montserrat School"/>
                <a:ea typeface="Montserrat School"/>
                <a:cs typeface="Montserrat School"/>
                <a:sym typeface="Montserrat School"/>
              </a:rPr>
              <a:t>ll</a:t>
            </a:r>
            <a:r>
              <a:rPr lang="en-US" sz="2200" u="none">
                <a:solidFill>
                  <a:srgbClr val="222544"/>
                </a:solidFill>
                <a:latin typeface="Montserrat School"/>
                <a:ea typeface="Montserrat School"/>
                <a:cs typeface="Montserrat School"/>
                <a:sym typeface="Montserrat School"/>
              </a:rPr>
              <a:t>e</a:t>
            </a:r>
            <a:r>
              <a:rPr lang="en-US" sz="2200">
                <a:solidFill>
                  <a:srgbClr val="222544"/>
                </a:solidFill>
                <a:latin typeface="Montserrat School"/>
                <a:ea typeface="Montserrat School"/>
                <a:cs typeface="Montserrat School"/>
                <a:sym typeface="Montserrat School"/>
              </a:rPr>
              <a:t>d</a:t>
            </a:r>
            <a:r>
              <a:rPr lang="en-US" sz="2200" u="none">
                <a:solidFill>
                  <a:srgbClr val="222544"/>
                </a:solidFill>
                <a:latin typeface="Montserrat School"/>
                <a:ea typeface="Montserrat School"/>
                <a:cs typeface="Montserrat School"/>
                <a:sym typeface="Montserrat School"/>
              </a:rPr>
              <a:t> to </a:t>
            </a:r>
            <a:r>
              <a:rPr lang="en-US" sz="2200">
                <a:solidFill>
                  <a:srgbClr val="222544"/>
                </a:solidFill>
                <a:latin typeface="Montserrat School"/>
                <a:ea typeface="Montserrat School"/>
                <a:cs typeface="Montserrat School"/>
                <a:sym typeface="Montserrat School"/>
              </a:rPr>
              <a:t>show that same love to others.</a:t>
            </a:r>
          </a:p>
          <a:p>
            <a:pPr algn="l">
              <a:lnSpc>
                <a:spcPts val="2520"/>
              </a:lnSpc>
            </a:pPr>
            <a:endParaRPr lang="en-US" sz="2200">
              <a:solidFill>
                <a:srgbClr val="222544"/>
              </a:solidFill>
              <a:latin typeface="Montserrat School"/>
              <a:ea typeface="Montserrat School"/>
              <a:cs typeface="Montserrat School"/>
              <a:sym typeface="Montserrat School"/>
            </a:endParaRPr>
          </a:p>
          <a:p>
            <a:pPr algn="l">
              <a:lnSpc>
                <a:spcPts val="3080"/>
              </a:lnSpc>
            </a:pPr>
            <a:r>
              <a:rPr lang="en-US" sz="2200">
                <a:solidFill>
                  <a:srgbClr val="222544"/>
                </a:solidFill>
                <a:latin typeface="Montserrat School"/>
                <a:ea typeface="Montserrat School"/>
                <a:cs typeface="Montserrat School"/>
                <a:sym typeface="Montserrat School"/>
              </a:rPr>
              <a:t>Watch </a:t>
            </a:r>
            <a:r>
              <a:rPr lang="en-US" sz="2200" b="1" u="sng">
                <a:solidFill>
                  <a:srgbClr val="222544"/>
                </a:solidFill>
                <a:latin typeface="Montserrat School Semi-Bold"/>
                <a:ea typeface="Montserrat School Semi-Bold"/>
                <a:cs typeface="Montserrat School Semi-Bold"/>
                <a:sym typeface="Montserrat School Semi-Bold"/>
                <a:hlinkClick r:id="rId7" tooltip="https://www.youtube.com/watch?v=e6isOvIWgwM&amp;source_ve_path=MjM4NTE&amp;embeds_referring_euri=https%3A%2F%2Fkidzzone.cafod.org.uk%2F"/>
              </a:rPr>
              <a:t>CAFOD’s Dilexi te animation for children.</a:t>
            </a:r>
          </a:p>
          <a:p>
            <a:pPr algn="l">
              <a:lnSpc>
                <a:spcPts val="3080"/>
              </a:lnSpc>
            </a:pPr>
            <a:r>
              <a:rPr lang="en-US" sz="2200">
                <a:solidFill>
                  <a:srgbClr val="222544"/>
                </a:solidFill>
                <a:latin typeface="Montserrat School"/>
                <a:ea typeface="Montserrat School"/>
                <a:cs typeface="Montserrat School"/>
                <a:sym typeface="Montserrat School"/>
              </a:rPr>
              <a:t>As you watch, think about a Bible story where Jesus cared for people who are poor or vulnerable. </a:t>
            </a:r>
          </a:p>
        </p:txBody>
      </p:sp>
      <p:grpSp>
        <p:nvGrpSpPr>
          <p:cNvPr id="24" name="Group 24"/>
          <p:cNvGrpSpPr/>
          <p:nvPr/>
        </p:nvGrpSpPr>
        <p:grpSpPr>
          <a:xfrm>
            <a:off x="10527060" y="1609312"/>
            <a:ext cx="5605550" cy="3293463"/>
            <a:chOff x="0" y="0"/>
            <a:chExt cx="1134847" cy="666763"/>
          </a:xfrm>
        </p:grpSpPr>
        <p:sp>
          <p:nvSpPr>
            <p:cNvPr id="25" name="Freeform 25"/>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8"/>
              <a:stretch>
                <a:fillRect l="-2225" r="-2225"/>
              </a:stretch>
            </a:blipFill>
          </p:spPr>
          <p:txBody>
            <a:bodyPr/>
            <a:lstStyle/>
            <a:p>
              <a:endParaRPr lang="en-GB"/>
            </a:p>
          </p:txBody>
        </p:sp>
      </p:grpSp>
      <p:grpSp>
        <p:nvGrpSpPr>
          <p:cNvPr id="26" name="Group 26"/>
          <p:cNvGrpSpPr/>
          <p:nvPr/>
        </p:nvGrpSpPr>
        <p:grpSpPr>
          <a:xfrm>
            <a:off x="-849805" y="-234640"/>
            <a:ext cx="12633259" cy="1263340"/>
            <a:chOff x="0" y="0"/>
            <a:chExt cx="16844345" cy="1684453"/>
          </a:xfrm>
        </p:grpSpPr>
        <p:grpSp>
          <p:nvGrpSpPr>
            <p:cNvPr id="27" name="Group 27"/>
            <p:cNvGrpSpPr/>
            <p:nvPr/>
          </p:nvGrpSpPr>
          <p:grpSpPr>
            <a:xfrm>
              <a:off x="0" y="0"/>
              <a:ext cx="16844345" cy="1684453"/>
              <a:chOff x="0" y="0"/>
              <a:chExt cx="3327278" cy="332731"/>
            </a:xfrm>
          </p:grpSpPr>
          <p:sp>
            <p:nvSpPr>
              <p:cNvPr id="28" name="Freeform 28"/>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9" name="TextBox 29"/>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30" name="Freeform 30"/>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1" name="TextBox 31"/>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Wednesday 9 December - Second week of Advent </a:t>
              </a:r>
            </a:p>
          </p:txBody>
        </p:sp>
      </p:grpSp>
      <p:sp>
        <p:nvSpPr>
          <p:cNvPr id="32" name="Freeform 32"/>
          <p:cNvSpPr/>
          <p:nvPr/>
        </p:nvSpPr>
        <p:spPr>
          <a:xfrm>
            <a:off x="6033305" y="6824362"/>
            <a:ext cx="3454615" cy="3863284"/>
          </a:xfrm>
          <a:custGeom>
            <a:avLst/>
            <a:gdLst/>
            <a:ahLst/>
            <a:cxnLst/>
            <a:rect l="l" t="t" r="r" b="b"/>
            <a:pathLst>
              <a:path w="3454615" h="3863284">
                <a:moveTo>
                  <a:pt x="0" y="0"/>
                </a:moveTo>
                <a:lnTo>
                  <a:pt x="3454615" y="0"/>
                </a:lnTo>
                <a:lnTo>
                  <a:pt x="3454615" y="3863283"/>
                </a:lnTo>
                <a:lnTo>
                  <a:pt x="0" y="3863283"/>
                </a:lnTo>
                <a:lnTo>
                  <a:pt x="0" y="0"/>
                </a:lnTo>
                <a:close/>
              </a:path>
            </a:pathLst>
          </a:custGeom>
          <a:blipFill>
            <a:blip r:embed="rId10"/>
            <a:stretch>
              <a:fillRect/>
            </a:stretch>
          </a:blipFill>
        </p:spPr>
        <p:txBody>
          <a:bodyPr/>
          <a:lstStyle/>
          <a:p>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96277"/>
            <a:ext cx="8813495" cy="3815707"/>
            <a:chOff x="0" y="0"/>
            <a:chExt cx="2321250" cy="1004960"/>
          </a:xfrm>
        </p:grpSpPr>
        <p:sp>
          <p:nvSpPr>
            <p:cNvPr id="5" name="Freeform 5"/>
            <p:cNvSpPr/>
            <p:nvPr/>
          </p:nvSpPr>
          <p:spPr>
            <a:xfrm>
              <a:off x="0" y="0"/>
              <a:ext cx="2321250" cy="1004960"/>
            </a:xfrm>
            <a:custGeom>
              <a:avLst/>
              <a:gdLst/>
              <a:ahLst/>
              <a:cxnLst/>
              <a:rect l="l" t="t" r="r" b="b"/>
              <a:pathLst>
                <a:path w="2321250" h="1004960">
                  <a:moveTo>
                    <a:pt x="0" y="0"/>
                  </a:moveTo>
                  <a:lnTo>
                    <a:pt x="2321250" y="0"/>
                  </a:lnTo>
                  <a:lnTo>
                    <a:pt x="2321250" y="1004960"/>
                  </a:lnTo>
                  <a:lnTo>
                    <a:pt x="0" y="1004960"/>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21250" cy="104306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57702" y="5313450"/>
            <a:ext cx="8448710" cy="4415121"/>
            <a:chOff x="0" y="0"/>
            <a:chExt cx="2225175" cy="1162830"/>
          </a:xfrm>
        </p:grpSpPr>
        <p:sp>
          <p:nvSpPr>
            <p:cNvPr id="12" name="Freeform 12"/>
            <p:cNvSpPr/>
            <p:nvPr/>
          </p:nvSpPr>
          <p:spPr>
            <a:xfrm>
              <a:off x="0" y="0"/>
              <a:ext cx="2225175" cy="1162830"/>
            </a:xfrm>
            <a:custGeom>
              <a:avLst/>
              <a:gdLst/>
              <a:ahLst/>
              <a:cxnLst/>
              <a:rect l="l" t="t" r="r" b="b"/>
              <a:pathLst>
                <a:path w="2225175" h="1162830">
                  <a:moveTo>
                    <a:pt x="0" y="0"/>
                  </a:moveTo>
                  <a:lnTo>
                    <a:pt x="2225175" y="0"/>
                  </a:lnTo>
                  <a:lnTo>
                    <a:pt x="2225175" y="1162830"/>
                  </a:lnTo>
                  <a:lnTo>
                    <a:pt x="0" y="1162830"/>
                  </a:lnTo>
                  <a:close/>
                </a:path>
              </a:pathLst>
            </a:custGeom>
            <a:solidFill>
              <a:srgbClr val="FFFFFF"/>
            </a:solidFill>
            <a:ln w="38100" cap="sq">
              <a:solidFill>
                <a:srgbClr val="916BA2"/>
              </a:solidFill>
              <a:prstDash val="dash"/>
              <a:miter/>
            </a:ln>
          </p:spPr>
          <p:txBody>
            <a:bodyPr/>
            <a:lstStyle/>
            <a:p>
              <a:endParaRPr lang="en-GB"/>
            </a:p>
          </p:txBody>
        </p:sp>
        <p:sp>
          <p:nvSpPr>
            <p:cNvPr id="13" name="TextBox 13"/>
            <p:cNvSpPr txBox="1"/>
            <p:nvPr/>
          </p:nvSpPr>
          <p:spPr>
            <a:xfrm>
              <a:off x="0" y="-38100"/>
              <a:ext cx="2225175" cy="1200930"/>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9561683" y="6607916"/>
            <a:ext cx="8055635" cy="2684780"/>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Look at </a:t>
            </a:r>
            <a:r>
              <a:rPr lang="en-US" sz="2300" b="1" u="sng">
                <a:solidFill>
                  <a:srgbClr val="222544"/>
                </a:solidFill>
                <a:latin typeface="Montserrat School Semi-Bold"/>
                <a:ea typeface="Montserrat School Semi-Bold"/>
                <a:cs typeface="Montserrat School Semi-Bold"/>
                <a:sym typeface="Montserrat School Semi-Bold"/>
                <a:hlinkClick r:id="rId6" tooltip="https://assets.ctfassets.net/vy3axnuecuwj/3mmsCyLZS8GTlgfp4b1Vnu/05a6c3f42c0c793b8544589e3c42e79f/Dilexi_te_display_pack.pdf"/>
              </a:rPr>
              <a:t>CAFOD's Dilexi te Activity Pack.</a:t>
            </a:r>
          </a:p>
          <a:p>
            <a:pPr algn="l">
              <a:lnSpc>
                <a:spcPts val="3220"/>
              </a:lnSpc>
            </a:pPr>
            <a:r>
              <a:rPr lang="en-US" sz="2300">
                <a:solidFill>
                  <a:srgbClr val="222544"/>
                </a:solidFill>
                <a:latin typeface="Montserrat School"/>
                <a:ea typeface="Montserrat School"/>
                <a:cs typeface="Montserrat School"/>
                <a:sym typeface="Montserrat School"/>
              </a:rPr>
              <a:t>Which Pope Leo quote is most important to you </a:t>
            </a:r>
          </a:p>
          <a:p>
            <a:pPr algn="l">
              <a:lnSpc>
                <a:spcPts val="3220"/>
              </a:lnSpc>
            </a:pPr>
            <a:r>
              <a:rPr lang="en-US" sz="2300">
                <a:solidFill>
                  <a:srgbClr val="222544"/>
                </a:solidFill>
                <a:latin typeface="Montserrat School"/>
                <a:ea typeface="Montserrat School"/>
                <a:cs typeface="Montserrat School"/>
                <a:sym typeface="Montserrat School"/>
              </a:rPr>
              <a:t>and why?</a:t>
            </a:r>
          </a:p>
          <a:p>
            <a:pPr algn="l">
              <a:lnSpc>
                <a:spcPts val="238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Put love into</a:t>
            </a:r>
            <a:r>
              <a:rPr lang="en-US" sz="2300" u="none">
                <a:solidFill>
                  <a:srgbClr val="222544"/>
                </a:solidFill>
                <a:latin typeface="Montserrat School"/>
                <a:ea typeface="Montserrat School"/>
                <a:cs typeface="Montserrat School"/>
                <a:sym typeface="Montserrat School"/>
              </a:rPr>
              <a:t> action today. World Gift: He</a:t>
            </a:r>
            <a:r>
              <a:rPr lang="en-US" sz="2300">
                <a:solidFill>
                  <a:srgbClr val="222544"/>
                </a:solidFill>
                <a:latin typeface="Montserrat School"/>
                <a:ea typeface="Montserrat School"/>
                <a:cs typeface="Montserrat School"/>
                <a:sym typeface="Montserrat School"/>
              </a:rPr>
              <a:t>lp</a:t>
            </a:r>
            <a:r>
              <a:rPr lang="en-US" sz="2300" u="none">
                <a:solidFill>
                  <a:srgbClr val="222544"/>
                </a:solidFill>
                <a:latin typeface="Montserrat School"/>
                <a:ea typeface="Montserrat School"/>
                <a:cs typeface="Montserrat School"/>
                <a:sym typeface="Montserrat School"/>
              </a:rPr>
              <a:t> a child fulfil their potential with the amazing </a:t>
            </a:r>
          </a:p>
          <a:p>
            <a:pPr algn="l">
              <a:lnSpc>
                <a:spcPts val="3220"/>
              </a:lnSpc>
            </a:pPr>
            <a:r>
              <a:rPr lang="en-US" sz="2300" b="1" u="sng">
                <a:solidFill>
                  <a:srgbClr val="222544"/>
                </a:solidFill>
                <a:latin typeface="Montserrat School Semi-Bold"/>
                <a:ea typeface="Montserrat School Semi-Bold"/>
                <a:cs typeface="Montserrat School Semi-Bold"/>
                <a:sym typeface="Montserrat School Semi-Bold"/>
                <a:hlinkClick r:id="rId7" tooltip="https://worldgifts.cafod.org.uk/products/back-to-school-for-schools"/>
              </a:rPr>
              <a:t>Back to school gift (£63)!</a:t>
            </a:r>
          </a:p>
        </p:txBody>
      </p:sp>
      <p:grpSp>
        <p:nvGrpSpPr>
          <p:cNvPr id="15" name="Group 15"/>
          <p:cNvGrpSpPr/>
          <p:nvPr/>
        </p:nvGrpSpPr>
        <p:grpSpPr>
          <a:xfrm>
            <a:off x="-849805" y="-234640"/>
            <a:ext cx="12376752" cy="1263340"/>
            <a:chOff x="0" y="0"/>
            <a:chExt cx="3259721" cy="332731"/>
          </a:xfrm>
        </p:grpSpPr>
        <p:sp>
          <p:nvSpPr>
            <p:cNvPr id="16" name="Freeform 16"/>
            <p:cNvSpPr/>
            <p:nvPr/>
          </p:nvSpPr>
          <p:spPr>
            <a:xfrm>
              <a:off x="0" y="0"/>
              <a:ext cx="3259721" cy="332731"/>
            </a:xfrm>
            <a:custGeom>
              <a:avLst/>
              <a:gdLst/>
              <a:ahLst/>
              <a:cxnLst/>
              <a:rect l="l" t="t" r="r" b="b"/>
              <a:pathLst>
                <a:path w="3259721" h="332731">
                  <a:moveTo>
                    <a:pt x="3056521" y="0"/>
                  </a:moveTo>
                  <a:cubicBezTo>
                    <a:pt x="3168745" y="0"/>
                    <a:pt x="3259721" y="74484"/>
                    <a:pt x="3259721" y="166366"/>
                  </a:cubicBezTo>
                  <a:cubicBezTo>
                    <a:pt x="3259721" y="258247"/>
                    <a:pt x="3168745" y="332731"/>
                    <a:pt x="3056521"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7" name="TextBox 17"/>
            <p:cNvSpPr txBox="1"/>
            <p:nvPr/>
          </p:nvSpPr>
          <p:spPr>
            <a:xfrm>
              <a:off x="0" y="-38100"/>
              <a:ext cx="3259721" cy="370831"/>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146982" y="122187"/>
            <a:ext cx="373173" cy="373173"/>
          </a:xfrm>
          <a:custGeom>
            <a:avLst/>
            <a:gdLst/>
            <a:ahLst/>
            <a:cxnLst/>
            <a:rect l="l" t="t" r="r" b="b"/>
            <a:pathLst>
              <a:path w="373173" h="373173">
                <a:moveTo>
                  <a:pt x="0" y="0"/>
                </a:moveTo>
                <a:lnTo>
                  <a:pt x="373173" y="0"/>
                </a:lnTo>
                <a:lnTo>
                  <a:pt x="373173" y="373173"/>
                </a:lnTo>
                <a:lnTo>
                  <a:pt x="0" y="37317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9" name="TextBox 19"/>
          <p:cNvSpPr txBox="1"/>
          <p:nvPr/>
        </p:nvSpPr>
        <p:spPr>
          <a:xfrm>
            <a:off x="664425" y="207451"/>
            <a:ext cx="10419605" cy="528193"/>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Tuesday 8 December - Second week of Advent </a:t>
            </a:r>
          </a:p>
        </p:txBody>
      </p:sp>
      <p:grpSp>
        <p:nvGrpSpPr>
          <p:cNvPr id="20" name="Group 20"/>
          <p:cNvGrpSpPr/>
          <p:nvPr/>
        </p:nvGrpSpPr>
        <p:grpSpPr>
          <a:xfrm>
            <a:off x="-849805" y="-234640"/>
            <a:ext cx="12633259" cy="1263340"/>
            <a:chOff x="0" y="0"/>
            <a:chExt cx="16844345" cy="1684453"/>
          </a:xfrm>
        </p:grpSpPr>
        <p:grpSp>
          <p:nvGrpSpPr>
            <p:cNvPr id="21" name="Group 21"/>
            <p:cNvGrpSpPr/>
            <p:nvPr/>
          </p:nvGrpSpPr>
          <p:grpSpPr>
            <a:xfrm>
              <a:off x="0" y="0"/>
              <a:ext cx="16844345" cy="1684453"/>
              <a:chOff x="0" y="0"/>
              <a:chExt cx="3327278" cy="332731"/>
            </a:xfrm>
          </p:grpSpPr>
          <p:sp>
            <p:nvSpPr>
              <p:cNvPr id="22" name="Freeform 22"/>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3" name="TextBox 23"/>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24" name="Freeform 24"/>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5" name="TextBox 25"/>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Wednesday 9 December - Second week of Advent </a:t>
              </a:r>
            </a:p>
          </p:txBody>
        </p:sp>
      </p:grpSp>
      <p:grpSp>
        <p:nvGrpSpPr>
          <p:cNvPr id="26" name="Group 26"/>
          <p:cNvGrpSpPr/>
          <p:nvPr/>
        </p:nvGrpSpPr>
        <p:grpSpPr>
          <a:xfrm>
            <a:off x="11084030" y="1476757"/>
            <a:ext cx="5037639" cy="3617174"/>
            <a:chOff x="0" y="0"/>
            <a:chExt cx="1134847" cy="814853"/>
          </a:xfrm>
        </p:grpSpPr>
        <p:sp>
          <p:nvSpPr>
            <p:cNvPr id="27" name="Freeform 27"/>
            <p:cNvSpPr/>
            <p:nvPr/>
          </p:nvSpPr>
          <p:spPr>
            <a:xfrm>
              <a:off x="0" y="0"/>
              <a:ext cx="1134847" cy="814853"/>
            </a:xfrm>
            <a:custGeom>
              <a:avLst/>
              <a:gdLst/>
              <a:ahLst/>
              <a:cxnLst/>
              <a:rect l="l" t="t" r="r" b="b"/>
              <a:pathLst>
                <a:path w="1134847" h="814853">
                  <a:moveTo>
                    <a:pt x="0" y="0"/>
                  </a:moveTo>
                  <a:lnTo>
                    <a:pt x="1134847" y="0"/>
                  </a:lnTo>
                  <a:lnTo>
                    <a:pt x="1134847" y="814853"/>
                  </a:lnTo>
                  <a:lnTo>
                    <a:pt x="0" y="814853"/>
                  </a:lnTo>
                  <a:close/>
                </a:path>
              </a:pathLst>
            </a:custGeom>
            <a:blipFill>
              <a:blip r:embed="rId9"/>
              <a:stretch>
                <a:fillRect l="-717" r="-717"/>
              </a:stretch>
            </a:blipFill>
          </p:spPr>
          <p:txBody>
            <a:bodyPr/>
            <a:lstStyle/>
            <a:p>
              <a:endParaRPr lang="en-GB"/>
            </a:p>
          </p:txBody>
        </p:sp>
      </p:grpSp>
      <p:sp>
        <p:nvSpPr>
          <p:cNvPr id="28" name="Freeform 28"/>
          <p:cNvSpPr/>
          <p:nvPr/>
        </p:nvSpPr>
        <p:spPr>
          <a:xfrm rot="1964675" flipH="1" flipV="1">
            <a:off x="8373094" y="8899473"/>
            <a:ext cx="1969216" cy="1189734"/>
          </a:xfrm>
          <a:custGeom>
            <a:avLst/>
            <a:gdLst/>
            <a:ahLst/>
            <a:cxnLst/>
            <a:rect l="l" t="t" r="r" b="b"/>
            <a:pathLst>
              <a:path w="1969216" h="1189734">
                <a:moveTo>
                  <a:pt x="1969216" y="1189734"/>
                </a:moveTo>
                <a:lnTo>
                  <a:pt x="0" y="1189734"/>
                </a:lnTo>
                <a:lnTo>
                  <a:pt x="0" y="0"/>
                </a:lnTo>
                <a:lnTo>
                  <a:pt x="1969216" y="0"/>
                </a:lnTo>
                <a:lnTo>
                  <a:pt x="1969216" y="1189734"/>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9" name="Freeform 29"/>
          <p:cNvSpPr/>
          <p:nvPr/>
        </p:nvSpPr>
        <p:spPr>
          <a:xfrm>
            <a:off x="5338570" y="5873934"/>
            <a:ext cx="3460769" cy="3460769"/>
          </a:xfrm>
          <a:custGeom>
            <a:avLst/>
            <a:gdLst/>
            <a:ahLst/>
            <a:cxnLst/>
            <a:rect l="l" t="t" r="r" b="b"/>
            <a:pathLst>
              <a:path w="3460769" h="3460769">
                <a:moveTo>
                  <a:pt x="0" y="0"/>
                </a:moveTo>
                <a:lnTo>
                  <a:pt x="3460769" y="0"/>
                </a:lnTo>
                <a:lnTo>
                  <a:pt x="3460769" y="3460768"/>
                </a:lnTo>
                <a:lnTo>
                  <a:pt x="0" y="3460768"/>
                </a:lnTo>
                <a:lnTo>
                  <a:pt x="0" y="0"/>
                </a:lnTo>
                <a:close/>
              </a:path>
            </a:pathLst>
          </a:custGeom>
          <a:blipFill>
            <a:blip r:embed="rId11"/>
            <a:stretch>
              <a:fillRect/>
            </a:stretch>
          </a:blipFill>
        </p:spPr>
        <p:txBody>
          <a:bodyPr/>
          <a:lstStyle/>
          <a:p>
            <a:endParaRPr lang="en-GB"/>
          </a:p>
        </p:txBody>
      </p:sp>
      <p:sp>
        <p:nvSpPr>
          <p:cNvPr id="30" name="TextBox 30"/>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31" name="TextBox 31"/>
          <p:cNvSpPr txBox="1"/>
          <p:nvPr/>
        </p:nvSpPr>
        <p:spPr>
          <a:xfrm>
            <a:off x="377325" y="3132004"/>
            <a:ext cx="8652939" cy="24917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Lord Jesus, </a:t>
            </a:r>
          </a:p>
          <a:p>
            <a:pPr algn="l">
              <a:lnSpc>
                <a:spcPts val="3359"/>
              </a:lnSpc>
            </a:pPr>
            <a:r>
              <a:rPr lang="en-US" sz="2400">
                <a:solidFill>
                  <a:srgbClr val="222544"/>
                </a:solidFill>
                <a:latin typeface="Montserrat School"/>
                <a:ea typeface="Montserrat School"/>
                <a:cs typeface="Montserrat School"/>
                <a:sym typeface="Montserrat School"/>
              </a:rPr>
              <a:t>you showed us that God’s love is for everyone. </a:t>
            </a:r>
          </a:p>
          <a:p>
            <a:pPr algn="l">
              <a:lnSpc>
                <a:spcPts val="3359"/>
              </a:lnSpc>
            </a:pPr>
            <a:r>
              <a:rPr lang="en-US" sz="2400">
                <a:solidFill>
                  <a:srgbClr val="222544"/>
                </a:solidFill>
                <a:latin typeface="Montserrat School"/>
                <a:ea typeface="Montserrat School"/>
                <a:cs typeface="Montserrat School"/>
                <a:sym typeface="Montserrat School"/>
              </a:rPr>
              <a:t>Help us to notice people who need kindness,</a:t>
            </a:r>
          </a:p>
          <a:p>
            <a:pPr algn="l">
              <a:lnSpc>
                <a:spcPts val="3359"/>
              </a:lnSpc>
            </a:pPr>
            <a:r>
              <a:rPr lang="en-US" sz="2400">
                <a:solidFill>
                  <a:srgbClr val="222544"/>
                </a:solidFill>
                <a:latin typeface="Montserrat School"/>
                <a:ea typeface="Montserrat School"/>
                <a:cs typeface="Montserrat School"/>
                <a:sym typeface="Montserrat School"/>
              </a:rPr>
              <a:t>and show your love through our words and actions.</a:t>
            </a:r>
          </a:p>
          <a:p>
            <a:pPr algn="l">
              <a:lnSpc>
                <a:spcPts val="3359"/>
              </a:lnSpc>
            </a:pPr>
            <a:r>
              <a:rPr lang="en-US" sz="2400">
                <a:solidFill>
                  <a:srgbClr val="222544"/>
                </a:solidFill>
                <a:latin typeface="Montserrat School"/>
                <a:ea typeface="Montserrat School"/>
                <a:cs typeface="Montserrat School"/>
                <a:sym typeface="Montserrat School"/>
              </a:rPr>
              <a:t>Amen.</a:t>
            </a:r>
          </a:p>
          <a:p>
            <a:pPr algn="l">
              <a:lnSpc>
                <a:spcPts val="3359"/>
              </a:lnSpc>
            </a:pPr>
            <a:endParaRPr lang="en-US" sz="2400">
              <a:solidFill>
                <a:srgbClr val="222544"/>
              </a:solidFill>
              <a:latin typeface="Montserrat School"/>
              <a:ea typeface="Montserrat School"/>
              <a:cs typeface="Montserrat School"/>
              <a:sym typeface="Montserrat School"/>
            </a:endParaRPr>
          </a:p>
        </p:txBody>
      </p:sp>
      <p:grpSp>
        <p:nvGrpSpPr>
          <p:cNvPr id="32" name="Group 32"/>
          <p:cNvGrpSpPr/>
          <p:nvPr/>
        </p:nvGrpSpPr>
        <p:grpSpPr>
          <a:xfrm>
            <a:off x="9523087" y="5623744"/>
            <a:ext cx="4520733" cy="832777"/>
            <a:chOff x="0" y="0"/>
            <a:chExt cx="6027643" cy="1110369"/>
          </a:xfrm>
        </p:grpSpPr>
        <p:grpSp>
          <p:nvGrpSpPr>
            <p:cNvPr id="33" name="Group 33"/>
            <p:cNvGrpSpPr/>
            <p:nvPr/>
          </p:nvGrpSpPr>
          <p:grpSpPr>
            <a:xfrm>
              <a:off x="0" y="0"/>
              <a:ext cx="1110369" cy="1110369"/>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35" name="TextBox 35"/>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6" name="TextBox 36"/>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7" name="Freeform 37"/>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257238"/>
            <a:ext cx="8577764" cy="5815223"/>
            <a:chOff x="0" y="0"/>
            <a:chExt cx="2259164" cy="1531581"/>
          </a:xfrm>
        </p:grpSpPr>
        <p:sp>
          <p:nvSpPr>
            <p:cNvPr id="5" name="Freeform 5"/>
            <p:cNvSpPr/>
            <p:nvPr/>
          </p:nvSpPr>
          <p:spPr>
            <a:xfrm>
              <a:off x="0" y="0"/>
              <a:ext cx="2259164" cy="1531581"/>
            </a:xfrm>
            <a:custGeom>
              <a:avLst/>
              <a:gdLst/>
              <a:ahLst/>
              <a:cxnLst/>
              <a:rect l="l" t="t" r="r" b="b"/>
              <a:pathLst>
                <a:path w="2259164" h="1531581">
                  <a:moveTo>
                    <a:pt x="0" y="0"/>
                  </a:moveTo>
                  <a:lnTo>
                    <a:pt x="2259164" y="0"/>
                  </a:lnTo>
                  <a:lnTo>
                    <a:pt x="2259164" y="1531581"/>
                  </a:lnTo>
                  <a:lnTo>
                    <a:pt x="0" y="1531581"/>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59164" cy="1569681"/>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1400698"/>
            <a:ext cx="910134" cy="910134"/>
            <a:chOff x="0" y="0"/>
            <a:chExt cx="1213512" cy="1213512"/>
          </a:xfrm>
        </p:grpSpPr>
        <p:grpSp>
          <p:nvGrpSpPr>
            <p:cNvPr id="8" name="Group 8"/>
            <p:cNvGrpSpPr/>
            <p:nvPr/>
          </p:nvGrpSpPr>
          <p:grpSpPr>
            <a:xfrm>
              <a:off x="0" y="0"/>
              <a:ext cx="1213512" cy="121351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2" name="Group 12"/>
          <p:cNvGrpSpPr/>
          <p:nvPr/>
        </p:nvGrpSpPr>
        <p:grpSpPr>
          <a:xfrm>
            <a:off x="9388515" y="5469454"/>
            <a:ext cx="8448710" cy="4299994"/>
            <a:chOff x="0" y="0"/>
            <a:chExt cx="11264947" cy="5733325"/>
          </a:xfrm>
        </p:grpSpPr>
        <p:grpSp>
          <p:nvGrpSpPr>
            <p:cNvPr id="13" name="Group 13"/>
            <p:cNvGrpSpPr/>
            <p:nvPr/>
          </p:nvGrpSpPr>
          <p:grpSpPr>
            <a:xfrm>
              <a:off x="0" y="0"/>
              <a:ext cx="11264947" cy="5733325"/>
              <a:chOff x="0" y="0"/>
              <a:chExt cx="2225175" cy="1132509"/>
            </a:xfrm>
          </p:grpSpPr>
          <p:sp>
            <p:nvSpPr>
              <p:cNvPr id="14" name="Freeform 14"/>
              <p:cNvSpPr/>
              <p:nvPr/>
            </p:nvSpPr>
            <p:spPr>
              <a:xfrm>
                <a:off x="0" y="0"/>
                <a:ext cx="2225175" cy="1132509"/>
              </a:xfrm>
              <a:custGeom>
                <a:avLst/>
                <a:gdLst/>
                <a:ahLst/>
                <a:cxnLst/>
                <a:rect l="l" t="t" r="r" b="b"/>
                <a:pathLst>
                  <a:path w="2225175" h="1132509">
                    <a:moveTo>
                      <a:pt x="0" y="0"/>
                    </a:moveTo>
                    <a:lnTo>
                      <a:pt x="2225175" y="0"/>
                    </a:lnTo>
                    <a:lnTo>
                      <a:pt x="2225175" y="1132509"/>
                    </a:lnTo>
                    <a:lnTo>
                      <a:pt x="0" y="1132509"/>
                    </a:lnTo>
                    <a:close/>
                  </a:path>
                </a:pathLst>
              </a:custGeom>
              <a:solidFill>
                <a:srgbClr val="FFFFFF"/>
              </a:solidFill>
              <a:ln w="38100" cap="sq">
                <a:solidFill>
                  <a:srgbClr val="916BA2"/>
                </a:solidFill>
                <a:prstDash val="dash"/>
                <a:miter/>
              </a:ln>
            </p:spPr>
            <p:txBody>
              <a:bodyPr/>
              <a:lstStyle/>
              <a:p>
                <a:endParaRPr lang="en-GB"/>
              </a:p>
            </p:txBody>
          </p:sp>
          <p:sp>
            <p:nvSpPr>
              <p:cNvPr id="15" name="TextBox 15"/>
              <p:cNvSpPr txBox="1"/>
              <p:nvPr/>
            </p:nvSpPr>
            <p:spPr>
              <a:xfrm>
                <a:off x="0" y="-38100"/>
                <a:ext cx="2225175" cy="1170609"/>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1701270" y="549175"/>
              <a:ext cx="5158260"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grpSp>
          <p:nvGrpSpPr>
            <p:cNvPr id="17" name="Group 17"/>
            <p:cNvGrpSpPr/>
            <p:nvPr/>
          </p:nvGrpSpPr>
          <p:grpSpPr>
            <a:xfrm>
              <a:off x="271975" y="351590"/>
              <a:ext cx="1213512" cy="1213512"/>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9" name="TextBox 1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0" name="Freeform 20"/>
            <p:cNvSpPr/>
            <p:nvPr/>
          </p:nvSpPr>
          <p:spPr>
            <a:xfrm>
              <a:off x="491729" y="615850"/>
              <a:ext cx="774003" cy="684993"/>
            </a:xfrm>
            <a:custGeom>
              <a:avLst/>
              <a:gdLst/>
              <a:ahLst/>
              <a:cxnLst/>
              <a:rect l="l" t="t" r="r" b="b"/>
              <a:pathLst>
                <a:path w="774003" h="684993">
                  <a:moveTo>
                    <a:pt x="0" y="0"/>
                  </a:moveTo>
                  <a:lnTo>
                    <a:pt x="774004" y="0"/>
                  </a:lnTo>
                  <a:lnTo>
                    <a:pt x="774004" y="684993"/>
                  </a:lnTo>
                  <a:lnTo>
                    <a:pt x="0" y="68499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1" name="TextBox 21"/>
            <p:cNvSpPr txBox="1"/>
            <p:nvPr/>
          </p:nvSpPr>
          <p:spPr>
            <a:xfrm>
              <a:off x="271975" y="1831802"/>
              <a:ext cx="10720997" cy="3608493"/>
            </a:xfrm>
            <a:prstGeom prst="rect">
              <a:avLst/>
            </a:prstGeom>
          </p:spPr>
          <p:txBody>
            <a:bodyPr lIns="0" tIns="0" rIns="0" bIns="0" rtlCol="0" anchor="t">
              <a:spAutoFit/>
            </a:bodyPr>
            <a:lstStyle/>
            <a:p>
              <a:pPr algn="l">
                <a:lnSpc>
                  <a:spcPts val="3080"/>
                </a:lnSpc>
              </a:pPr>
              <a:r>
                <a:rPr lang="en-US" sz="2200">
                  <a:solidFill>
                    <a:srgbClr val="222544"/>
                  </a:solidFill>
                  <a:latin typeface="Montserrat School"/>
                  <a:ea typeface="Montserrat School"/>
                  <a:cs typeface="Montserrat School"/>
                  <a:sym typeface="Montserrat School"/>
                </a:rPr>
                <a:t>How can we show our family, friends and our global brothers and sisters that they are important? </a:t>
              </a:r>
            </a:p>
            <a:p>
              <a:pPr algn="l">
                <a:lnSpc>
                  <a:spcPts val="3080"/>
                </a:lnSpc>
              </a:pPr>
              <a:r>
                <a:rPr lang="en-US" sz="2200">
                  <a:solidFill>
                    <a:srgbClr val="222544"/>
                  </a:solidFill>
                  <a:latin typeface="Montserrat School"/>
                  <a:ea typeface="Montserrat School"/>
                  <a:cs typeface="Montserrat School"/>
                  <a:sym typeface="Montserrat School"/>
                </a:rPr>
                <a:t>KS1:</a:t>
              </a:r>
              <a:r>
                <a:rPr lang="en-US" sz="2200" u="none">
                  <a:solidFill>
                    <a:srgbClr val="222544"/>
                  </a:solidFill>
                  <a:latin typeface="Montserrat School"/>
                  <a:ea typeface="Montserrat School"/>
                  <a:cs typeface="Montserrat School"/>
                  <a:sym typeface="Montserrat School"/>
                </a:rPr>
                <a:t> Dr</a:t>
              </a:r>
              <a:r>
                <a:rPr lang="en-US" sz="2200">
                  <a:solidFill>
                    <a:srgbClr val="222544"/>
                  </a:solidFill>
                  <a:latin typeface="Montserrat School"/>
                  <a:ea typeface="Montserrat School"/>
                  <a:cs typeface="Montserrat School"/>
                  <a:sym typeface="Montserrat School"/>
                </a:rPr>
                <a:t>aw</a:t>
              </a:r>
              <a:r>
                <a:rPr lang="en-US" sz="2200" u="none">
                  <a:solidFill>
                    <a:srgbClr val="222544"/>
                  </a:solidFill>
                  <a:latin typeface="Montserrat School"/>
                  <a:ea typeface="Montserrat School"/>
                  <a:cs typeface="Montserrat School"/>
                  <a:sym typeface="Montserrat School"/>
                </a:rPr>
                <a:t> a pictur</a:t>
              </a:r>
              <a:r>
                <a:rPr lang="en-US" sz="2200">
                  <a:solidFill>
                    <a:srgbClr val="222544"/>
                  </a:solidFill>
                  <a:latin typeface="Montserrat School"/>
                  <a:ea typeface="Montserrat School"/>
                  <a:cs typeface="Montserrat School"/>
                  <a:sym typeface="Montserrat School"/>
                </a:rPr>
                <a:t>e of y</a:t>
              </a:r>
              <a:r>
                <a:rPr lang="en-US" sz="2200" u="none">
                  <a:solidFill>
                    <a:srgbClr val="222544"/>
                  </a:solidFill>
                  <a:latin typeface="Montserrat School"/>
                  <a:ea typeface="Montserrat School"/>
                  <a:cs typeface="Montserrat School"/>
                  <a:sym typeface="Montserrat School"/>
                </a:rPr>
                <a:t>ou</a:t>
              </a:r>
              <a:r>
                <a:rPr lang="en-US" sz="2200">
                  <a:solidFill>
                    <a:srgbClr val="222544"/>
                  </a:solidFill>
                  <a:latin typeface="Montserrat School"/>
                  <a:ea typeface="Montserrat School"/>
                  <a:cs typeface="Montserrat School"/>
                  <a:sym typeface="Montserrat School"/>
                </a:rPr>
                <a:t>rself and decorate it w</a:t>
              </a:r>
              <a:r>
                <a:rPr lang="en-US" sz="2200" u="none">
                  <a:solidFill>
                    <a:srgbClr val="222544"/>
                  </a:solidFill>
                  <a:latin typeface="Montserrat School"/>
                  <a:ea typeface="Montserrat School"/>
                  <a:cs typeface="Montserrat School"/>
                  <a:sym typeface="Montserrat School"/>
                </a:rPr>
                <a:t>ith a</a:t>
              </a:r>
              <a:r>
                <a:rPr lang="en-US" sz="2200">
                  <a:solidFill>
                    <a:srgbClr val="222544"/>
                  </a:solidFill>
                  <a:latin typeface="Montserrat School"/>
                  <a:ea typeface="Montserrat School"/>
                  <a:cs typeface="Montserrat School"/>
                  <a:sym typeface="Montserrat School"/>
                </a:rPr>
                <a:t>ll</a:t>
              </a:r>
              <a:r>
                <a:rPr lang="en-US" sz="2200" u="none">
                  <a:solidFill>
                    <a:srgbClr val="222544"/>
                  </a:solidFill>
                  <a:latin typeface="Montserrat School"/>
                  <a:ea typeface="Montserrat School"/>
                  <a:cs typeface="Montserrat School"/>
                  <a:sym typeface="Montserrat School"/>
                </a:rPr>
                <a:t> the t</a:t>
              </a:r>
              <a:r>
                <a:rPr lang="en-US" sz="2200">
                  <a:solidFill>
                    <a:srgbClr val="222544"/>
                  </a:solidFill>
                  <a:latin typeface="Montserrat School"/>
                  <a:ea typeface="Montserrat School"/>
                  <a:cs typeface="Montserrat School"/>
                  <a:sym typeface="Montserrat School"/>
                </a:rPr>
                <a:t>hings that make you special.</a:t>
              </a:r>
            </a:p>
            <a:p>
              <a:pPr algn="l">
                <a:lnSpc>
                  <a:spcPts val="3080"/>
                </a:lnSpc>
              </a:pPr>
              <a:r>
                <a:rPr lang="en-US" sz="2200">
                  <a:solidFill>
                    <a:srgbClr val="222544"/>
                  </a:solidFill>
                  <a:latin typeface="Montserrat School"/>
                  <a:ea typeface="Montserrat School"/>
                  <a:cs typeface="Montserrat School"/>
                  <a:sym typeface="Montserrat School"/>
                </a:rPr>
                <a:t>KS2: Complete </a:t>
              </a:r>
              <a:r>
                <a:rPr lang="en-US" sz="2200" b="1" u="sng">
                  <a:solidFill>
                    <a:srgbClr val="222544"/>
                  </a:solidFill>
                  <a:latin typeface="Montserrat School Semi-Bold"/>
                  <a:ea typeface="Montserrat School Semi-Bold"/>
                  <a:cs typeface="Montserrat School Semi-Bold"/>
                  <a:sym typeface="Montserrat School Semi-Bold"/>
                  <a:hlinkClick r:id="rId7" tooltip="https://assets.ctfassets.net/vy3axnuecuwj/71K2tXb1de8GeI6JOpl9mz/8051b2d8c370ae5838add1a2c02a9dc5/Dilexi_te_Human_Dignity_in_action_activity_sheet.pdf"/>
                </a:rPr>
                <a:t>CAFOD's Human Dignity activity sheet</a:t>
              </a:r>
              <a:r>
                <a:rPr lang="en-US" sz="2200" u="none">
                  <a:solidFill>
                    <a:srgbClr val="222544"/>
                  </a:solidFill>
                  <a:latin typeface="Montserrat School"/>
                  <a:ea typeface="Montserrat School"/>
                  <a:cs typeface="Montserrat School"/>
                  <a:sym typeface="Montserrat School"/>
                </a:rPr>
                <a:t>.</a:t>
              </a:r>
            </a:p>
            <a:p>
              <a:pPr algn="l">
                <a:lnSpc>
                  <a:spcPts val="3080"/>
                </a:lnSpc>
              </a:pPr>
              <a:r>
                <a:rPr lang="en-US" sz="2200">
                  <a:solidFill>
                    <a:srgbClr val="222544"/>
                  </a:solidFill>
                  <a:latin typeface="Montserrat School"/>
                  <a:ea typeface="Montserrat School"/>
                  <a:cs typeface="Montserrat School"/>
                  <a:sym typeface="Montserrat School"/>
                </a:rPr>
                <a:t>Talk about the gifts and qualities that make each person unique.</a:t>
              </a:r>
            </a:p>
          </p:txBody>
        </p:sp>
      </p:grpSp>
      <p:grpSp>
        <p:nvGrpSpPr>
          <p:cNvPr id="22" name="Group 22"/>
          <p:cNvGrpSpPr/>
          <p:nvPr/>
        </p:nvGrpSpPr>
        <p:grpSpPr>
          <a:xfrm>
            <a:off x="10606835" y="1656740"/>
            <a:ext cx="6012071" cy="3532309"/>
            <a:chOff x="0" y="0"/>
            <a:chExt cx="1134847" cy="666763"/>
          </a:xfrm>
        </p:grpSpPr>
        <p:sp>
          <p:nvSpPr>
            <p:cNvPr id="23" name="Freeform 23"/>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8"/>
              <a:stretch>
                <a:fillRect t="-6734" b="-6734"/>
              </a:stretch>
            </a:blipFill>
          </p:spPr>
          <p:txBody>
            <a:bodyPr/>
            <a:lstStyle/>
            <a:p>
              <a:endParaRPr lang="en-GB"/>
            </a:p>
          </p:txBody>
        </p:sp>
      </p:grpSp>
      <p:grpSp>
        <p:nvGrpSpPr>
          <p:cNvPr id="24" name="Group 24"/>
          <p:cNvGrpSpPr/>
          <p:nvPr/>
        </p:nvGrpSpPr>
        <p:grpSpPr>
          <a:xfrm>
            <a:off x="-849805" y="-234640"/>
            <a:ext cx="12633259" cy="1263340"/>
            <a:chOff x="0" y="0"/>
            <a:chExt cx="16844345" cy="1684453"/>
          </a:xfrm>
        </p:grpSpPr>
        <p:grpSp>
          <p:nvGrpSpPr>
            <p:cNvPr id="25" name="Group 25"/>
            <p:cNvGrpSpPr/>
            <p:nvPr/>
          </p:nvGrpSpPr>
          <p:grpSpPr>
            <a:xfrm>
              <a:off x="0" y="0"/>
              <a:ext cx="16844345" cy="1684453"/>
              <a:chOff x="0" y="0"/>
              <a:chExt cx="3327278" cy="332731"/>
            </a:xfrm>
          </p:grpSpPr>
          <p:sp>
            <p:nvSpPr>
              <p:cNvPr id="26" name="Freeform 26"/>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7" name="TextBox 27"/>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28" name="Freeform 28"/>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9" name="TextBox 29"/>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Thursday 10 December - Second week of Advent </a:t>
              </a:r>
            </a:p>
          </p:txBody>
        </p:sp>
      </p:grpSp>
      <p:sp>
        <p:nvSpPr>
          <p:cNvPr id="30" name="Freeform 30"/>
          <p:cNvSpPr/>
          <p:nvPr/>
        </p:nvSpPr>
        <p:spPr>
          <a:xfrm>
            <a:off x="6899080" y="6630289"/>
            <a:ext cx="2489436" cy="3859858"/>
          </a:xfrm>
          <a:custGeom>
            <a:avLst/>
            <a:gdLst/>
            <a:ahLst/>
            <a:cxnLst/>
            <a:rect l="l" t="t" r="r" b="b"/>
            <a:pathLst>
              <a:path w="2489436" h="3859858">
                <a:moveTo>
                  <a:pt x="0" y="0"/>
                </a:moveTo>
                <a:lnTo>
                  <a:pt x="2489435" y="0"/>
                </a:lnTo>
                <a:lnTo>
                  <a:pt x="2489435" y="3859858"/>
                </a:lnTo>
                <a:lnTo>
                  <a:pt x="0" y="3859858"/>
                </a:lnTo>
                <a:lnTo>
                  <a:pt x="0" y="0"/>
                </a:lnTo>
                <a:close/>
              </a:path>
            </a:pathLst>
          </a:custGeom>
          <a:blipFill>
            <a:blip r:embed="rId10"/>
            <a:stretch>
              <a:fillRect/>
            </a:stretch>
          </a:blipFill>
        </p:spPr>
        <p:txBody>
          <a:bodyPr/>
          <a:lstStyle/>
          <a:p>
            <a:endParaRPr lang="en-GB"/>
          </a:p>
        </p:txBody>
      </p:sp>
      <p:sp>
        <p:nvSpPr>
          <p:cNvPr id="31" name="TextBox 31"/>
          <p:cNvSpPr txBox="1"/>
          <p:nvPr/>
        </p:nvSpPr>
        <p:spPr>
          <a:xfrm>
            <a:off x="366352" y="2451707"/>
            <a:ext cx="8278597" cy="4849495"/>
          </a:xfrm>
          <a:prstGeom prst="rect">
            <a:avLst/>
          </a:prstGeom>
        </p:spPr>
        <p:txBody>
          <a:bodyPr lIns="0" tIns="0" rIns="0" bIns="0" rtlCol="0" anchor="t">
            <a:spAutoFit/>
          </a:bodyPr>
          <a:lstStyle/>
          <a:p>
            <a:pPr algn="ctr">
              <a:lnSpc>
                <a:spcPts val="3080"/>
              </a:lnSpc>
            </a:pPr>
            <a:r>
              <a:rPr lang="en-US" sz="2200">
                <a:solidFill>
                  <a:srgbClr val="222544"/>
                </a:solidFill>
                <a:latin typeface="Montserrat School"/>
                <a:ea typeface="Montserrat School"/>
                <a:cs typeface="Montserrat School"/>
                <a:sym typeface="Montserrat School"/>
              </a:rPr>
              <a:t>“The Lord is kind and full of compassion, slow to anger, abounding in love.” Psalm 144:8</a:t>
            </a:r>
          </a:p>
          <a:p>
            <a:pPr algn="l">
              <a:lnSpc>
                <a:spcPts val="2240"/>
              </a:lnSpc>
            </a:pPr>
            <a:endParaRPr lang="en-US" sz="2200">
              <a:solidFill>
                <a:srgbClr val="222544"/>
              </a:solidFill>
              <a:latin typeface="Montserrat School"/>
              <a:ea typeface="Montserrat School"/>
              <a:cs typeface="Montserrat School"/>
              <a:sym typeface="Montserrat School"/>
            </a:endParaRPr>
          </a:p>
          <a:p>
            <a:pPr algn="l">
              <a:lnSpc>
                <a:spcPts val="3080"/>
              </a:lnSpc>
            </a:pPr>
            <a:r>
              <a:rPr lang="en-US" sz="2200">
                <a:solidFill>
                  <a:srgbClr val="222544"/>
                </a:solidFill>
                <a:latin typeface="Montserrat School"/>
                <a:ea typeface="Montserrat School"/>
                <a:cs typeface="Montserrat School"/>
                <a:sym typeface="Montserrat School"/>
              </a:rPr>
              <a:t>None of us is perfect. We all make mistakes. But as we hear in today’s psalm, the Lord is kind and full of compassion. God is slow to anger, full of love for all of us.</a:t>
            </a:r>
          </a:p>
          <a:p>
            <a:pPr algn="l">
              <a:lnSpc>
                <a:spcPts val="2380"/>
              </a:lnSpc>
            </a:pPr>
            <a:endParaRPr lang="en-US" sz="2200">
              <a:solidFill>
                <a:srgbClr val="222544"/>
              </a:solidFill>
              <a:latin typeface="Montserrat School"/>
              <a:ea typeface="Montserrat School"/>
              <a:cs typeface="Montserrat School"/>
              <a:sym typeface="Montserrat School"/>
            </a:endParaRPr>
          </a:p>
          <a:p>
            <a:pPr algn="l">
              <a:lnSpc>
                <a:spcPts val="3080"/>
              </a:lnSpc>
            </a:pPr>
            <a:r>
              <a:rPr lang="en-US" sz="2200">
                <a:solidFill>
                  <a:srgbClr val="222544"/>
                </a:solidFill>
                <a:latin typeface="Montserrat School"/>
                <a:ea typeface="Montserrat School"/>
                <a:cs typeface="Montserrat School"/>
                <a:sym typeface="Montserrat School"/>
              </a:rPr>
              <a:t>Today is Human Rights Day. One of the principles of Catholic Social Teaching is Human Dignity. This reminds us that every person is special and made in God's image.</a:t>
            </a:r>
          </a:p>
          <a:p>
            <a:pPr algn="l">
              <a:lnSpc>
                <a:spcPts val="3080"/>
              </a:lnSpc>
            </a:pPr>
            <a:r>
              <a:rPr lang="en-US" sz="2200">
                <a:solidFill>
                  <a:srgbClr val="222544"/>
                </a:solidFill>
                <a:latin typeface="Montserrat School"/>
                <a:ea typeface="Montserrat School"/>
                <a:cs typeface="Montserrat School"/>
                <a:sym typeface="Montserrat School"/>
              </a:rPr>
              <a:t>We are therefore called to treat everyone with kindness, respect and care.</a:t>
            </a:r>
          </a:p>
          <a:p>
            <a:pPr algn="l">
              <a:lnSpc>
                <a:spcPts val="3080"/>
              </a:lnSpc>
            </a:pPr>
            <a:r>
              <a:rPr lang="en-US" sz="2200">
                <a:solidFill>
                  <a:srgbClr val="222544"/>
                </a:solidFill>
                <a:latin typeface="Montserrat School"/>
                <a:ea typeface="Montserrat School"/>
                <a:cs typeface="Montserrat School"/>
                <a:sym typeface="Montserrat School"/>
              </a:rPr>
              <a:t> </a:t>
            </a:r>
          </a:p>
        </p:txBody>
      </p:sp>
      <p:sp>
        <p:nvSpPr>
          <p:cNvPr id="32" name="TextBox 32"/>
          <p:cNvSpPr txBox="1"/>
          <p:nvPr/>
        </p:nvSpPr>
        <p:spPr>
          <a:xfrm>
            <a:off x="1391547" y="1532218"/>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Scripture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96277"/>
            <a:ext cx="8927231" cy="3815707"/>
            <a:chOff x="0" y="0"/>
            <a:chExt cx="2351205" cy="1004960"/>
          </a:xfrm>
        </p:grpSpPr>
        <p:sp>
          <p:nvSpPr>
            <p:cNvPr id="5" name="Freeform 5"/>
            <p:cNvSpPr/>
            <p:nvPr/>
          </p:nvSpPr>
          <p:spPr>
            <a:xfrm>
              <a:off x="0" y="0"/>
              <a:ext cx="2351205" cy="1004960"/>
            </a:xfrm>
            <a:custGeom>
              <a:avLst/>
              <a:gdLst/>
              <a:ahLst/>
              <a:cxnLst/>
              <a:rect l="l" t="t" r="r" b="b"/>
              <a:pathLst>
                <a:path w="2351205" h="1004960">
                  <a:moveTo>
                    <a:pt x="0" y="0"/>
                  </a:moveTo>
                  <a:lnTo>
                    <a:pt x="2351205" y="0"/>
                  </a:lnTo>
                  <a:lnTo>
                    <a:pt x="2351205" y="1004960"/>
                  </a:lnTo>
                  <a:lnTo>
                    <a:pt x="0" y="1004960"/>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51205" cy="104306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78494" y="5668294"/>
            <a:ext cx="8448710" cy="3898829"/>
            <a:chOff x="0" y="0"/>
            <a:chExt cx="2225175" cy="1026852"/>
          </a:xfrm>
        </p:grpSpPr>
        <p:sp>
          <p:nvSpPr>
            <p:cNvPr id="12" name="Freeform 12"/>
            <p:cNvSpPr/>
            <p:nvPr/>
          </p:nvSpPr>
          <p:spPr>
            <a:xfrm>
              <a:off x="0" y="0"/>
              <a:ext cx="2225175" cy="1026852"/>
            </a:xfrm>
            <a:custGeom>
              <a:avLst/>
              <a:gdLst/>
              <a:ahLst/>
              <a:cxnLst/>
              <a:rect l="l" t="t" r="r" b="b"/>
              <a:pathLst>
                <a:path w="2225175" h="1026852">
                  <a:moveTo>
                    <a:pt x="0" y="0"/>
                  </a:moveTo>
                  <a:lnTo>
                    <a:pt x="2225175" y="0"/>
                  </a:lnTo>
                  <a:lnTo>
                    <a:pt x="2225175" y="1026852"/>
                  </a:lnTo>
                  <a:lnTo>
                    <a:pt x="0" y="1026852"/>
                  </a:lnTo>
                  <a:close/>
                </a:path>
              </a:pathLst>
            </a:custGeom>
            <a:solidFill>
              <a:srgbClr val="FFFFFF"/>
            </a:solidFill>
            <a:ln w="38100" cap="sq">
              <a:solidFill>
                <a:srgbClr val="916BA2"/>
              </a:solidFill>
              <a:prstDash val="dash"/>
              <a:miter/>
            </a:ln>
          </p:spPr>
          <p:txBody>
            <a:bodyPr/>
            <a:lstStyle/>
            <a:p>
              <a:endParaRPr lang="en-GB"/>
            </a:p>
          </p:txBody>
        </p:sp>
        <p:sp>
          <p:nvSpPr>
            <p:cNvPr id="13" name="TextBox 13"/>
            <p:cNvSpPr txBox="1"/>
            <p:nvPr/>
          </p:nvSpPr>
          <p:spPr>
            <a:xfrm>
              <a:off x="0" y="-38100"/>
              <a:ext cx="2225175" cy="1064952"/>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9582476" y="6868795"/>
            <a:ext cx="8040748" cy="23895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Every person is made in God's image. Do something for someone that helps them feel v</a:t>
            </a:r>
            <a:r>
              <a:rPr lang="en-US" sz="2300" u="none">
                <a:solidFill>
                  <a:srgbClr val="222544"/>
                </a:solidFill>
                <a:latin typeface="Montserrat School"/>
                <a:ea typeface="Montserrat School"/>
                <a:cs typeface="Montserrat School"/>
                <a:sym typeface="Montserrat School"/>
              </a:rPr>
              <a:t>alued, included and cared for.</a:t>
            </a:r>
          </a:p>
          <a:p>
            <a:pPr algn="l">
              <a:lnSpc>
                <a:spcPts val="3220"/>
              </a:lnSpc>
            </a:pPr>
            <a:r>
              <a:rPr lang="en-US" sz="2300" u="none">
                <a:solidFill>
                  <a:srgbClr val="222544"/>
                </a:solidFill>
                <a:latin typeface="Montserrat School"/>
                <a:ea typeface="Montserrat School"/>
                <a:cs typeface="Montserrat School"/>
                <a:sym typeface="Montserrat School"/>
              </a:rPr>
              <a:t>World Gift: Promote human dignity and help communities stay healthy and safe with</a:t>
            </a:r>
            <a:r>
              <a:rPr lang="en-US" sz="2300" b="1" u="sng">
                <a:solidFill>
                  <a:srgbClr val="222544"/>
                </a:solidFill>
                <a:latin typeface="Montserrat School Semi-Bold"/>
                <a:ea typeface="Montserrat School Semi-Bold"/>
                <a:cs typeface="Montserrat School Semi-Bold"/>
                <a:sym typeface="Montserrat School Semi-Bold"/>
                <a:hlinkClick r:id="rId6" tooltip="https://worldgifts.cafod.org.uk/products/terrific-toilet-for-schools"/>
              </a:rPr>
              <a:t> CAFOD’s Terrific Toilet gift (£89)!</a:t>
            </a:r>
          </a:p>
        </p:txBody>
      </p:sp>
      <p:grpSp>
        <p:nvGrpSpPr>
          <p:cNvPr id="15" name="Group 15"/>
          <p:cNvGrpSpPr/>
          <p:nvPr/>
        </p:nvGrpSpPr>
        <p:grpSpPr>
          <a:xfrm>
            <a:off x="10851897" y="1696277"/>
            <a:ext cx="5501906" cy="3761338"/>
            <a:chOff x="0" y="0"/>
            <a:chExt cx="1134847" cy="775830"/>
          </a:xfrm>
        </p:grpSpPr>
        <p:sp>
          <p:nvSpPr>
            <p:cNvPr id="16" name="Freeform 16"/>
            <p:cNvSpPr/>
            <p:nvPr/>
          </p:nvSpPr>
          <p:spPr>
            <a:xfrm>
              <a:off x="0" y="0"/>
              <a:ext cx="1134847" cy="775830"/>
            </a:xfrm>
            <a:custGeom>
              <a:avLst/>
              <a:gdLst/>
              <a:ahLst/>
              <a:cxnLst/>
              <a:rect l="l" t="t" r="r" b="b"/>
              <a:pathLst>
                <a:path w="1134847" h="775830">
                  <a:moveTo>
                    <a:pt x="0" y="0"/>
                  </a:moveTo>
                  <a:lnTo>
                    <a:pt x="1134847" y="0"/>
                  </a:lnTo>
                  <a:lnTo>
                    <a:pt x="1134847" y="775830"/>
                  </a:lnTo>
                  <a:lnTo>
                    <a:pt x="0" y="775830"/>
                  </a:lnTo>
                  <a:close/>
                </a:path>
              </a:pathLst>
            </a:custGeom>
            <a:blipFill>
              <a:blip r:embed="rId7"/>
              <a:stretch>
                <a:fillRect l="-1273" r="-1273"/>
              </a:stretch>
            </a:blipFill>
          </p:spPr>
          <p:txBody>
            <a:bodyPr/>
            <a:lstStyle/>
            <a:p>
              <a:endParaRPr lang="en-GB"/>
            </a:p>
          </p:txBody>
        </p:sp>
      </p:grpSp>
      <p:sp>
        <p:nvSpPr>
          <p:cNvPr id="17" name="Freeform 17"/>
          <p:cNvSpPr/>
          <p:nvPr/>
        </p:nvSpPr>
        <p:spPr>
          <a:xfrm>
            <a:off x="5258403" y="5668294"/>
            <a:ext cx="3771860" cy="3771860"/>
          </a:xfrm>
          <a:custGeom>
            <a:avLst/>
            <a:gdLst/>
            <a:ahLst/>
            <a:cxnLst/>
            <a:rect l="l" t="t" r="r" b="b"/>
            <a:pathLst>
              <a:path w="3771860" h="3771860">
                <a:moveTo>
                  <a:pt x="0" y="0"/>
                </a:moveTo>
                <a:lnTo>
                  <a:pt x="3771860" y="0"/>
                </a:lnTo>
                <a:lnTo>
                  <a:pt x="3771860" y="3771860"/>
                </a:lnTo>
                <a:lnTo>
                  <a:pt x="0" y="3771860"/>
                </a:lnTo>
                <a:lnTo>
                  <a:pt x="0" y="0"/>
                </a:lnTo>
                <a:close/>
              </a:path>
            </a:pathLst>
          </a:custGeom>
          <a:blipFill>
            <a:blip r:embed="rId8"/>
            <a:stretch>
              <a:fillRect/>
            </a:stretch>
          </a:blipFill>
        </p:spPr>
        <p:txBody>
          <a:bodyPr/>
          <a:lstStyle/>
          <a:p>
            <a:endParaRPr lang="en-GB"/>
          </a:p>
        </p:txBody>
      </p:sp>
      <p:sp>
        <p:nvSpPr>
          <p:cNvPr id="18" name="Freeform 18"/>
          <p:cNvSpPr/>
          <p:nvPr/>
        </p:nvSpPr>
        <p:spPr>
          <a:xfrm rot="1714403" flipH="1" flipV="1">
            <a:off x="8520636" y="8845287"/>
            <a:ext cx="1969216" cy="1189734"/>
          </a:xfrm>
          <a:custGeom>
            <a:avLst/>
            <a:gdLst/>
            <a:ahLst/>
            <a:cxnLst/>
            <a:rect l="l" t="t" r="r" b="b"/>
            <a:pathLst>
              <a:path w="1969216" h="1189734">
                <a:moveTo>
                  <a:pt x="1969215" y="1189734"/>
                </a:moveTo>
                <a:lnTo>
                  <a:pt x="0" y="1189734"/>
                </a:lnTo>
                <a:lnTo>
                  <a:pt x="0" y="0"/>
                </a:lnTo>
                <a:lnTo>
                  <a:pt x="1969215" y="0"/>
                </a:lnTo>
                <a:lnTo>
                  <a:pt x="1969215" y="1189734"/>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nvGrpSpPr>
          <p:cNvPr id="19" name="Group 19"/>
          <p:cNvGrpSpPr/>
          <p:nvPr/>
        </p:nvGrpSpPr>
        <p:grpSpPr>
          <a:xfrm>
            <a:off x="-849805" y="-234640"/>
            <a:ext cx="12633259" cy="1263340"/>
            <a:chOff x="0" y="0"/>
            <a:chExt cx="16844345" cy="1684453"/>
          </a:xfrm>
        </p:grpSpPr>
        <p:grpSp>
          <p:nvGrpSpPr>
            <p:cNvPr id="20" name="Group 20"/>
            <p:cNvGrpSpPr/>
            <p:nvPr/>
          </p:nvGrpSpPr>
          <p:grpSpPr>
            <a:xfrm>
              <a:off x="0" y="0"/>
              <a:ext cx="16844345" cy="1684453"/>
              <a:chOff x="0" y="0"/>
              <a:chExt cx="3327278" cy="332731"/>
            </a:xfrm>
          </p:grpSpPr>
          <p:sp>
            <p:nvSpPr>
              <p:cNvPr id="21" name="Freeform 21"/>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2" name="TextBox 22"/>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4" name="TextBox 24"/>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Thursday 10 December - Second week of Advent </a:t>
              </a:r>
            </a:p>
          </p:txBody>
        </p:sp>
      </p:grpSp>
      <p:sp>
        <p:nvSpPr>
          <p:cNvPr id="25" name="TextBox 25"/>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26" name="TextBox 26"/>
          <p:cNvSpPr txBox="1"/>
          <p:nvPr/>
        </p:nvSpPr>
        <p:spPr>
          <a:xfrm>
            <a:off x="377325" y="3132004"/>
            <a:ext cx="8652939" cy="20726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God of compassion,</a:t>
            </a:r>
          </a:p>
          <a:p>
            <a:pPr algn="l">
              <a:lnSpc>
                <a:spcPts val="3359"/>
              </a:lnSpc>
            </a:pPr>
            <a:r>
              <a:rPr lang="en-US" sz="2400">
                <a:solidFill>
                  <a:srgbClr val="222544"/>
                </a:solidFill>
                <a:latin typeface="Montserrat School"/>
                <a:ea typeface="Montserrat School"/>
                <a:cs typeface="Montserrat School"/>
                <a:sym typeface="Montserrat School"/>
              </a:rPr>
              <a:t>thank you for making each of us unique.</a:t>
            </a:r>
          </a:p>
          <a:p>
            <a:pPr algn="l">
              <a:lnSpc>
                <a:spcPts val="3359"/>
              </a:lnSpc>
            </a:pPr>
            <a:r>
              <a:rPr lang="en-US" sz="2400">
                <a:solidFill>
                  <a:srgbClr val="222544"/>
                </a:solidFill>
                <a:latin typeface="Montserrat School"/>
                <a:ea typeface="Montserrat School"/>
                <a:cs typeface="Montserrat School"/>
                <a:sym typeface="Montserrat School"/>
              </a:rPr>
              <a:t>Help us to treat others with dignity and respect,</a:t>
            </a:r>
          </a:p>
          <a:p>
            <a:pPr algn="l">
              <a:lnSpc>
                <a:spcPts val="3359"/>
              </a:lnSpc>
            </a:pPr>
            <a:r>
              <a:rPr lang="en-US" sz="2400">
                <a:solidFill>
                  <a:srgbClr val="222544"/>
                </a:solidFill>
                <a:latin typeface="Montserrat School"/>
                <a:ea typeface="Montserrat School"/>
                <a:cs typeface="Montserrat School"/>
                <a:sym typeface="Montserrat School"/>
              </a:rPr>
              <a:t>and remember that everyone is precious to you.</a:t>
            </a:r>
          </a:p>
          <a:p>
            <a:pPr algn="l">
              <a:lnSpc>
                <a:spcPts val="3359"/>
              </a:lnSpc>
            </a:pPr>
            <a:r>
              <a:rPr lang="en-US" sz="2400">
                <a:solidFill>
                  <a:srgbClr val="222544"/>
                </a:solidFill>
                <a:latin typeface="Montserrat School"/>
                <a:ea typeface="Montserrat School"/>
                <a:cs typeface="Montserrat School"/>
                <a:sym typeface="Montserrat School"/>
              </a:rPr>
              <a:t>Amen.</a:t>
            </a:r>
          </a:p>
        </p:txBody>
      </p:sp>
      <p:grpSp>
        <p:nvGrpSpPr>
          <p:cNvPr id="27" name="Group 27"/>
          <p:cNvGrpSpPr/>
          <p:nvPr/>
        </p:nvGrpSpPr>
        <p:grpSpPr>
          <a:xfrm>
            <a:off x="9523087" y="5898670"/>
            <a:ext cx="4520733" cy="832777"/>
            <a:chOff x="0" y="0"/>
            <a:chExt cx="6027643" cy="1110369"/>
          </a:xfrm>
        </p:grpSpPr>
        <p:grpSp>
          <p:nvGrpSpPr>
            <p:cNvPr id="28" name="Group 28"/>
            <p:cNvGrpSpPr/>
            <p:nvPr/>
          </p:nvGrpSpPr>
          <p:grpSpPr>
            <a:xfrm>
              <a:off x="0" y="0"/>
              <a:ext cx="1110369" cy="111036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30" name="TextBox 30"/>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1" name="TextBox 31"/>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2" name="Freeform 32"/>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91399" y="1257238"/>
            <a:ext cx="8727211" cy="6330022"/>
            <a:chOff x="0" y="0"/>
            <a:chExt cx="2298525" cy="1667166"/>
          </a:xfrm>
        </p:grpSpPr>
        <p:sp>
          <p:nvSpPr>
            <p:cNvPr id="5" name="Freeform 5"/>
            <p:cNvSpPr/>
            <p:nvPr/>
          </p:nvSpPr>
          <p:spPr>
            <a:xfrm>
              <a:off x="0" y="0"/>
              <a:ext cx="2298525" cy="1667166"/>
            </a:xfrm>
            <a:custGeom>
              <a:avLst/>
              <a:gdLst/>
              <a:ahLst/>
              <a:cxnLst/>
              <a:rect l="l" t="t" r="r" b="b"/>
              <a:pathLst>
                <a:path w="2298525" h="1667166">
                  <a:moveTo>
                    <a:pt x="0" y="0"/>
                  </a:moveTo>
                  <a:lnTo>
                    <a:pt x="2298525" y="0"/>
                  </a:lnTo>
                  <a:lnTo>
                    <a:pt x="2298525" y="1667166"/>
                  </a:lnTo>
                  <a:lnTo>
                    <a:pt x="0" y="1667166"/>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98525" cy="1705266"/>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40982" y="1451823"/>
            <a:ext cx="788422" cy="788422"/>
            <a:chOff x="0" y="0"/>
            <a:chExt cx="1051230" cy="1051230"/>
          </a:xfrm>
        </p:grpSpPr>
        <p:grpSp>
          <p:nvGrpSpPr>
            <p:cNvPr id="8" name="Group 8"/>
            <p:cNvGrpSpPr/>
            <p:nvPr/>
          </p:nvGrpSpPr>
          <p:grpSpPr>
            <a:xfrm>
              <a:off x="0" y="0"/>
              <a:ext cx="1051230" cy="105123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60"/>
                  </a:lnSpc>
                </a:pPr>
                <a:endParaRPr/>
              </a:p>
            </p:txBody>
          </p:sp>
        </p:grpSp>
        <p:sp>
          <p:nvSpPr>
            <p:cNvPr id="11" name="Freeform 11"/>
            <p:cNvSpPr/>
            <p:nvPr/>
          </p:nvSpPr>
          <p:spPr>
            <a:xfrm>
              <a:off x="119962" y="247743"/>
              <a:ext cx="811305" cy="555744"/>
            </a:xfrm>
            <a:custGeom>
              <a:avLst/>
              <a:gdLst/>
              <a:ahLst/>
              <a:cxnLst/>
              <a:rect l="l" t="t" r="r" b="b"/>
              <a:pathLst>
                <a:path w="811305" h="555744">
                  <a:moveTo>
                    <a:pt x="0" y="0"/>
                  </a:moveTo>
                  <a:lnTo>
                    <a:pt x="811305" y="0"/>
                  </a:lnTo>
                  <a:lnTo>
                    <a:pt x="811305" y="555744"/>
                  </a:lnTo>
                  <a:lnTo>
                    <a:pt x="0" y="55574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2" name="Group 12"/>
          <p:cNvGrpSpPr/>
          <p:nvPr/>
        </p:nvGrpSpPr>
        <p:grpSpPr>
          <a:xfrm>
            <a:off x="9747387" y="1373938"/>
            <a:ext cx="5486071" cy="3223265"/>
            <a:chOff x="0" y="0"/>
            <a:chExt cx="1134847" cy="666763"/>
          </a:xfrm>
        </p:grpSpPr>
        <p:sp>
          <p:nvSpPr>
            <p:cNvPr id="13" name="Freeform 13"/>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6"/>
              <a:stretch>
                <a:fillRect l="-16766" t="-15904" b="-16589"/>
              </a:stretch>
            </a:blipFill>
          </p:spPr>
          <p:txBody>
            <a:bodyPr/>
            <a:lstStyle/>
            <a:p>
              <a:endParaRPr lang="en-GB"/>
            </a:p>
          </p:txBody>
        </p:sp>
      </p:grpSp>
      <p:grpSp>
        <p:nvGrpSpPr>
          <p:cNvPr id="14" name="Group 14"/>
          <p:cNvGrpSpPr/>
          <p:nvPr/>
        </p:nvGrpSpPr>
        <p:grpSpPr>
          <a:xfrm>
            <a:off x="-849805" y="-234640"/>
            <a:ext cx="12376752" cy="1263340"/>
            <a:chOff x="0" y="0"/>
            <a:chExt cx="16502336" cy="1684453"/>
          </a:xfrm>
        </p:grpSpPr>
        <p:grpSp>
          <p:nvGrpSpPr>
            <p:cNvPr id="15" name="Group 15"/>
            <p:cNvGrpSpPr/>
            <p:nvPr/>
          </p:nvGrpSpPr>
          <p:grpSpPr>
            <a:xfrm>
              <a:off x="0" y="0"/>
              <a:ext cx="15628312" cy="1684453"/>
              <a:chOff x="0" y="0"/>
              <a:chExt cx="3087074" cy="332731"/>
            </a:xfrm>
          </p:grpSpPr>
          <p:sp>
            <p:nvSpPr>
              <p:cNvPr id="16" name="Freeform 16"/>
              <p:cNvSpPr/>
              <p:nvPr/>
            </p:nvSpPr>
            <p:spPr>
              <a:xfrm>
                <a:off x="0" y="0"/>
                <a:ext cx="3087074" cy="332731"/>
              </a:xfrm>
              <a:custGeom>
                <a:avLst/>
                <a:gdLst/>
                <a:ahLst/>
                <a:cxnLst/>
                <a:rect l="l" t="t" r="r" b="b"/>
                <a:pathLst>
                  <a:path w="3087074" h="332731">
                    <a:moveTo>
                      <a:pt x="2883874" y="0"/>
                    </a:moveTo>
                    <a:cubicBezTo>
                      <a:pt x="2996098" y="0"/>
                      <a:pt x="3087074" y="74484"/>
                      <a:pt x="3087074" y="166366"/>
                    </a:cubicBezTo>
                    <a:cubicBezTo>
                      <a:pt x="3087074" y="258247"/>
                      <a:pt x="2996098" y="332731"/>
                      <a:pt x="2883874"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7" name="TextBox 17"/>
              <p:cNvSpPr txBox="1"/>
              <p:nvPr/>
            </p:nvSpPr>
            <p:spPr>
              <a:xfrm>
                <a:off x="0" y="-38100"/>
                <a:ext cx="3087074" cy="370831"/>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9" name="TextBox 19"/>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Friday 11 December - Second week of Advent</a:t>
              </a:r>
            </a:p>
          </p:txBody>
        </p:sp>
      </p:grpSp>
      <p:sp>
        <p:nvSpPr>
          <p:cNvPr id="20" name="Freeform 20"/>
          <p:cNvSpPr/>
          <p:nvPr/>
        </p:nvSpPr>
        <p:spPr>
          <a:xfrm>
            <a:off x="6024312" y="7072810"/>
            <a:ext cx="2994298" cy="3150296"/>
          </a:xfrm>
          <a:custGeom>
            <a:avLst/>
            <a:gdLst/>
            <a:ahLst/>
            <a:cxnLst/>
            <a:rect l="l" t="t" r="r" b="b"/>
            <a:pathLst>
              <a:path w="2994298" h="3150296">
                <a:moveTo>
                  <a:pt x="0" y="0"/>
                </a:moveTo>
                <a:lnTo>
                  <a:pt x="2994298" y="0"/>
                </a:lnTo>
                <a:lnTo>
                  <a:pt x="2994298" y="3150296"/>
                </a:lnTo>
                <a:lnTo>
                  <a:pt x="0" y="3150296"/>
                </a:lnTo>
                <a:lnTo>
                  <a:pt x="0" y="0"/>
                </a:lnTo>
                <a:close/>
              </a:path>
            </a:pathLst>
          </a:custGeom>
          <a:blipFill>
            <a:blip r:embed="rId8"/>
            <a:stretch>
              <a:fillRect/>
            </a:stretch>
          </a:blipFill>
        </p:spPr>
        <p:txBody>
          <a:bodyPr/>
          <a:lstStyle/>
          <a:p>
            <a:endParaRPr lang="en-GB"/>
          </a:p>
        </p:txBody>
      </p:sp>
      <p:grpSp>
        <p:nvGrpSpPr>
          <p:cNvPr id="21" name="Group 21"/>
          <p:cNvGrpSpPr/>
          <p:nvPr/>
        </p:nvGrpSpPr>
        <p:grpSpPr>
          <a:xfrm>
            <a:off x="9313885" y="4792653"/>
            <a:ext cx="8705007" cy="4985630"/>
            <a:chOff x="0" y="0"/>
            <a:chExt cx="2292677" cy="1313088"/>
          </a:xfrm>
        </p:grpSpPr>
        <p:sp>
          <p:nvSpPr>
            <p:cNvPr id="22" name="Freeform 22"/>
            <p:cNvSpPr/>
            <p:nvPr/>
          </p:nvSpPr>
          <p:spPr>
            <a:xfrm>
              <a:off x="0" y="0"/>
              <a:ext cx="2292677" cy="1313088"/>
            </a:xfrm>
            <a:custGeom>
              <a:avLst/>
              <a:gdLst/>
              <a:ahLst/>
              <a:cxnLst/>
              <a:rect l="l" t="t" r="r" b="b"/>
              <a:pathLst>
                <a:path w="2292677" h="1313088">
                  <a:moveTo>
                    <a:pt x="0" y="0"/>
                  </a:moveTo>
                  <a:lnTo>
                    <a:pt x="2292677" y="0"/>
                  </a:lnTo>
                  <a:lnTo>
                    <a:pt x="2292677" y="1313088"/>
                  </a:lnTo>
                  <a:lnTo>
                    <a:pt x="0" y="1313088"/>
                  </a:lnTo>
                  <a:close/>
                </a:path>
              </a:pathLst>
            </a:custGeom>
            <a:solidFill>
              <a:srgbClr val="FFFFFF"/>
            </a:solidFill>
            <a:ln w="38100" cap="sq">
              <a:solidFill>
                <a:srgbClr val="916BA2"/>
              </a:solidFill>
              <a:prstDash val="dash"/>
              <a:miter/>
            </a:ln>
          </p:spPr>
          <p:txBody>
            <a:bodyPr/>
            <a:lstStyle/>
            <a:p>
              <a:endParaRPr lang="en-GB"/>
            </a:p>
          </p:txBody>
        </p:sp>
        <p:sp>
          <p:nvSpPr>
            <p:cNvPr id="23" name="TextBox 23"/>
            <p:cNvSpPr txBox="1"/>
            <p:nvPr/>
          </p:nvSpPr>
          <p:spPr>
            <a:xfrm>
              <a:off x="0" y="-38100"/>
              <a:ext cx="2292677" cy="1351188"/>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9517866" y="4904353"/>
            <a:ext cx="817593" cy="817593"/>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6" name="TextBox 26"/>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7" name="Freeform 27"/>
          <p:cNvSpPr/>
          <p:nvPr/>
        </p:nvSpPr>
        <p:spPr>
          <a:xfrm>
            <a:off x="9665924" y="5082396"/>
            <a:ext cx="521478" cy="461508"/>
          </a:xfrm>
          <a:custGeom>
            <a:avLst/>
            <a:gdLst/>
            <a:ahLst/>
            <a:cxnLst/>
            <a:rect l="l" t="t" r="r" b="b"/>
            <a:pathLst>
              <a:path w="521478" h="461508">
                <a:moveTo>
                  <a:pt x="0" y="0"/>
                </a:moveTo>
                <a:lnTo>
                  <a:pt x="521478" y="0"/>
                </a:lnTo>
                <a:lnTo>
                  <a:pt x="521478" y="461508"/>
                </a:lnTo>
                <a:lnTo>
                  <a:pt x="0" y="46150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8" name="TextBox 28"/>
          <p:cNvSpPr txBox="1"/>
          <p:nvPr/>
        </p:nvSpPr>
        <p:spPr>
          <a:xfrm>
            <a:off x="10480841" y="5025246"/>
            <a:ext cx="3475334" cy="518658"/>
          </a:xfrm>
          <a:prstGeom prst="rect">
            <a:avLst/>
          </a:prstGeom>
        </p:spPr>
        <p:txBody>
          <a:bodyPr lIns="0" tIns="0" rIns="0" bIns="0" rtlCol="0" anchor="t">
            <a:spAutoFit/>
          </a:bodyPr>
          <a:lstStyle/>
          <a:p>
            <a:pPr algn="l">
              <a:lnSpc>
                <a:spcPts val="4274"/>
              </a:lnSpc>
            </a:pPr>
            <a:r>
              <a:rPr lang="en-US" sz="3053" b="1">
                <a:solidFill>
                  <a:srgbClr val="222544"/>
                </a:solidFill>
                <a:latin typeface="Montserrat School Semi-Bold"/>
                <a:ea typeface="Montserrat School Semi-Bold"/>
                <a:cs typeface="Montserrat School Semi-Bold"/>
                <a:sym typeface="Montserrat School Semi-Bold"/>
              </a:rPr>
              <a:t>Today’s Activity</a:t>
            </a:r>
          </a:p>
        </p:txBody>
      </p:sp>
      <p:sp>
        <p:nvSpPr>
          <p:cNvPr id="29" name="TextBox 29"/>
          <p:cNvSpPr txBox="1"/>
          <p:nvPr/>
        </p:nvSpPr>
        <p:spPr>
          <a:xfrm>
            <a:off x="9517866" y="5912447"/>
            <a:ext cx="8244729" cy="3623310"/>
          </a:xfrm>
          <a:prstGeom prst="rect">
            <a:avLst/>
          </a:prstGeom>
        </p:spPr>
        <p:txBody>
          <a:bodyPr lIns="0" tIns="0" rIns="0" bIns="0" rtlCol="0" anchor="t">
            <a:spAutoFit/>
          </a:bodyPr>
          <a:lstStyle/>
          <a:p>
            <a:pPr algn="l">
              <a:lnSpc>
                <a:spcPts val="2940"/>
              </a:lnSpc>
            </a:pPr>
            <a:r>
              <a:rPr lang="en-US" sz="2100">
                <a:solidFill>
                  <a:srgbClr val="222544"/>
                </a:solidFill>
                <a:latin typeface="Montserrat School"/>
                <a:ea typeface="Montserrat School"/>
                <a:cs typeface="Montserrat School"/>
                <a:sym typeface="Montserrat School"/>
              </a:rPr>
              <a:t>Po</a:t>
            </a:r>
            <a:r>
              <a:rPr lang="en-US" sz="2100" u="none">
                <a:solidFill>
                  <a:srgbClr val="222544"/>
                </a:solidFill>
                <a:latin typeface="Montserrat School"/>
                <a:ea typeface="Montserrat School"/>
                <a:cs typeface="Montserrat School"/>
                <a:sym typeface="Montserrat School"/>
              </a:rPr>
              <a:t>p</a:t>
            </a:r>
            <a:r>
              <a:rPr lang="en-US" sz="2100">
                <a:solidFill>
                  <a:srgbClr val="222544"/>
                </a:solidFill>
                <a:latin typeface="Montserrat School"/>
                <a:ea typeface="Montserrat School"/>
                <a:cs typeface="Montserrat School"/>
                <a:sym typeface="Montserrat School"/>
              </a:rPr>
              <a:t>e Leo XIV's first words</a:t>
            </a:r>
            <a:r>
              <a:rPr lang="en-US" sz="2100" u="none">
                <a:solidFill>
                  <a:srgbClr val="222544"/>
                </a:solidFill>
                <a:latin typeface="Montserrat School"/>
                <a:ea typeface="Montserrat School"/>
                <a:cs typeface="Montserrat School"/>
                <a:sym typeface="Montserrat School"/>
              </a:rPr>
              <a:t> a</a:t>
            </a:r>
            <a:r>
              <a:rPr lang="en-US" sz="2100">
                <a:solidFill>
                  <a:srgbClr val="222544"/>
                </a:solidFill>
                <a:latin typeface="Montserrat School"/>
                <a:ea typeface="Montserrat School"/>
                <a:cs typeface="Montserrat School"/>
                <a:sym typeface="Montserrat School"/>
              </a:rPr>
              <a:t>s Pope were “Pe</a:t>
            </a:r>
            <a:r>
              <a:rPr lang="en-US" sz="2100" u="none">
                <a:solidFill>
                  <a:srgbClr val="222544"/>
                </a:solidFill>
                <a:latin typeface="Montserrat School"/>
                <a:ea typeface="Montserrat School"/>
                <a:cs typeface="Montserrat School"/>
                <a:sym typeface="Montserrat School"/>
              </a:rPr>
              <a:t>a</a:t>
            </a:r>
            <a:r>
              <a:rPr lang="en-US" sz="2100">
                <a:solidFill>
                  <a:srgbClr val="222544"/>
                </a:solidFill>
                <a:latin typeface="Montserrat School"/>
                <a:ea typeface="Montserrat School"/>
                <a:cs typeface="Montserrat School"/>
                <a:sym typeface="Montserrat School"/>
              </a:rPr>
              <a:t>ce be with you.”</a:t>
            </a:r>
          </a:p>
          <a:p>
            <a:pPr algn="l">
              <a:lnSpc>
                <a:spcPts val="2940"/>
              </a:lnSpc>
            </a:pPr>
            <a:r>
              <a:rPr lang="en-US" sz="2100">
                <a:solidFill>
                  <a:srgbClr val="222544"/>
                </a:solidFill>
                <a:latin typeface="Montserrat School"/>
                <a:ea typeface="Montserrat School"/>
                <a:cs typeface="Montserrat School"/>
                <a:sym typeface="Montserrat School"/>
              </a:rPr>
              <a:t>Peace grows when we welcome others, listen carefully and make sure everyone feels included.</a:t>
            </a:r>
          </a:p>
          <a:p>
            <a:pPr algn="l">
              <a:lnSpc>
                <a:spcPts val="2940"/>
              </a:lnSpc>
            </a:pPr>
            <a:r>
              <a:rPr lang="en-US" sz="2100">
                <a:solidFill>
                  <a:srgbClr val="222544"/>
                </a:solidFill>
                <a:latin typeface="Montserrat School"/>
                <a:ea typeface="Montserrat School"/>
                <a:cs typeface="Montserrat School"/>
                <a:sym typeface="Montserrat School"/>
              </a:rPr>
              <a:t>Jesus reminds us that being a peacemaker starts with the way we treat people each day.</a:t>
            </a:r>
          </a:p>
          <a:p>
            <a:pPr algn="l">
              <a:lnSpc>
                <a:spcPts val="2380"/>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Today, we invite you to share the sign of peace! Learn how to sign “peace be with you” in sign language, or place your hands together and gently bow to the people around you as you say: </a:t>
            </a:r>
            <a:r>
              <a:rPr lang="en-US" sz="2100" b="1">
                <a:solidFill>
                  <a:srgbClr val="222544"/>
                </a:solidFill>
                <a:latin typeface="Montserrat School Semi-Bold"/>
                <a:ea typeface="Montserrat School Semi-Bold"/>
                <a:cs typeface="Montserrat School Semi-Bold"/>
                <a:sym typeface="Montserrat School Semi-Bold"/>
              </a:rPr>
              <a:t>“Peace be with you.”</a:t>
            </a:r>
          </a:p>
        </p:txBody>
      </p:sp>
      <p:sp>
        <p:nvSpPr>
          <p:cNvPr id="30" name="TextBox 30"/>
          <p:cNvSpPr txBox="1"/>
          <p:nvPr/>
        </p:nvSpPr>
        <p:spPr>
          <a:xfrm>
            <a:off x="440982" y="2330090"/>
            <a:ext cx="8374457" cy="5110426"/>
          </a:xfrm>
          <a:prstGeom prst="rect">
            <a:avLst/>
          </a:prstGeom>
        </p:spPr>
        <p:txBody>
          <a:bodyPr lIns="0" tIns="0" rIns="0" bIns="0" rtlCol="0" anchor="t">
            <a:spAutoFit/>
          </a:bodyPr>
          <a:lstStyle/>
          <a:p>
            <a:pPr algn="ctr">
              <a:lnSpc>
                <a:spcPts val="2872"/>
              </a:lnSpc>
            </a:pPr>
            <a:r>
              <a:rPr lang="en-US" sz="2052">
                <a:solidFill>
                  <a:srgbClr val="222544"/>
                </a:solidFill>
                <a:latin typeface="Montserrat School"/>
                <a:ea typeface="Montserrat School"/>
                <a:cs typeface="Montserrat School"/>
                <a:sym typeface="Montserrat School"/>
              </a:rPr>
              <a:t>“When the Son of Man came, he ate and drank, and everyone said, ‘Look at this man! He is a glutton and wine drinker, a friend of tax collectors and other outcasts!’ God's wisdom, however, is shown to be true by its results.” Matthew 11:19</a:t>
            </a:r>
          </a:p>
          <a:p>
            <a:pPr algn="ctr">
              <a:lnSpc>
                <a:spcPts val="1753"/>
              </a:lnSpc>
            </a:pPr>
            <a:endParaRPr lang="en-US" sz="2052">
              <a:solidFill>
                <a:srgbClr val="222544"/>
              </a:solidFill>
              <a:latin typeface="Montserrat School"/>
              <a:ea typeface="Montserrat School"/>
              <a:cs typeface="Montserrat School"/>
              <a:sym typeface="Montserrat School"/>
            </a:endParaRPr>
          </a:p>
          <a:p>
            <a:pPr algn="l">
              <a:lnSpc>
                <a:spcPts val="2872"/>
              </a:lnSpc>
            </a:pPr>
            <a:r>
              <a:rPr lang="en-US" sz="2052">
                <a:solidFill>
                  <a:srgbClr val="222544"/>
                </a:solidFill>
                <a:latin typeface="Montserrat School"/>
                <a:ea typeface="Montserrat School"/>
                <a:cs typeface="Montserrat School"/>
                <a:sym typeface="Montserrat School"/>
              </a:rPr>
              <a:t>Jesus wonders why people are struggling to believe his message of hope because he ate, drank and spent time not with the powerful, but with ordinary people and those whom others overlooked.</a:t>
            </a:r>
          </a:p>
          <a:p>
            <a:pPr algn="l">
              <a:lnSpc>
                <a:spcPts val="2872"/>
              </a:lnSpc>
            </a:pPr>
            <a:r>
              <a:rPr lang="en-US" sz="2052">
                <a:solidFill>
                  <a:srgbClr val="222544"/>
                </a:solidFill>
                <a:latin typeface="Montserrat School"/>
                <a:ea typeface="Montserrat School"/>
                <a:cs typeface="Montserrat School"/>
                <a:sym typeface="Montserrat School"/>
              </a:rPr>
              <a:t> Jesus was a peacemaker. He was welcoming and saw the value and dignity of every person.</a:t>
            </a:r>
          </a:p>
          <a:p>
            <a:pPr algn="l">
              <a:lnSpc>
                <a:spcPts val="1613"/>
              </a:lnSpc>
            </a:pPr>
            <a:endParaRPr lang="en-US" sz="2052">
              <a:solidFill>
                <a:srgbClr val="222544"/>
              </a:solidFill>
              <a:latin typeface="Montserrat School"/>
              <a:ea typeface="Montserrat School"/>
              <a:cs typeface="Montserrat School"/>
              <a:sym typeface="Montserrat School"/>
            </a:endParaRPr>
          </a:p>
          <a:p>
            <a:pPr algn="l">
              <a:lnSpc>
                <a:spcPts val="2872"/>
              </a:lnSpc>
            </a:pPr>
            <a:r>
              <a:rPr lang="en-US" sz="2052">
                <a:solidFill>
                  <a:srgbClr val="222544"/>
                </a:solidFill>
                <a:latin typeface="Montserrat School"/>
                <a:ea typeface="Montserrat School"/>
                <a:cs typeface="Montserrat School"/>
                <a:sym typeface="Montserrat School"/>
              </a:rPr>
              <a:t>What would the world think if Jesus came back to walk this earth today and befriended the homeless and refugees, rather than prime ministers and presidents? </a:t>
            </a:r>
          </a:p>
        </p:txBody>
      </p:sp>
      <p:sp>
        <p:nvSpPr>
          <p:cNvPr id="31" name="TextBox 31"/>
          <p:cNvSpPr txBox="1"/>
          <p:nvPr/>
        </p:nvSpPr>
        <p:spPr>
          <a:xfrm>
            <a:off x="1359684" y="1566363"/>
            <a:ext cx="3605299" cy="502192"/>
          </a:xfrm>
          <a:prstGeom prst="rect">
            <a:avLst/>
          </a:prstGeom>
        </p:spPr>
        <p:txBody>
          <a:bodyPr lIns="0" tIns="0" rIns="0" bIns="0" rtlCol="0" anchor="t">
            <a:spAutoFit/>
          </a:bodyPr>
          <a:lstStyle/>
          <a:p>
            <a:pPr algn="l">
              <a:lnSpc>
                <a:spcPts val="4122"/>
              </a:lnSpc>
            </a:pPr>
            <a:r>
              <a:rPr lang="en-US" sz="2944" b="1">
                <a:solidFill>
                  <a:srgbClr val="222544"/>
                </a:solidFill>
                <a:latin typeface="Montserrat School Semi-Bold"/>
                <a:ea typeface="Montserrat School Semi-Bold"/>
                <a:cs typeface="Montserrat School Semi-Bold"/>
                <a:sym typeface="Montserrat School Semi-Bold"/>
              </a:rPr>
              <a:t>Today’s Scripture</a:t>
            </a:r>
          </a:p>
        </p:txBody>
      </p:sp>
      <p:sp>
        <p:nvSpPr>
          <p:cNvPr id="32" name="Freeform 32"/>
          <p:cNvSpPr/>
          <p:nvPr/>
        </p:nvSpPr>
        <p:spPr>
          <a:xfrm rot="7196767" flipH="1" flipV="1">
            <a:off x="8400386" y="4591594"/>
            <a:ext cx="1826998" cy="1103811"/>
          </a:xfrm>
          <a:custGeom>
            <a:avLst/>
            <a:gdLst/>
            <a:ahLst/>
            <a:cxnLst/>
            <a:rect l="l" t="t" r="r" b="b"/>
            <a:pathLst>
              <a:path w="1826998" h="1103811">
                <a:moveTo>
                  <a:pt x="1826998" y="1103812"/>
                </a:moveTo>
                <a:lnTo>
                  <a:pt x="0" y="1103812"/>
                </a:lnTo>
                <a:lnTo>
                  <a:pt x="0" y="0"/>
                </a:lnTo>
                <a:lnTo>
                  <a:pt x="1826998" y="0"/>
                </a:lnTo>
                <a:lnTo>
                  <a:pt x="1826998" y="1103812"/>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96277"/>
            <a:ext cx="8927231" cy="3815707"/>
            <a:chOff x="0" y="0"/>
            <a:chExt cx="2351205" cy="1004960"/>
          </a:xfrm>
        </p:grpSpPr>
        <p:sp>
          <p:nvSpPr>
            <p:cNvPr id="5" name="Freeform 5"/>
            <p:cNvSpPr/>
            <p:nvPr/>
          </p:nvSpPr>
          <p:spPr>
            <a:xfrm>
              <a:off x="0" y="0"/>
              <a:ext cx="2351205" cy="1004960"/>
            </a:xfrm>
            <a:custGeom>
              <a:avLst/>
              <a:gdLst/>
              <a:ahLst/>
              <a:cxnLst/>
              <a:rect l="l" t="t" r="r" b="b"/>
              <a:pathLst>
                <a:path w="2351205" h="1004960">
                  <a:moveTo>
                    <a:pt x="0" y="0"/>
                  </a:moveTo>
                  <a:lnTo>
                    <a:pt x="2351205" y="0"/>
                  </a:lnTo>
                  <a:lnTo>
                    <a:pt x="2351205" y="1004960"/>
                  </a:lnTo>
                  <a:lnTo>
                    <a:pt x="0" y="1004960"/>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51205" cy="104306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78494" y="5876714"/>
            <a:ext cx="8448710" cy="3714890"/>
            <a:chOff x="0" y="0"/>
            <a:chExt cx="2225175" cy="978407"/>
          </a:xfrm>
        </p:grpSpPr>
        <p:sp>
          <p:nvSpPr>
            <p:cNvPr id="12" name="Freeform 12"/>
            <p:cNvSpPr/>
            <p:nvPr/>
          </p:nvSpPr>
          <p:spPr>
            <a:xfrm>
              <a:off x="0" y="0"/>
              <a:ext cx="2225175" cy="978407"/>
            </a:xfrm>
            <a:custGeom>
              <a:avLst/>
              <a:gdLst/>
              <a:ahLst/>
              <a:cxnLst/>
              <a:rect l="l" t="t" r="r" b="b"/>
              <a:pathLst>
                <a:path w="2225175" h="978407">
                  <a:moveTo>
                    <a:pt x="0" y="0"/>
                  </a:moveTo>
                  <a:lnTo>
                    <a:pt x="2225175" y="0"/>
                  </a:lnTo>
                  <a:lnTo>
                    <a:pt x="2225175" y="978407"/>
                  </a:lnTo>
                  <a:lnTo>
                    <a:pt x="0" y="978407"/>
                  </a:lnTo>
                  <a:close/>
                </a:path>
              </a:pathLst>
            </a:custGeom>
            <a:solidFill>
              <a:srgbClr val="FFFFFF"/>
            </a:solidFill>
            <a:ln w="38100" cap="sq">
              <a:solidFill>
                <a:srgbClr val="916BA2"/>
              </a:solidFill>
              <a:prstDash val="dash"/>
              <a:miter/>
            </a:ln>
          </p:spPr>
          <p:txBody>
            <a:bodyPr/>
            <a:lstStyle/>
            <a:p>
              <a:endParaRPr lang="en-GB"/>
            </a:p>
          </p:txBody>
        </p:sp>
        <p:sp>
          <p:nvSpPr>
            <p:cNvPr id="13" name="TextBox 13"/>
            <p:cNvSpPr txBox="1"/>
            <p:nvPr/>
          </p:nvSpPr>
          <p:spPr>
            <a:xfrm>
              <a:off x="0" y="-38100"/>
              <a:ext cx="2225175" cy="101650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9582476" y="7007420"/>
            <a:ext cx="8040748" cy="21609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Be a peacemaker today.</a:t>
            </a:r>
          </a:p>
          <a:p>
            <a:pPr algn="l">
              <a:lnSpc>
                <a:spcPts val="3220"/>
              </a:lnSpc>
            </a:pPr>
            <a:r>
              <a:rPr lang="en-US" sz="2300">
                <a:solidFill>
                  <a:srgbClr val="222544"/>
                </a:solidFill>
                <a:latin typeface="Montserrat School"/>
                <a:ea typeface="Montserrat School"/>
                <a:cs typeface="Montserrat School"/>
                <a:sym typeface="Montserrat School"/>
              </a:rPr>
              <a:t>Make an extra effort to be gentle, listen carefully and treat others with respect.</a:t>
            </a:r>
          </a:p>
          <a:p>
            <a:pPr algn="l">
              <a:lnSpc>
                <a:spcPts val="140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u="none">
                <a:solidFill>
                  <a:srgbClr val="222544"/>
                </a:solidFill>
                <a:latin typeface="Montserrat School"/>
                <a:ea typeface="Montserrat School"/>
                <a:cs typeface="Montserrat School"/>
                <a:sym typeface="Montserrat School"/>
              </a:rPr>
              <a:t>World Gift: </a:t>
            </a:r>
            <a:r>
              <a:rPr lang="en-US" sz="2300" b="1" u="sng">
                <a:solidFill>
                  <a:srgbClr val="222544"/>
                </a:solidFill>
                <a:latin typeface="Montserrat School Semi-Bold"/>
                <a:ea typeface="Montserrat School Semi-Bold"/>
                <a:cs typeface="Montserrat School Semi-Bold"/>
                <a:sym typeface="Montserrat School Semi-Bold"/>
                <a:hlinkClick r:id="rId6" tooltip="https://worldgifts.cafod.org.uk/products/trees-for-life"/>
              </a:rPr>
              <a:t>Trees for life (£8)</a:t>
            </a:r>
            <a:r>
              <a:rPr lang="en-US" sz="2300" u="none">
                <a:solidFill>
                  <a:srgbClr val="222544"/>
                </a:solidFill>
                <a:latin typeface="Montserrat School"/>
                <a:ea typeface="Montserrat School"/>
                <a:cs typeface="Montserrat School"/>
                <a:sym typeface="Montserrat School"/>
              </a:rPr>
              <a:t> is a gift that keeps on giving! Help families bear fruit each year. </a:t>
            </a:r>
          </a:p>
        </p:txBody>
      </p:sp>
      <p:grpSp>
        <p:nvGrpSpPr>
          <p:cNvPr id="15" name="Group 15"/>
          <p:cNvGrpSpPr/>
          <p:nvPr/>
        </p:nvGrpSpPr>
        <p:grpSpPr>
          <a:xfrm>
            <a:off x="10527270" y="1696277"/>
            <a:ext cx="5681591" cy="3947629"/>
            <a:chOff x="0" y="0"/>
            <a:chExt cx="1134847" cy="788503"/>
          </a:xfrm>
        </p:grpSpPr>
        <p:sp>
          <p:nvSpPr>
            <p:cNvPr id="16" name="Freeform 16"/>
            <p:cNvSpPr/>
            <p:nvPr/>
          </p:nvSpPr>
          <p:spPr>
            <a:xfrm>
              <a:off x="0" y="0"/>
              <a:ext cx="1134847" cy="788503"/>
            </a:xfrm>
            <a:custGeom>
              <a:avLst/>
              <a:gdLst/>
              <a:ahLst/>
              <a:cxnLst/>
              <a:rect l="l" t="t" r="r" b="b"/>
              <a:pathLst>
                <a:path w="1134847" h="788503">
                  <a:moveTo>
                    <a:pt x="0" y="0"/>
                  </a:moveTo>
                  <a:lnTo>
                    <a:pt x="1134847" y="0"/>
                  </a:lnTo>
                  <a:lnTo>
                    <a:pt x="1134847" y="788503"/>
                  </a:lnTo>
                  <a:lnTo>
                    <a:pt x="0" y="788503"/>
                  </a:lnTo>
                  <a:close/>
                </a:path>
              </a:pathLst>
            </a:custGeom>
            <a:blipFill>
              <a:blip r:embed="rId7"/>
              <a:stretch>
                <a:fillRect t="-3971" b="-3971"/>
              </a:stretch>
            </a:blipFill>
          </p:spPr>
          <p:txBody>
            <a:bodyPr/>
            <a:lstStyle/>
            <a:p>
              <a:endParaRPr lang="en-GB"/>
            </a:p>
          </p:txBody>
        </p:sp>
      </p:grpSp>
      <p:grpSp>
        <p:nvGrpSpPr>
          <p:cNvPr id="17" name="Group 17"/>
          <p:cNvGrpSpPr/>
          <p:nvPr/>
        </p:nvGrpSpPr>
        <p:grpSpPr>
          <a:xfrm>
            <a:off x="-849805" y="-234640"/>
            <a:ext cx="12376752" cy="1263340"/>
            <a:chOff x="0" y="0"/>
            <a:chExt cx="16502336" cy="1684453"/>
          </a:xfrm>
        </p:grpSpPr>
        <p:grpSp>
          <p:nvGrpSpPr>
            <p:cNvPr id="18" name="Group 18"/>
            <p:cNvGrpSpPr/>
            <p:nvPr/>
          </p:nvGrpSpPr>
          <p:grpSpPr>
            <a:xfrm>
              <a:off x="0" y="0"/>
              <a:ext cx="15628312" cy="1684453"/>
              <a:chOff x="0" y="0"/>
              <a:chExt cx="3087074" cy="332731"/>
            </a:xfrm>
          </p:grpSpPr>
          <p:sp>
            <p:nvSpPr>
              <p:cNvPr id="19" name="Freeform 19"/>
              <p:cNvSpPr/>
              <p:nvPr/>
            </p:nvSpPr>
            <p:spPr>
              <a:xfrm>
                <a:off x="0" y="0"/>
                <a:ext cx="3087074" cy="332731"/>
              </a:xfrm>
              <a:custGeom>
                <a:avLst/>
                <a:gdLst/>
                <a:ahLst/>
                <a:cxnLst/>
                <a:rect l="l" t="t" r="r" b="b"/>
                <a:pathLst>
                  <a:path w="3087074" h="332731">
                    <a:moveTo>
                      <a:pt x="2883874" y="0"/>
                    </a:moveTo>
                    <a:cubicBezTo>
                      <a:pt x="2996098" y="0"/>
                      <a:pt x="3087074" y="74484"/>
                      <a:pt x="3087074" y="166366"/>
                    </a:cubicBezTo>
                    <a:cubicBezTo>
                      <a:pt x="3087074" y="258247"/>
                      <a:pt x="2996098" y="332731"/>
                      <a:pt x="2883874"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0" name="TextBox 20"/>
              <p:cNvSpPr txBox="1"/>
              <p:nvPr/>
            </p:nvSpPr>
            <p:spPr>
              <a:xfrm>
                <a:off x="0" y="-38100"/>
                <a:ext cx="3087074" cy="370831"/>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TextBox 22"/>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Friday 11 December - Second week of Advent</a:t>
              </a:r>
            </a:p>
          </p:txBody>
        </p:sp>
      </p:grpSp>
      <p:sp>
        <p:nvSpPr>
          <p:cNvPr id="23" name="Freeform 23"/>
          <p:cNvSpPr/>
          <p:nvPr/>
        </p:nvSpPr>
        <p:spPr>
          <a:xfrm>
            <a:off x="5221721" y="5768207"/>
            <a:ext cx="3823398" cy="3823398"/>
          </a:xfrm>
          <a:custGeom>
            <a:avLst/>
            <a:gdLst/>
            <a:ahLst/>
            <a:cxnLst/>
            <a:rect l="l" t="t" r="r" b="b"/>
            <a:pathLst>
              <a:path w="3823398" h="3823398">
                <a:moveTo>
                  <a:pt x="0" y="0"/>
                </a:moveTo>
                <a:lnTo>
                  <a:pt x="3823398" y="0"/>
                </a:lnTo>
                <a:lnTo>
                  <a:pt x="3823398" y="3823398"/>
                </a:lnTo>
                <a:lnTo>
                  <a:pt x="0" y="3823398"/>
                </a:lnTo>
                <a:lnTo>
                  <a:pt x="0" y="0"/>
                </a:lnTo>
                <a:close/>
              </a:path>
            </a:pathLst>
          </a:custGeom>
          <a:blipFill>
            <a:blip r:embed="rId9"/>
            <a:stretch>
              <a:fillRect/>
            </a:stretch>
          </a:blipFill>
        </p:spPr>
        <p:txBody>
          <a:bodyPr/>
          <a:lstStyle/>
          <a:p>
            <a:endParaRPr lang="en-GB"/>
          </a:p>
        </p:txBody>
      </p:sp>
      <p:sp>
        <p:nvSpPr>
          <p:cNvPr id="24" name="Freeform 24"/>
          <p:cNvSpPr/>
          <p:nvPr/>
        </p:nvSpPr>
        <p:spPr>
          <a:xfrm rot="1688085" flipH="1" flipV="1">
            <a:off x="8393887" y="8872436"/>
            <a:ext cx="1969216" cy="1189734"/>
          </a:xfrm>
          <a:custGeom>
            <a:avLst/>
            <a:gdLst/>
            <a:ahLst/>
            <a:cxnLst/>
            <a:rect l="l" t="t" r="r" b="b"/>
            <a:pathLst>
              <a:path w="1969216" h="1189734">
                <a:moveTo>
                  <a:pt x="1969215" y="1189735"/>
                </a:moveTo>
                <a:lnTo>
                  <a:pt x="0" y="1189735"/>
                </a:lnTo>
                <a:lnTo>
                  <a:pt x="0" y="0"/>
                </a:lnTo>
                <a:lnTo>
                  <a:pt x="1969215" y="0"/>
                </a:lnTo>
                <a:lnTo>
                  <a:pt x="1969215" y="1189735"/>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5" name="TextBox 25"/>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26" name="TextBox 26"/>
          <p:cNvSpPr txBox="1"/>
          <p:nvPr/>
        </p:nvSpPr>
        <p:spPr>
          <a:xfrm>
            <a:off x="377325" y="3132004"/>
            <a:ext cx="8652939" cy="20726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Prince of peace, </a:t>
            </a:r>
          </a:p>
          <a:p>
            <a:pPr algn="l">
              <a:lnSpc>
                <a:spcPts val="3359"/>
              </a:lnSpc>
            </a:pPr>
            <a:r>
              <a:rPr lang="en-US" sz="2400">
                <a:solidFill>
                  <a:srgbClr val="222544"/>
                </a:solidFill>
                <a:latin typeface="Montserrat School"/>
                <a:ea typeface="Montserrat School"/>
                <a:cs typeface="Montserrat School"/>
                <a:sym typeface="Montserrat School"/>
              </a:rPr>
              <a:t>open our hearts to be kind and welcoming to everyone we meet.</a:t>
            </a:r>
          </a:p>
          <a:p>
            <a:pPr algn="l">
              <a:lnSpc>
                <a:spcPts val="3359"/>
              </a:lnSpc>
            </a:pPr>
            <a:r>
              <a:rPr lang="en-US" sz="2400">
                <a:solidFill>
                  <a:srgbClr val="222544"/>
                </a:solidFill>
                <a:latin typeface="Montserrat School"/>
                <a:ea typeface="Montserrat School"/>
                <a:cs typeface="Montserrat School"/>
                <a:sym typeface="Montserrat School"/>
              </a:rPr>
              <a:t>Help us to be peacemakers in our words and actions. </a:t>
            </a:r>
          </a:p>
          <a:p>
            <a:pPr algn="l">
              <a:lnSpc>
                <a:spcPts val="3359"/>
              </a:lnSpc>
            </a:pPr>
            <a:r>
              <a:rPr lang="en-US" sz="2400">
                <a:solidFill>
                  <a:srgbClr val="222544"/>
                </a:solidFill>
                <a:latin typeface="Montserrat School"/>
                <a:ea typeface="Montserrat School"/>
                <a:cs typeface="Montserrat School"/>
                <a:sym typeface="Montserrat School"/>
              </a:rPr>
              <a:t>Amen.</a:t>
            </a:r>
          </a:p>
        </p:txBody>
      </p:sp>
      <p:grpSp>
        <p:nvGrpSpPr>
          <p:cNvPr id="27" name="Group 27"/>
          <p:cNvGrpSpPr/>
          <p:nvPr/>
        </p:nvGrpSpPr>
        <p:grpSpPr>
          <a:xfrm>
            <a:off x="9582476" y="6086563"/>
            <a:ext cx="4520733" cy="832777"/>
            <a:chOff x="0" y="0"/>
            <a:chExt cx="6027643" cy="1110369"/>
          </a:xfrm>
        </p:grpSpPr>
        <p:grpSp>
          <p:nvGrpSpPr>
            <p:cNvPr id="28" name="Group 28"/>
            <p:cNvGrpSpPr/>
            <p:nvPr/>
          </p:nvGrpSpPr>
          <p:grpSpPr>
            <a:xfrm>
              <a:off x="0" y="0"/>
              <a:ext cx="1110369" cy="111036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30" name="TextBox 30"/>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1" name="TextBox 31"/>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2" name="Freeform 32"/>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91399" y="1257238"/>
            <a:ext cx="8577764" cy="5973392"/>
            <a:chOff x="0" y="0"/>
            <a:chExt cx="2259164" cy="1573239"/>
          </a:xfrm>
        </p:grpSpPr>
        <p:sp>
          <p:nvSpPr>
            <p:cNvPr id="5" name="Freeform 5"/>
            <p:cNvSpPr/>
            <p:nvPr/>
          </p:nvSpPr>
          <p:spPr>
            <a:xfrm>
              <a:off x="0" y="0"/>
              <a:ext cx="2259164" cy="1573239"/>
            </a:xfrm>
            <a:custGeom>
              <a:avLst/>
              <a:gdLst/>
              <a:ahLst/>
              <a:cxnLst/>
              <a:rect l="l" t="t" r="r" b="b"/>
              <a:pathLst>
                <a:path w="2259164" h="1573239">
                  <a:moveTo>
                    <a:pt x="0" y="0"/>
                  </a:moveTo>
                  <a:lnTo>
                    <a:pt x="2259164" y="0"/>
                  </a:lnTo>
                  <a:lnTo>
                    <a:pt x="2259164" y="1573239"/>
                  </a:lnTo>
                  <a:lnTo>
                    <a:pt x="0" y="1573239"/>
                  </a:lnTo>
                  <a:close/>
                </a:path>
              </a:pathLst>
            </a:custGeom>
            <a:solidFill>
              <a:srgbClr val="FFFFFF"/>
            </a:solidFill>
            <a:ln w="38100" cap="sq">
              <a:solidFill>
                <a:srgbClr val="DF8284"/>
              </a:solidFill>
              <a:prstDash val="dash"/>
              <a:miter/>
            </a:ln>
          </p:spPr>
          <p:txBody>
            <a:bodyPr/>
            <a:lstStyle/>
            <a:p>
              <a:endParaRPr lang="en-GB"/>
            </a:p>
          </p:txBody>
        </p:sp>
        <p:sp>
          <p:nvSpPr>
            <p:cNvPr id="6" name="TextBox 6"/>
            <p:cNvSpPr txBox="1"/>
            <p:nvPr/>
          </p:nvSpPr>
          <p:spPr>
            <a:xfrm>
              <a:off x="0" y="-38100"/>
              <a:ext cx="2259164" cy="161133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520155" y="1418959"/>
            <a:ext cx="5187059" cy="910134"/>
            <a:chOff x="0" y="0"/>
            <a:chExt cx="6916079" cy="1213512"/>
          </a:xfrm>
        </p:grpSpPr>
        <p:grpSp>
          <p:nvGrpSpPr>
            <p:cNvPr id="8" name="Group 8"/>
            <p:cNvGrpSpPr/>
            <p:nvPr/>
          </p:nvGrpSpPr>
          <p:grpSpPr>
            <a:xfrm>
              <a:off x="0" y="0"/>
              <a:ext cx="1213512" cy="121351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TextBox 12"/>
            <p:cNvSpPr txBox="1"/>
            <p:nvPr/>
          </p:nvSpPr>
          <p:spPr>
            <a:xfrm>
              <a:off x="1366927" y="197585"/>
              <a:ext cx="5549152"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Sunday’s Gospel</a:t>
              </a:r>
            </a:p>
          </p:txBody>
        </p:sp>
      </p:grpSp>
      <p:grpSp>
        <p:nvGrpSpPr>
          <p:cNvPr id="13" name="Group 13"/>
          <p:cNvGrpSpPr/>
          <p:nvPr/>
        </p:nvGrpSpPr>
        <p:grpSpPr>
          <a:xfrm>
            <a:off x="10026863" y="1979227"/>
            <a:ext cx="6682985" cy="3926495"/>
            <a:chOff x="0" y="0"/>
            <a:chExt cx="1134847" cy="666763"/>
          </a:xfrm>
        </p:grpSpPr>
        <p:sp>
          <p:nvSpPr>
            <p:cNvPr id="14" name="Freeform 14"/>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6"/>
              <a:stretch>
                <a:fillRect t="-6734" b="-6734"/>
              </a:stretch>
            </a:blipFill>
          </p:spPr>
          <p:txBody>
            <a:bodyPr/>
            <a:lstStyle/>
            <a:p>
              <a:endParaRPr lang="en-GB"/>
            </a:p>
          </p:txBody>
        </p:sp>
      </p:grpSp>
      <p:grpSp>
        <p:nvGrpSpPr>
          <p:cNvPr id="15" name="Group 15"/>
          <p:cNvGrpSpPr/>
          <p:nvPr/>
        </p:nvGrpSpPr>
        <p:grpSpPr>
          <a:xfrm>
            <a:off x="-849805" y="-234640"/>
            <a:ext cx="12633259" cy="1263340"/>
            <a:chOff x="0" y="0"/>
            <a:chExt cx="3327278" cy="332731"/>
          </a:xfrm>
        </p:grpSpPr>
        <p:sp>
          <p:nvSpPr>
            <p:cNvPr id="16" name="Freeform 16"/>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7" name="TextBox 17"/>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146982" y="122187"/>
            <a:ext cx="373173" cy="373173"/>
          </a:xfrm>
          <a:custGeom>
            <a:avLst/>
            <a:gdLst/>
            <a:ahLst/>
            <a:cxnLst/>
            <a:rect l="l" t="t" r="r" b="b"/>
            <a:pathLst>
              <a:path w="373173" h="373173">
                <a:moveTo>
                  <a:pt x="0" y="0"/>
                </a:moveTo>
                <a:lnTo>
                  <a:pt x="373173" y="0"/>
                </a:lnTo>
                <a:lnTo>
                  <a:pt x="373173" y="373173"/>
                </a:lnTo>
                <a:lnTo>
                  <a:pt x="0" y="3731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19" name="Group 19"/>
          <p:cNvGrpSpPr/>
          <p:nvPr/>
        </p:nvGrpSpPr>
        <p:grpSpPr>
          <a:xfrm>
            <a:off x="9144000" y="6288557"/>
            <a:ext cx="8448710" cy="3118615"/>
            <a:chOff x="0" y="0"/>
            <a:chExt cx="11264947" cy="4158154"/>
          </a:xfrm>
        </p:grpSpPr>
        <p:grpSp>
          <p:nvGrpSpPr>
            <p:cNvPr id="20" name="Group 20"/>
            <p:cNvGrpSpPr/>
            <p:nvPr/>
          </p:nvGrpSpPr>
          <p:grpSpPr>
            <a:xfrm>
              <a:off x="0" y="0"/>
              <a:ext cx="11264947" cy="4158154"/>
              <a:chOff x="0" y="0"/>
              <a:chExt cx="2225175" cy="821364"/>
            </a:xfrm>
          </p:grpSpPr>
          <p:sp>
            <p:nvSpPr>
              <p:cNvPr id="21" name="Freeform 21"/>
              <p:cNvSpPr/>
              <p:nvPr/>
            </p:nvSpPr>
            <p:spPr>
              <a:xfrm>
                <a:off x="0" y="0"/>
                <a:ext cx="2225175" cy="821364"/>
              </a:xfrm>
              <a:custGeom>
                <a:avLst/>
                <a:gdLst/>
                <a:ahLst/>
                <a:cxnLst/>
                <a:rect l="l" t="t" r="r" b="b"/>
                <a:pathLst>
                  <a:path w="2225175" h="821364">
                    <a:moveTo>
                      <a:pt x="0" y="0"/>
                    </a:moveTo>
                    <a:lnTo>
                      <a:pt x="2225175" y="0"/>
                    </a:lnTo>
                    <a:lnTo>
                      <a:pt x="2225175" y="821364"/>
                    </a:lnTo>
                    <a:lnTo>
                      <a:pt x="0" y="821364"/>
                    </a:lnTo>
                    <a:close/>
                  </a:path>
                </a:pathLst>
              </a:custGeom>
              <a:solidFill>
                <a:srgbClr val="FFFFFF"/>
              </a:solidFill>
              <a:ln w="38100" cap="sq">
                <a:solidFill>
                  <a:srgbClr val="DF8284"/>
                </a:solidFill>
                <a:prstDash val="dash"/>
                <a:miter/>
              </a:ln>
            </p:spPr>
            <p:txBody>
              <a:bodyPr/>
              <a:lstStyle/>
              <a:p>
                <a:endParaRPr lang="en-GB"/>
              </a:p>
            </p:txBody>
          </p:sp>
          <p:sp>
            <p:nvSpPr>
              <p:cNvPr id="22" name="TextBox 22"/>
              <p:cNvSpPr txBox="1"/>
              <p:nvPr/>
            </p:nvSpPr>
            <p:spPr>
              <a:xfrm>
                <a:off x="0" y="-38100"/>
                <a:ext cx="2225175" cy="859464"/>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238806" y="156418"/>
              <a:ext cx="1213512" cy="1213512"/>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25" name="TextBox 25"/>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6" name="Freeform 26"/>
            <p:cNvSpPr/>
            <p:nvPr/>
          </p:nvSpPr>
          <p:spPr>
            <a:xfrm>
              <a:off x="458560" y="420678"/>
              <a:ext cx="774003" cy="684993"/>
            </a:xfrm>
            <a:custGeom>
              <a:avLst/>
              <a:gdLst/>
              <a:ahLst/>
              <a:cxnLst/>
              <a:rect l="l" t="t" r="r" b="b"/>
              <a:pathLst>
                <a:path w="774003" h="684993">
                  <a:moveTo>
                    <a:pt x="0" y="0"/>
                  </a:moveTo>
                  <a:lnTo>
                    <a:pt x="774004" y="0"/>
                  </a:lnTo>
                  <a:lnTo>
                    <a:pt x="774004" y="684993"/>
                  </a:lnTo>
                  <a:lnTo>
                    <a:pt x="0" y="68499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7" name="TextBox 27"/>
            <p:cNvSpPr txBox="1"/>
            <p:nvPr/>
          </p:nvSpPr>
          <p:spPr>
            <a:xfrm>
              <a:off x="1701270" y="346518"/>
              <a:ext cx="5158260"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sp>
          <p:nvSpPr>
            <p:cNvPr id="28" name="TextBox 28"/>
            <p:cNvSpPr txBox="1"/>
            <p:nvPr/>
          </p:nvSpPr>
          <p:spPr>
            <a:xfrm>
              <a:off x="271975" y="1629145"/>
              <a:ext cx="10720997" cy="2046393"/>
            </a:xfrm>
            <a:prstGeom prst="rect">
              <a:avLst/>
            </a:prstGeom>
          </p:spPr>
          <p:txBody>
            <a:bodyPr lIns="0" tIns="0" rIns="0" bIns="0" rtlCol="0" anchor="t">
              <a:spAutoFit/>
            </a:bodyPr>
            <a:lstStyle/>
            <a:p>
              <a:pPr algn="l">
                <a:lnSpc>
                  <a:spcPts val="3080"/>
                </a:lnSpc>
              </a:pPr>
              <a:r>
                <a:rPr lang="en-US" sz="2200">
                  <a:solidFill>
                    <a:srgbClr val="222544"/>
                  </a:solidFill>
                  <a:latin typeface="Montserrat School"/>
                  <a:ea typeface="Montserrat School"/>
                  <a:cs typeface="Montserrat School"/>
                  <a:sym typeface="Montserrat School"/>
                </a:rPr>
                <a:t>St</a:t>
              </a:r>
              <a:r>
                <a:rPr lang="en-US" sz="2200" u="none">
                  <a:solidFill>
                    <a:srgbClr val="222544"/>
                  </a:solidFill>
                  <a:latin typeface="Montserrat School"/>
                  <a:ea typeface="Montserrat School"/>
                  <a:cs typeface="Montserrat School"/>
                  <a:sym typeface="Montserrat School"/>
                </a:rPr>
                <a:t>a</a:t>
              </a:r>
              <a:r>
                <a:rPr lang="en-US" sz="2200">
                  <a:solidFill>
                    <a:srgbClr val="222544"/>
                  </a:solidFill>
                  <a:latin typeface="Montserrat School"/>
                  <a:ea typeface="Montserrat School"/>
                  <a:cs typeface="Montserrat School"/>
                  <a:sym typeface="Montserrat School"/>
                </a:rPr>
                <a:t>rt a gratitude journal.</a:t>
              </a:r>
            </a:p>
            <a:p>
              <a:pPr algn="l">
                <a:lnSpc>
                  <a:spcPts val="3080"/>
                </a:lnSpc>
              </a:pPr>
              <a:r>
                <a:rPr lang="en-US" sz="2200">
                  <a:solidFill>
                    <a:srgbClr val="222544"/>
                  </a:solidFill>
                  <a:latin typeface="Montserrat School"/>
                  <a:ea typeface="Montserrat School"/>
                  <a:cs typeface="Montserrat School"/>
                  <a:sym typeface="Montserrat School"/>
                </a:rPr>
                <a:t>Write or draw three things you are thankful for today.</a:t>
              </a:r>
            </a:p>
            <a:p>
              <a:pPr algn="l">
                <a:lnSpc>
                  <a:spcPts val="3080"/>
                </a:lnSpc>
              </a:pPr>
              <a:r>
                <a:rPr lang="en-US" sz="2200">
                  <a:solidFill>
                    <a:srgbClr val="222544"/>
                  </a:solidFill>
                  <a:latin typeface="Montserrat School"/>
                  <a:ea typeface="Montserrat School"/>
                  <a:cs typeface="Montserrat School"/>
                  <a:sym typeface="Montserrat School"/>
                </a:rPr>
                <a:t>If you are with others, take part in a gratitude circle and share your blessings with one another.</a:t>
              </a:r>
            </a:p>
          </p:txBody>
        </p:sp>
      </p:grpSp>
      <p:sp>
        <p:nvSpPr>
          <p:cNvPr id="29" name="TextBox 29"/>
          <p:cNvSpPr txBox="1"/>
          <p:nvPr/>
        </p:nvSpPr>
        <p:spPr>
          <a:xfrm>
            <a:off x="520155" y="2349418"/>
            <a:ext cx="8025287" cy="4668520"/>
          </a:xfrm>
          <a:prstGeom prst="rect">
            <a:avLst/>
          </a:prstGeom>
        </p:spPr>
        <p:txBody>
          <a:bodyPr lIns="0" tIns="0" rIns="0" bIns="0" rtlCol="0" anchor="t">
            <a:spAutoFit/>
          </a:bodyPr>
          <a:lstStyle/>
          <a:p>
            <a:pPr algn="ctr">
              <a:lnSpc>
                <a:spcPts val="3079"/>
              </a:lnSpc>
            </a:pPr>
            <a:r>
              <a:rPr lang="en-US" sz="2199">
                <a:solidFill>
                  <a:srgbClr val="222544"/>
                </a:solidFill>
                <a:latin typeface="Montserrat School"/>
                <a:ea typeface="Montserrat School"/>
                <a:cs typeface="Montserrat School"/>
                <a:sym typeface="Montserrat School"/>
              </a:rPr>
              <a:t>“God sent his messenger, a man named John, who came to tell people about the light, so that all should hear the message and believe.”</a:t>
            </a:r>
          </a:p>
          <a:p>
            <a:pPr algn="ctr">
              <a:lnSpc>
                <a:spcPts val="3079"/>
              </a:lnSpc>
            </a:pPr>
            <a:r>
              <a:rPr lang="en-US" sz="2199">
                <a:solidFill>
                  <a:srgbClr val="222544"/>
                </a:solidFill>
                <a:latin typeface="Montserrat School"/>
                <a:ea typeface="Montserrat School"/>
                <a:cs typeface="Montserrat School"/>
                <a:sym typeface="Montserrat School"/>
              </a:rPr>
              <a:t>John 1:6-7</a:t>
            </a:r>
          </a:p>
          <a:p>
            <a:pPr algn="l">
              <a:lnSpc>
                <a:spcPts val="3079"/>
              </a:lnSpc>
            </a:pPr>
            <a:endParaRPr lang="en-US" sz="2199">
              <a:solidFill>
                <a:srgbClr val="222544"/>
              </a:solidFill>
              <a:latin typeface="Montserrat School"/>
              <a:ea typeface="Montserrat School"/>
              <a:cs typeface="Montserrat School"/>
              <a:sym typeface="Montserrat School"/>
            </a:endParaRPr>
          </a:p>
          <a:p>
            <a:pPr algn="l">
              <a:lnSpc>
                <a:spcPts val="3079"/>
              </a:lnSpc>
            </a:pPr>
            <a:r>
              <a:rPr lang="en-US" sz="2199">
                <a:solidFill>
                  <a:srgbClr val="222544"/>
                </a:solidFill>
                <a:latin typeface="Montserrat School"/>
                <a:ea typeface="Montserrat School"/>
                <a:cs typeface="Montserrat School"/>
                <a:sym typeface="Montserrat School"/>
              </a:rPr>
              <a:t>Today we celebrate </a:t>
            </a:r>
            <a:r>
              <a:rPr lang="en-US" sz="2199" b="1">
                <a:solidFill>
                  <a:srgbClr val="222544"/>
                </a:solidFill>
                <a:latin typeface="Montserrat School Semi-Bold"/>
                <a:ea typeface="Montserrat School Semi-Bold"/>
                <a:cs typeface="Montserrat School Semi-Bold"/>
                <a:sym typeface="Montserrat School Semi-Bold"/>
              </a:rPr>
              <a:t>Gaudete Sunday!</a:t>
            </a:r>
          </a:p>
          <a:p>
            <a:pPr algn="l">
              <a:lnSpc>
                <a:spcPts val="3079"/>
              </a:lnSpc>
            </a:pPr>
            <a:r>
              <a:rPr lang="en-US" sz="2199">
                <a:solidFill>
                  <a:srgbClr val="222544"/>
                </a:solidFill>
                <a:latin typeface="Montserrat School"/>
                <a:ea typeface="Montserrat School"/>
                <a:cs typeface="Montserrat School"/>
                <a:sym typeface="Montserrat School"/>
              </a:rPr>
              <a:t>Gaudete means “rejoice.”</a:t>
            </a:r>
          </a:p>
          <a:p>
            <a:pPr algn="l">
              <a:lnSpc>
                <a:spcPts val="3079"/>
              </a:lnSpc>
            </a:pPr>
            <a:r>
              <a:rPr lang="en-US" sz="2199">
                <a:solidFill>
                  <a:srgbClr val="222544"/>
                </a:solidFill>
                <a:latin typeface="Montserrat School"/>
                <a:ea typeface="Montserrat School"/>
                <a:cs typeface="Montserrat School"/>
                <a:sym typeface="Montserrat School"/>
              </a:rPr>
              <a:t>On this third Sunday of Advent, we light the rose candle and rejoice because Christmas is drawing closer! </a:t>
            </a:r>
          </a:p>
          <a:p>
            <a:pPr algn="l">
              <a:lnSpc>
                <a:spcPts val="3079"/>
              </a:lnSpc>
            </a:pPr>
            <a:r>
              <a:rPr lang="en-US" sz="2199">
                <a:solidFill>
                  <a:srgbClr val="222544"/>
                </a:solidFill>
                <a:latin typeface="Montserrat School"/>
                <a:ea typeface="Montserrat School"/>
                <a:cs typeface="Montserrat School"/>
                <a:sym typeface="Montserrat School"/>
              </a:rPr>
              <a:t>John the Baptist came to point people towards Jesus, the Light of the World. We can do that too by sharing joy, kindness and hope with others.</a:t>
            </a:r>
          </a:p>
        </p:txBody>
      </p:sp>
      <p:sp>
        <p:nvSpPr>
          <p:cNvPr id="30" name="TextBox 30"/>
          <p:cNvSpPr txBox="1"/>
          <p:nvPr/>
        </p:nvSpPr>
        <p:spPr>
          <a:xfrm>
            <a:off x="664425" y="207451"/>
            <a:ext cx="10862521" cy="528193"/>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Sunday 13 December - Third Sunday of Advent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9378494" y="5662951"/>
            <a:ext cx="8448710" cy="4049606"/>
            <a:chOff x="0" y="0"/>
            <a:chExt cx="2225175" cy="1066563"/>
          </a:xfrm>
        </p:grpSpPr>
        <p:sp>
          <p:nvSpPr>
            <p:cNvPr id="5" name="Freeform 5"/>
            <p:cNvSpPr/>
            <p:nvPr/>
          </p:nvSpPr>
          <p:spPr>
            <a:xfrm>
              <a:off x="0" y="0"/>
              <a:ext cx="2225175" cy="1066563"/>
            </a:xfrm>
            <a:custGeom>
              <a:avLst/>
              <a:gdLst/>
              <a:ahLst/>
              <a:cxnLst/>
              <a:rect l="l" t="t" r="r" b="b"/>
              <a:pathLst>
                <a:path w="2225175" h="1066563">
                  <a:moveTo>
                    <a:pt x="0" y="0"/>
                  </a:moveTo>
                  <a:lnTo>
                    <a:pt x="2225175" y="0"/>
                  </a:lnTo>
                  <a:lnTo>
                    <a:pt x="2225175" y="1066563"/>
                  </a:lnTo>
                  <a:lnTo>
                    <a:pt x="0" y="1066563"/>
                  </a:lnTo>
                  <a:close/>
                </a:path>
              </a:pathLst>
            </a:custGeom>
            <a:solidFill>
              <a:srgbClr val="FFFFFF"/>
            </a:solidFill>
            <a:ln w="38100" cap="sq">
              <a:solidFill>
                <a:srgbClr val="DF8284"/>
              </a:solidFill>
              <a:prstDash val="dash"/>
              <a:miter/>
            </a:ln>
          </p:spPr>
          <p:txBody>
            <a:bodyPr/>
            <a:lstStyle/>
            <a:p>
              <a:endParaRPr lang="en-GB"/>
            </a:p>
          </p:txBody>
        </p:sp>
        <p:sp>
          <p:nvSpPr>
            <p:cNvPr id="6" name="TextBox 6"/>
            <p:cNvSpPr txBox="1"/>
            <p:nvPr/>
          </p:nvSpPr>
          <p:spPr>
            <a:xfrm>
              <a:off x="0" y="-38100"/>
              <a:ext cx="2225175" cy="1104663"/>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9582476" y="6957416"/>
            <a:ext cx="8040748" cy="23895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Say thank y</a:t>
            </a:r>
            <a:r>
              <a:rPr lang="en-US" sz="2300" u="none">
                <a:solidFill>
                  <a:srgbClr val="222544"/>
                </a:solidFill>
                <a:latin typeface="Montserrat School"/>
                <a:ea typeface="Montserrat School"/>
                <a:cs typeface="Montserrat School"/>
                <a:sym typeface="Montserrat School"/>
              </a:rPr>
              <a:t>ou to so</a:t>
            </a:r>
            <a:r>
              <a:rPr lang="en-US" sz="2300">
                <a:solidFill>
                  <a:srgbClr val="222544"/>
                </a:solidFill>
                <a:latin typeface="Montserrat School"/>
                <a:ea typeface="Montserrat School"/>
                <a:cs typeface="Montserrat School"/>
                <a:sym typeface="Montserrat School"/>
              </a:rPr>
              <a:t>meon</a:t>
            </a:r>
            <a:r>
              <a:rPr lang="en-US" sz="2300" u="none">
                <a:solidFill>
                  <a:srgbClr val="222544"/>
                </a:solidFill>
                <a:latin typeface="Montserrat School"/>
                <a:ea typeface="Montserrat School"/>
                <a:cs typeface="Montserrat School"/>
                <a:sym typeface="Montserrat School"/>
              </a:rPr>
              <a:t>e </a:t>
            </a:r>
            <a:r>
              <a:rPr lang="en-US" sz="2300">
                <a:solidFill>
                  <a:srgbClr val="222544"/>
                </a:solidFill>
                <a:latin typeface="Montserrat School"/>
                <a:ea typeface="Montserrat School"/>
                <a:cs typeface="Montserrat School"/>
                <a:sym typeface="Montserrat School"/>
              </a:rPr>
              <a:t>who</a:t>
            </a:r>
            <a:r>
              <a:rPr lang="en-US" sz="2300" u="none">
                <a:solidFill>
                  <a:srgbClr val="222544"/>
                </a:solidFill>
                <a:latin typeface="Montserrat School"/>
                <a:ea typeface="Montserrat School"/>
                <a:cs typeface="Montserrat School"/>
                <a:sym typeface="Montserrat School"/>
              </a:rPr>
              <a:t> has helped you or shown you kindness recently.</a:t>
            </a:r>
          </a:p>
          <a:p>
            <a:pPr algn="l">
              <a:lnSpc>
                <a:spcPts val="3220"/>
              </a:lnSpc>
            </a:pPr>
            <a:endParaRPr lang="en-US" sz="2300" u="none">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World gift: share more joy and help communities have honey to eat and sell with the gift of</a:t>
            </a:r>
            <a:r>
              <a:rPr lang="en-US" sz="2300" b="1">
                <a:solidFill>
                  <a:srgbClr val="222544"/>
                </a:solidFill>
                <a:latin typeface="Montserrat School Semi-Bold"/>
                <a:ea typeface="Montserrat School Semi-Bold"/>
                <a:cs typeface="Montserrat School Semi-Bold"/>
                <a:sym typeface="Montserrat School Semi-Bold"/>
              </a:rPr>
              <a:t> </a:t>
            </a:r>
          </a:p>
          <a:p>
            <a:pPr algn="l">
              <a:lnSpc>
                <a:spcPts val="3220"/>
              </a:lnSpc>
            </a:pPr>
            <a:r>
              <a:rPr lang="en-US" sz="2300" b="1" u="sng">
                <a:solidFill>
                  <a:srgbClr val="222544"/>
                </a:solidFill>
                <a:latin typeface="Montserrat School Semi-Bold"/>
                <a:ea typeface="Montserrat School Semi-Bold"/>
                <a:cs typeface="Montserrat School Semi-Bold"/>
                <a:sym typeface="Montserrat School Semi-Bold"/>
                <a:hlinkClick r:id="rId5" tooltip="https://worldgifts.cafod.org.uk/products/happy-queen-bee-for-schools"/>
              </a:rPr>
              <a:t>Happy queen bees (£5)!</a:t>
            </a:r>
          </a:p>
        </p:txBody>
      </p:sp>
      <p:grpSp>
        <p:nvGrpSpPr>
          <p:cNvPr id="8" name="Group 8"/>
          <p:cNvGrpSpPr/>
          <p:nvPr/>
        </p:nvGrpSpPr>
        <p:grpSpPr>
          <a:xfrm>
            <a:off x="11084030" y="1538042"/>
            <a:ext cx="5353686" cy="3844105"/>
            <a:chOff x="0" y="0"/>
            <a:chExt cx="1134847" cy="814853"/>
          </a:xfrm>
        </p:grpSpPr>
        <p:sp>
          <p:nvSpPr>
            <p:cNvPr id="9" name="Freeform 9"/>
            <p:cNvSpPr/>
            <p:nvPr/>
          </p:nvSpPr>
          <p:spPr>
            <a:xfrm>
              <a:off x="0" y="0"/>
              <a:ext cx="1134847" cy="814853"/>
            </a:xfrm>
            <a:custGeom>
              <a:avLst/>
              <a:gdLst/>
              <a:ahLst/>
              <a:cxnLst/>
              <a:rect l="l" t="t" r="r" b="b"/>
              <a:pathLst>
                <a:path w="1134847" h="814853">
                  <a:moveTo>
                    <a:pt x="0" y="0"/>
                  </a:moveTo>
                  <a:lnTo>
                    <a:pt x="1134847" y="0"/>
                  </a:lnTo>
                  <a:lnTo>
                    <a:pt x="1134847" y="814853"/>
                  </a:lnTo>
                  <a:lnTo>
                    <a:pt x="0" y="814853"/>
                  </a:lnTo>
                  <a:close/>
                </a:path>
              </a:pathLst>
            </a:custGeom>
            <a:blipFill>
              <a:blip r:embed="rId6"/>
              <a:stretch>
                <a:fillRect l="-3852" r="-3852"/>
              </a:stretch>
            </a:blipFill>
          </p:spPr>
          <p:txBody>
            <a:bodyPr/>
            <a:lstStyle/>
            <a:p>
              <a:endParaRPr lang="en-GB"/>
            </a:p>
          </p:txBody>
        </p:sp>
      </p:grpSp>
      <p:grpSp>
        <p:nvGrpSpPr>
          <p:cNvPr id="10" name="Group 10"/>
          <p:cNvGrpSpPr/>
          <p:nvPr/>
        </p:nvGrpSpPr>
        <p:grpSpPr>
          <a:xfrm>
            <a:off x="-849805" y="-234640"/>
            <a:ext cx="12633259" cy="1263340"/>
            <a:chOff x="0" y="0"/>
            <a:chExt cx="3327278" cy="332731"/>
          </a:xfrm>
        </p:grpSpPr>
        <p:sp>
          <p:nvSpPr>
            <p:cNvPr id="11" name="Freeform 11"/>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46982" y="122187"/>
            <a:ext cx="373173" cy="373173"/>
          </a:xfrm>
          <a:custGeom>
            <a:avLst/>
            <a:gdLst/>
            <a:ahLst/>
            <a:cxnLst/>
            <a:rect l="l" t="t" r="r" b="b"/>
            <a:pathLst>
              <a:path w="373173" h="373173">
                <a:moveTo>
                  <a:pt x="0" y="0"/>
                </a:moveTo>
                <a:lnTo>
                  <a:pt x="373173" y="0"/>
                </a:lnTo>
                <a:lnTo>
                  <a:pt x="373173" y="373173"/>
                </a:lnTo>
                <a:lnTo>
                  <a:pt x="0" y="3731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4" name="Freeform 14"/>
          <p:cNvSpPr/>
          <p:nvPr/>
        </p:nvSpPr>
        <p:spPr>
          <a:xfrm>
            <a:off x="5627437" y="6150583"/>
            <a:ext cx="3417682" cy="3417682"/>
          </a:xfrm>
          <a:custGeom>
            <a:avLst/>
            <a:gdLst/>
            <a:ahLst/>
            <a:cxnLst/>
            <a:rect l="l" t="t" r="r" b="b"/>
            <a:pathLst>
              <a:path w="3417682" h="3417682">
                <a:moveTo>
                  <a:pt x="0" y="0"/>
                </a:moveTo>
                <a:lnTo>
                  <a:pt x="3417682" y="0"/>
                </a:lnTo>
                <a:lnTo>
                  <a:pt x="3417682" y="3417682"/>
                </a:lnTo>
                <a:lnTo>
                  <a:pt x="0" y="3417682"/>
                </a:lnTo>
                <a:lnTo>
                  <a:pt x="0" y="0"/>
                </a:lnTo>
                <a:close/>
              </a:path>
            </a:pathLst>
          </a:custGeom>
          <a:blipFill>
            <a:blip r:embed="rId8"/>
            <a:stretch>
              <a:fillRect/>
            </a:stretch>
          </a:blipFill>
        </p:spPr>
        <p:txBody>
          <a:bodyPr/>
          <a:lstStyle/>
          <a:p>
            <a:endParaRPr lang="en-GB"/>
          </a:p>
        </p:txBody>
      </p:sp>
      <p:sp>
        <p:nvSpPr>
          <p:cNvPr id="15" name="Freeform 15"/>
          <p:cNvSpPr/>
          <p:nvPr/>
        </p:nvSpPr>
        <p:spPr>
          <a:xfrm rot="1692939" flipH="1" flipV="1">
            <a:off x="8159392" y="8973398"/>
            <a:ext cx="1969216" cy="1189734"/>
          </a:xfrm>
          <a:custGeom>
            <a:avLst/>
            <a:gdLst/>
            <a:ahLst/>
            <a:cxnLst/>
            <a:rect l="l" t="t" r="r" b="b"/>
            <a:pathLst>
              <a:path w="1969216" h="1189734">
                <a:moveTo>
                  <a:pt x="1969216" y="1189734"/>
                </a:moveTo>
                <a:lnTo>
                  <a:pt x="0" y="1189734"/>
                </a:lnTo>
                <a:lnTo>
                  <a:pt x="0" y="0"/>
                </a:lnTo>
                <a:lnTo>
                  <a:pt x="1969216" y="0"/>
                </a:lnTo>
                <a:lnTo>
                  <a:pt x="1969216" y="1189734"/>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nvGrpSpPr>
          <p:cNvPr id="16" name="Group 16"/>
          <p:cNvGrpSpPr/>
          <p:nvPr/>
        </p:nvGrpSpPr>
        <p:grpSpPr>
          <a:xfrm>
            <a:off x="216769" y="1321564"/>
            <a:ext cx="8927231" cy="4680282"/>
            <a:chOff x="0" y="0"/>
            <a:chExt cx="11902975" cy="6240375"/>
          </a:xfrm>
        </p:grpSpPr>
        <p:grpSp>
          <p:nvGrpSpPr>
            <p:cNvPr id="17" name="Group 17"/>
            <p:cNvGrpSpPr/>
            <p:nvPr/>
          </p:nvGrpSpPr>
          <p:grpSpPr>
            <a:xfrm>
              <a:off x="0" y="0"/>
              <a:ext cx="11902975" cy="6005116"/>
              <a:chOff x="0" y="0"/>
              <a:chExt cx="2351205" cy="1186196"/>
            </a:xfrm>
          </p:grpSpPr>
          <p:sp>
            <p:nvSpPr>
              <p:cNvPr id="18" name="Freeform 18"/>
              <p:cNvSpPr/>
              <p:nvPr/>
            </p:nvSpPr>
            <p:spPr>
              <a:xfrm>
                <a:off x="0" y="0"/>
                <a:ext cx="2351205" cy="1186196"/>
              </a:xfrm>
              <a:custGeom>
                <a:avLst/>
                <a:gdLst/>
                <a:ahLst/>
                <a:cxnLst/>
                <a:rect l="l" t="t" r="r" b="b"/>
                <a:pathLst>
                  <a:path w="2351205" h="1186196">
                    <a:moveTo>
                      <a:pt x="0" y="0"/>
                    </a:moveTo>
                    <a:lnTo>
                      <a:pt x="2351205" y="0"/>
                    </a:lnTo>
                    <a:lnTo>
                      <a:pt x="2351205" y="1186196"/>
                    </a:lnTo>
                    <a:lnTo>
                      <a:pt x="0" y="1186196"/>
                    </a:lnTo>
                    <a:close/>
                  </a:path>
                </a:pathLst>
              </a:custGeom>
              <a:solidFill>
                <a:srgbClr val="FFFFFF"/>
              </a:solidFill>
              <a:ln w="38100" cap="sq">
                <a:solidFill>
                  <a:srgbClr val="DF8284"/>
                </a:solidFill>
                <a:prstDash val="dash"/>
                <a:miter/>
              </a:ln>
            </p:spPr>
            <p:txBody>
              <a:bodyPr/>
              <a:lstStyle/>
              <a:p>
                <a:endParaRPr lang="en-GB"/>
              </a:p>
            </p:txBody>
          </p:sp>
          <p:sp>
            <p:nvSpPr>
              <p:cNvPr id="19" name="TextBox 19"/>
              <p:cNvSpPr txBox="1"/>
              <p:nvPr/>
            </p:nvSpPr>
            <p:spPr>
              <a:xfrm>
                <a:off x="0" y="-38100"/>
                <a:ext cx="2351205" cy="1224296"/>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199444" y="444477"/>
              <a:ext cx="1213512" cy="1213512"/>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22" name="TextBox 22"/>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3" name="Freeform 23"/>
            <p:cNvSpPr/>
            <p:nvPr/>
          </p:nvSpPr>
          <p:spPr>
            <a:xfrm>
              <a:off x="288596" y="629385"/>
              <a:ext cx="1035209" cy="843695"/>
            </a:xfrm>
            <a:custGeom>
              <a:avLst/>
              <a:gdLst/>
              <a:ahLst/>
              <a:cxnLst/>
              <a:rect l="l" t="t" r="r" b="b"/>
              <a:pathLst>
                <a:path w="1035209" h="843695">
                  <a:moveTo>
                    <a:pt x="0" y="0"/>
                  </a:moveTo>
                  <a:lnTo>
                    <a:pt x="1035209" y="0"/>
                  </a:lnTo>
                  <a:lnTo>
                    <a:pt x="1035209" y="843696"/>
                  </a:lnTo>
                  <a:lnTo>
                    <a:pt x="0" y="84369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4" name="TextBox 24"/>
            <p:cNvSpPr txBox="1"/>
            <p:nvPr/>
          </p:nvSpPr>
          <p:spPr>
            <a:xfrm>
              <a:off x="1566372" y="642061"/>
              <a:ext cx="5549152"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25" name="TextBox 25"/>
            <p:cNvSpPr txBox="1"/>
            <p:nvPr/>
          </p:nvSpPr>
          <p:spPr>
            <a:xfrm>
              <a:off x="199444" y="1813155"/>
              <a:ext cx="11365926" cy="442722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God of all joy,</a:t>
              </a:r>
            </a:p>
            <a:p>
              <a:pPr algn="l">
                <a:lnSpc>
                  <a:spcPts val="3359"/>
                </a:lnSpc>
              </a:pPr>
              <a:r>
                <a:rPr lang="en-US" sz="2400">
                  <a:solidFill>
                    <a:srgbClr val="222544"/>
                  </a:solidFill>
                  <a:latin typeface="Montserrat School"/>
                  <a:ea typeface="Montserrat School"/>
                  <a:cs typeface="Montserrat School"/>
                  <a:sym typeface="Montserrat School"/>
                </a:rPr>
                <a:t>thank you for all the blessings in our lives.</a:t>
              </a:r>
            </a:p>
            <a:p>
              <a:pPr algn="l">
                <a:lnSpc>
                  <a:spcPts val="3359"/>
                </a:lnSpc>
              </a:pPr>
              <a:r>
                <a:rPr lang="en-US" sz="2400">
                  <a:solidFill>
                    <a:srgbClr val="222544"/>
                  </a:solidFill>
                  <a:latin typeface="Montserrat School"/>
                  <a:ea typeface="Montserrat School"/>
                  <a:cs typeface="Montserrat School"/>
                  <a:sym typeface="Montserrat School"/>
                </a:rPr>
                <a:t>We give thanks for everything that makes us smile and helps us feel safe.</a:t>
              </a:r>
            </a:p>
            <a:p>
              <a:pPr algn="l">
                <a:lnSpc>
                  <a:spcPts val="3359"/>
                </a:lnSpc>
              </a:pPr>
              <a:r>
                <a:rPr lang="en-US" sz="2400">
                  <a:solidFill>
                    <a:srgbClr val="222544"/>
                  </a:solidFill>
                  <a:latin typeface="Montserrat School"/>
                  <a:ea typeface="Montserrat School"/>
                  <a:cs typeface="Montserrat School"/>
                  <a:sym typeface="Montserrat School"/>
                </a:rPr>
                <a:t>Help us to share your joy with others</a:t>
              </a:r>
            </a:p>
            <a:p>
              <a:pPr algn="l">
                <a:lnSpc>
                  <a:spcPts val="3359"/>
                </a:lnSpc>
              </a:pPr>
              <a:r>
                <a:rPr lang="en-US" sz="2400">
                  <a:solidFill>
                    <a:srgbClr val="222544"/>
                  </a:solidFill>
                  <a:latin typeface="Montserrat School"/>
                  <a:ea typeface="Montserrat School"/>
                  <a:cs typeface="Montserrat School"/>
                  <a:sym typeface="Montserrat School"/>
                </a:rPr>
                <a:t>as we prepare for Christmas.</a:t>
              </a:r>
            </a:p>
            <a:p>
              <a:pPr algn="l">
                <a:lnSpc>
                  <a:spcPts val="3359"/>
                </a:lnSpc>
              </a:pPr>
              <a:r>
                <a:rPr lang="en-US" sz="2400">
                  <a:solidFill>
                    <a:srgbClr val="222544"/>
                  </a:solidFill>
                  <a:latin typeface="Montserrat School"/>
                  <a:ea typeface="Montserrat School"/>
                  <a:cs typeface="Montserrat School"/>
                  <a:sym typeface="Montserrat School"/>
                </a:rPr>
                <a:t>Amen.</a:t>
              </a:r>
            </a:p>
            <a:p>
              <a:pPr algn="l">
                <a:lnSpc>
                  <a:spcPts val="3359"/>
                </a:lnSpc>
              </a:pPr>
              <a:endParaRPr lang="en-US" sz="2400">
                <a:solidFill>
                  <a:srgbClr val="222544"/>
                </a:solidFill>
                <a:latin typeface="Montserrat School"/>
                <a:ea typeface="Montserrat School"/>
                <a:cs typeface="Montserrat School"/>
                <a:sym typeface="Montserrat School"/>
              </a:endParaRPr>
            </a:p>
          </p:txBody>
        </p:sp>
      </p:grpSp>
      <p:sp>
        <p:nvSpPr>
          <p:cNvPr id="26" name="TextBox 26"/>
          <p:cNvSpPr txBox="1"/>
          <p:nvPr/>
        </p:nvSpPr>
        <p:spPr>
          <a:xfrm>
            <a:off x="664425" y="207451"/>
            <a:ext cx="10862521" cy="528193"/>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Sunday 13 December - Third Sunday of Advent</a:t>
            </a:r>
          </a:p>
        </p:txBody>
      </p:sp>
      <p:grpSp>
        <p:nvGrpSpPr>
          <p:cNvPr id="27" name="Group 27"/>
          <p:cNvGrpSpPr/>
          <p:nvPr/>
        </p:nvGrpSpPr>
        <p:grpSpPr>
          <a:xfrm>
            <a:off x="9582476" y="5886972"/>
            <a:ext cx="4520733" cy="832777"/>
            <a:chOff x="0" y="0"/>
            <a:chExt cx="6027643" cy="1110369"/>
          </a:xfrm>
        </p:grpSpPr>
        <p:grpSp>
          <p:nvGrpSpPr>
            <p:cNvPr id="28" name="Group 28"/>
            <p:cNvGrpSpPr/>
            <p:nvPr/>
          </p:nvGrpSpPr>
          <p:grpSpPr>
            <a:xfrm>
              <a:off x="0" y="0"/>
              <a:ext cx="1110369" cy="111036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30" name="TextBox 30"/>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1" name="TextBox 31"/>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2" name="Freeform 32"/>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182833" y="1257238"/>
            <a:ext cx="8686330" cy="6297596"/>
            <a:chOff x="0" y="0"/>
            <a:chExt cx="2287758" cy="1658626"/>
          </a:xfrm>
        </p:grpSpPr>
        <p:sp>
          <p:nvSpPr>
            <p:cNvPr id="5" name="Freeform 5"/>
            <p:cNvSpPr/>
            <p:nvPr/>
          </p:nvSpPr>
          <p:spPr>
            <a:xfrm>
              <a:off x="0" y="0"/>
              <a:ext cx="2287758" cy="1658626"/>
            </a:xfrm>
            <a:custGeom>
              <a:avLst/>
              <a:gdLst/>
              <a:ahLst/>
              <a:cxnLst/>
              <a:rect l="l" t="t" r="r" b="b"/>
              <a:pathLst>
                <a:path w="2287758" h="1658626">
                  <a:moveTo>
                    <a:pt x="0" y="0"/>
                  </a:moveTo>
                  <a:lnTo>
                    <a:pt x="2287758" y="0"/>
                  </a:lnTo>
                  <a:lnTo>
                    <a:pt x="2287758" y="1658626"/>
                  </a:lnTo>
                  <a:lnTo>
                    <a:pt x="0" y="1658626"/>
                  </a:lnTo>
                  <a:close/>
                </a:path>
              </a:pathLst>
            </a:custGeom>
            <a:solidFill>
              <a:srgbClr val="FFFFFF"/>
            </a:solidFill>
            <a:ln w="38100" cap="sq">
              <a:solidFill>
                <a:srgbClr val="DF8284"/>
              </a:solidFill>
              <a:prstDash val="dash"/>
              <a:miter/>
            </a:ln>
          </p:spPr>
          <p:txBody>
            <a:bodyPr/>
            <a:lstStyle/>
            <a:p>
              <a:endParaRPr lang="en-GB"/>
            </a:p>
          </p:txBody>
        </p:sp>
        <p:sp>
          <p:nvSpPr>
            <p:cNvPr id="6" name="TextBox 6"/>
            <p:cNvSpPr txBox="1"/>
            <p:nvPr/>
          </p:nvSpPr>
          <p:spPr>
            <a:xfrm>
              <a:off x="0" y="-38100"/>
              <a:ext cx="2287758" cy="1696726"/>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40982" y="1437812"/>
            <a:ext cx="824281" cy="824281"/>
            <a:chOff x="0" y="0"/>
            <a:chExt cx="1099041" cy="1099041"/>
          </a:xfrm>
        </p:grpSpPr>
        <p:grpSp>
          <p:nvGrpSpPr>
            <p:cNvPr id="8" name="Group 8"/>
            <p:cNvGrpSpPr/>
            <p:nvPr/>
          </p:nvGrpSpPr>
          <p:grpSpPr>
            <a:xfrm>
              <a:off x="0" y="0"/>
              <a:ext cx="1099041" cy="109904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25418" y="259010"/>
              <a:ext cx="848205" cy="581020"/>
            </a:xfrm>
            <a:custGeom>
              <a:avLst/>
              <a:gdLst/>
              <a:ahLst/>
              <a:cxnLst/>
              <a:rect l="l" t="t" r="r" b="b"/>
              <a:pathLst>
                <a:path w="848205" h="581020">
                  <a:moveTo>
                    <a:pt x="0" y="0"/>
                  </a:moveTo>
                  <a:lnTo>
                    <a:pt x="848205" y="0"/>
                  </a:lnTo>
                  <a:lnTo>
                    <a:pt x="848205" y="581021"/>
                  </a:lnTo>
                  <a:lnTo>
                    <a:pt x="0" y="58102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2" name="Group 12"/>
          <p:cNvGrpSpPr/>
          <p:nvPr/>
        </p:nvGrpSpPr>
        <p:grpSpPr>
          <a:xfrm>
            <a:off x="9144000" y="4428707"/>
            <a:ext cx="8874892" cy="5565538"/>
            <a:chOff x="0" y="0"/>
            <a:chExt cx="2337420" cy="1465821"/>
          </a:xfrm>
        </p:grpSpPr>
        <p:sp>
          <p:nvSpPr>
            <p:cNvPr id="13" name="Freeform 13"/>
            <p:cNvSpPr/>
            <p:nvPr/>
          </p:nvSpPr>
          <p:spPr>
            <a:xfrm>
              <a:off x="0" y="0"/>
              <a:ext cx="2337420" cy="1465821"/>
            </a:xfrm>
            <a:custGeom>
              <a:avLst/>
              <a:gdLst/>
              <a:ahLst/>
              <a:cxnLst/>
              <a:rect l="l" t="t" r="r" b="b"/>
              <a:pathLst>
                <a:path w="2337420" h="1465821">
                  <a:moveTo>
                    <a:pt x="0" y="0"/>
                  </a:moveTo>
                  <a:lnTo>
                    <a:pt x="2337420" y="0"/>
                  </a:lnTo>
                  <a:lnTo>
                    <a:pt x="2337420" y="1465821"/>
                  </a:lnTo>
                  <a:lnTo>
                    <a:pt x="0" y="1465821"/>
                  </a:lnTo>
                  <a:close/>
                </a:path>
              </a:pathLst>
            </a:custGeom>
            <a:solidFill>
              <a:srgbClr val="FFFFFF"/>
            </a:solidFill>
            <a:ln w="38100" cap="sq">
              <a:solidFill>
                <a:srgbClr val="DF8284"/>
              </a:solidFill>
              <a:prstDash val="dash"/>
              <a:miter/>
            </a:ln>
          </p:spPr>
          <p:txBody>
            <a:bodyPr/>
            <a:lstStyle/>
            <a:p>
              <a:endParaRPr lang="en-GB"/>
            </a:p>
          </p:txBody>
        </p:sp>
        <p:sp>
          <p:nvSpPr>
            <p:cNvPr id="14" name="TextBox 14"/>
            <p:cNvSpPr txBox="1"/>
            <p:nvPr/>
          </p:nvSpPr>
          <p:spPr>
            <a:xfrm>
              <a:off x="0" y="-38100"/>
              <a:ext cx="2337420" cy="1503921"/>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9347981" y="4608198"/>
            <a:ext cx="4233119" cy="775888"/>
            <a:chOff x="0" y="0"/>
            <a:chExt cx="5644158" cy="1034518"/>
          </a:xfrm>
        </p:grpSpPr>
        <p:sp>
          <p:nvSpPr>
            <p:cNvPr id="16" name="TextBox 16"/>
            <p:cNvSpPr txBox="1"/>
            <p:nvPr/>
          </p:nvSpPr>
          <p:spPr>
            <a:xfrm>
              <a:off x="1246748" y="171275"/>
              <a:ext cx="4397410" cy="631581"/>
            </a:xfrm>
            <a:prstGeom prst="rect">
              <a:avLst/>
            </a:prstGeom>
          </p:spPr>
          <p:txBody>
            <a:bodyPr lIns="0" tIns="0" rIns="0" bIns="0" rtlCol="0" anchor="t">
              <a:spAutoFit/>
            </a:bodyPr>
            <a:lstStyle/>
            <a:p>
              <a:pPr algn="l">
                <a:lnSpc>
                  <a:spcPts val="4056"/>
                </a:lnSpc>
              </a:pPr>
              <a:r>
                <a:rPr lang="en-US" sz="2897" b="1">
                  <a:solidFill>
                    <a:srgbClr val="222544"/>
                  </a:solidFill>
                  <a:latin typeface="Montserrat School Semi-Bold"/>
                  <a:ea typeface="Montserrat School Semi-Bold"/>
                  <a:cs typeface="Montserrat School Semi-Bold"/>
                  <a:sym typeface="Montserrat School Semi-Bold"/>
                </a:rPr>
                <a:t>Today’s Activity</a:t>
              </a:r>
            </a:p>
          </p:txBody>
        </p:sp>
        <p:grpSp>
          <p:nvGrpSpPr>
            <p:cNvPr id="17" name="Group 17"/>
            <p:cNvGrpSpPr/>
            <p:nvPr/>
          </p:nvGrpSpPr>
          <p:grpSpPr>
            <a:xfrm>
              <a:off x="0" y="0"/>
              <a:ext cx="1034518" cy="1034518"/>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19" name="TextBox 1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0" name="Freeform 20"/>
            <p:cNvSpPr/>
            <p:nvPr/>
          </p:nvSpPr>
          <p:spPr>
            <a:xfrm>
              <a:off x="187340" y="225281"/>
              <a:ext cx="659837" cy="583956"/>
            </a:xfrm>
            <a:custGeom>
              <a:avLst/>
              <a:gdLst/>
              <a:ahLst/>
              <a:cxnLst/>
              <a:rect l="l" t="t" r="r" b="b"/>
              <a:pathLst>
                <a:path w="659837" h="583956">
                  <a:moveTo>
                    <a:pt x="0" y="0"/>
                  </a:moveTo>
                  <a:lnTo>
                    <a:pt x="659837" y="0"/>
                  </a:lnTo>
                  <a:lnTo>
                    <a:pt x="659837" y="583956"/>
                  </a:lnTo>
                  <a:lnTo>
                    <a:pt x="0" y="58395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grpSp>
        <p:nvGrpSpPr>
          <p:cNvPr id="21" name="Group 21"/>
          <p:cNvGrpSpPr/>
          <p:nvPr/>
        </p:nvGrpSpPr>
        <p:grpSpPr>
          <a:xfrm>
            <a:off x="-849805" y="-234640"/>
            <a:ext cx="12633259" cy="1263340"/>
            <a:chOff x="0" y="0"/>
            <a:chExt cx="16844345" cy="1684453"/>
          </a:xfrm>
        </p:grpSpPr>
        <p:grpSp>
          <p:nvGrpSpPr>
            <p:cNvPr id="22" name="Group 22"/>
            <p:cNvGrpSpPr/>
            <p:nvPr/>
          </p:nvGrpSpPr>
          <p:grpSpPr>
            <a:xfrm>
              <a:off x="0" y="0"/>
              <a:ext cx="16844345" cy="1684453"/>
              <a:chOff x="0" y="0"/>
              <a:chExt cx="3327278" cy="332731"/>
            </a:xfrm>
          </p:grpSpPr>
          <p:sp>
            <p:nvSpPr>
              <p:cNvPr id="23" name="Freeform 23"/>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4" name="TextBox 24"/>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TextBox 26"/>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Monday 14 December - Third week of Advent</a:t>
              </a:r>
            </a:p>
          </p:txBody>
        </p:sp>
      </p:grpSp>
      <p:sp>
        <p:nvSpPr>
          <p:cNvPr id="27" name="Freeform 27"/>
          <p:cNvSpPr/>
          <p:nvPr/>
        </p:nvSpPr>
        <p:spPr>
          <a:xfrm>
            <a:off x="13756861" y="1437812"/>
            <a:ext cx="3989212" cy="2809920"/>
          </a:xfrm>
          <a:custGeom>
            <a:avLst/>
            <a:gdLst/>
            <a:ahLst/>
            <a:cxnLst/>
            <a:rect l="l" t="t" r="r" b="b"/>
            <a:pathLst>
              <a:path w="3989212" h="2809920">
                <a:moveTo>
                  <a:pt x="0" y="0"/>
                </a:moveTo>
                <a:lnTo>
                  <a:pt x="3989212" y="0"/>
                </a:lnTo>
                <a:lnTo>
                  <a:pt x="3989212" y="2809920"/>
                </a:lnTo>
                <a:lnTo>
                  <a:pt x="0" y="2809920"/>
                </a:lnTo>
                <a:lnTo>
                  <a:pt x="0" y="0"/>
                </a:lnTo>
                <a:close/>
              </a:path>
            </a:pathLst>
          </a:custGeom>
          <a:blipFill>
            <a:blip r:embed="rId8"/>
            <a:stretch>
              <a:fillRect/>
            </a:stretch>
          </a:blipFill>
        </p:spPr>
        <p:txBody>
          <a:bodyPr/>
          <a:lstStyle/>
          <a:p>
            <a:endParaRPr lang="en-GB"/>
          </a:p>
        </p:txBody>
      </p:sp>
      <p:sp>
        <p:nvSpPr>
          <p:cNvPr id="28" name="Freeform 28"/>
          <p:cNvSpPr/>
          <p:nvPr/>
        </p:nvSpPr>
        <p:spPr>
          <a:xfrm>
            <a:off x="9347981" y="1437812"/>
            <a:ext cx="4141217" cy="2760811"/>
          </a:xfrm>
          <a:custGeom>
            <a:avLst/>
            <a:gdLst/>
            <a:ahLst/>
            <a:cxnLst/>
            <a:rect l="l" t="t" r="r" b="b"/>
            <a:pathLst>
              <a:path w="4141217" h="2760811">
                <a:moveTo>
                  <a:pt x="0" y="0"/>
                </a:moveTo>
                <a:lnTo>
                  <a:pt x="4141217" y="0"/>
                </a:lnTo>
                <a:lnTo>
                  <a:pt x="4141217" y="2760811"/>
                </a:lnTo>
                <a:lnTo>
                  <a:pt x="0" y="2760811"/>
                </a:lnTo>
                <a:lnTo>
                  <a:pt x="0" y="0"/>
                </a:lnTo>
                <a:close/>
              </a:path>
            </a:pathLst>
          </a:custGeom>
          <a:blipFill>
            <a:blip r:embed="rId9"/>
            <a:stretch>
              <a:fillRect/>
            </a:stretch>
          </a:blipFill>
        </p:spPr>
        <p:txBody>
          <a:bodyPr/>
          <a:lstStyle/>
          <a:p>
            <a:endParaRPr lang="en-GB"/>
          </a:p>
        </p:txBody>
      </p:sp>
      <p:sp>
        <p:nvSpPr>
          <p:cNvPr id="29" name="TextBox 29"/>
          <p:cNvSpPr txBox="1"/>
          <p:nvPr/>
        </p:nvSpPr>
        <p:spPr>
          <a:xfrm>
            <a:off x="440982" y="2333206"/>
            <a:ext cx="8188668" cy="5042535"/>
          </a:xfrm>
          <a:prstGeom prst="rect">
            <a:avLst/>
          </a:prstGeom>
        </p:spPr>
        <p:txBody>
          <a:bodyPr lIns="0" tIns="0" rIns="0" bIns="0" rtlCol="0" anchor="t">
            <a:spAutoFit/>
          </a:bodyPr>
          <a:lstStyle/>
          <a:p>
            <a:pPr algn="ctr">
              <a:lnSpc>
                <a:spcPts val="2940"/>
              </a:lnSpc>
            </a:pPr>
            <a:r>
              <a:rPr lang="en-US" sz="2100">
                <a:solidFill>
                  <a:srgbClr val="222544"/>
                </a:solidFill>
                <a:latin typeface="Montserrat School"/>
                <a:ea typeface="Montserrat School"/>
                <a:cs typeface="Montserrat School"/>
                <a:sym typeface="Montserrat School"/>
              </a:rPr>
              <a:t>"Jesus came back to the Temple; and as he taught, the chief priests and the elders came to him and asked, 'What right do you have to do these things? Who gave you such right?'” Matthew 21:23 </a:t>
            </a:r>
          </a:p>
          <a:p>
            <a:pPr algn="l">
              <a:lnSpc>
                <a:spcPts val="1820"/>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The chief priests often tried to catch Jesus out to show off their power and authority. </a:t>
            </a:r>
          </a:p>
          <a:p>
            <a:pPr algn="l">
              <a:lnSpc>
                <a:spcPts val="2940"/>
              </a:lnSpc>
            </a:pPr>
            <a:r>
              <a:rPr lang="en-US" sz="2100">
                <a:solidFill>
                  <a:srgbClr val="222544"/>
                </a:solidFill>
                <a:latin typeface="Montserrat School"/>
                <a:ea typeface="Montserrat School"/>
                <a:cs typeface="Montserrat School"/>
                <a:sym typeface="Montserrat School"/>
              </a:rPr>
              <a:t>In some countries, those in power do not treat their people fairly. Some families have lost their farms because their land has been taken away, which means they can't make their living growing crops, making it difficult to put food on the table.   </a:t>
            </a:r>
          </a:p>
          <a:p>
            <a:pPr algn="l">
              <a:lnSpc>
                <a:spcPts val="2940"/>
              </a:lnSpc>
            </a:pPr>
            <a:r>
              <a:rPr lang="en-US" sz="2100">
                <a:solidFill>
                  <a:srgbClr val="222544"/>
                </a:solidFill>
                <a:latin typeface="Montserrat School"/>
                <a:ea typeface="Montserrat School"/>
                <a:cs typeface="Montserrat School"/>
                <a:sym typeface="Montserrat School"/>
              </a:rPr>
              <a:t>How can we speak out for our brothers and sisters around the world who are not treated fairly? </a:t>
            </a:r>
          </a:p>
        </p:txBody>
      </p:sp>
      <p:sp>
        <p:nvSpPr>
          <p:cNvPr id="30" name="Freeform 30"/>
          <p:cNvSpPr/>
          <p:nvPr/>
        </p:nvSpPr>
        <p:spPr>
          <a:xfrm rot="7034284" flipH="1" flipV="1">
            <a:off x="8452490" y="4265282"/>
            <a:ext cx="1569294" cy="948115"/>
          </a:xfrm>
          <a:custGeom>
            <a:avLst/>
            <a:gdLst/>
            <a:ahLst/>
            <a:cxnLst/>
            <a:rect l="l" t="t" r="r" b="b"/>
            <a:pathLst>
              <a:path w="1569294" h="948115">
                <a:moveTo>
                  <a:pt x="1569294" y="948115"/>
                </a:moveTo>
                <a:lnTo>
                  <a:pt x="0" y="948115"/>
                </a:lnTo>
                <a:lnTo>
                  <a:pt x="0" y="0"/>
                </a:lnTo>
                <a:lnTo>
                  <a:pt x="1569294" y="0"/>
                </a:lnTo>
                <a:lnTo>
                  <a:pt x="1569294" y="948115"/>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31" name="Freeform 31"/>
          <p:cNvSpPr/>
          <p:nvPr/>
        </p:nvSpPr>
        <p:spPr>
          <a:xfrm>
            <a:off x="6152451" y="6965542"/>
            <a:ext cx="2716712" cy="3825901"/>
          </a:xfrm>
          <a:custGeom>
            <a:avLst/>
            <a:gdLst/>
            <a:ahLst/>
            <a:cxnLst/>
            <a:rect l="l" t="t" r="r" b="b"/>
            <a:pathLst>
              <a:path w="2716712" h="3825901">
                <a:moveTo>
                  <a:pt x="0" y="0"/>
                </a:moveTo>
                <a:lnTo>
                  <a:pt x="2716712" y="0"/>
                </a:lnTo>
                <a:lnTo>
                  <a:pt x="2716712" y="3825902"/>
                </a:lnTo>
                <a:lnTo>
                  <a:pt x="0" y="3825902"/>
                </a:lnTo>
                <a:lnTo>
                  <a:pt x="0" y="0"/>
                </a:lnTo>
                <a:close/>
              </a:path>
            </a:pathLst>
          </a:custGeom>
          <a:blipFill>
            <a:blip r:embed="rId11"/>
            <a:stretch>
              <a:fillRect/>
            </a:stretch>
          </a:blipFill>
        </p:spPr>
        <p:txBody>
          <a:bodyPr/>
          <a:lstStyle/>
          <a:p>
            <a:endParaRPr lang="en-GB"/>
          </a:p>
        </p:txBody>
      </p:sp>
      <p:sp>
        <p:nvSpPr>
          <p:cNvPr id="32" name="TextBox 32"/>
          <p:cNvSpPr txBox="1"/>
          <p:nvPr/>
        </p:nvSpPr>
        <p:spPr>
          <a:xfrm>
            <a:off x="9382400" y="5345987"/>
            <a:ext cx="8398092" cy="4379595"/>
          </a:xfrm>
          <a:prstGeom prst="rect">
            <a:avLst/>
          </a:prstGeom>
        </p:spPr>
        <p:txBody>
          <a:bodyPr lIns="0" tIns="0" rIns="0" bIns="0" rtlCol="0" anchor="t">
            <a:spAutoFit/>
          </a:bodyPr>
          <a:lstStyle/>
          <a:p>
            <a:pPr algn="l">
              <a:lnSpc>
                <a:spcPts val="2660"/>
              </a:lnSpc>
            </a:pPr>
            <a:r>
              <a:rPr lang="en-US" sz="1900">
                <a:solidFill>
                  <a:srgbClr val="222544"/>
                </a:solidFill>
                <a:latin typeface="Montserrat School"/>
                <a:ea typeface="Montserrat School"/>
                <a:cs typeface="Montserrat School"/>
                <a:sym typeface="Montserrat School"/>
              </a:rPr>
              <a:t>Zunayed is six years old and lives in Bangladesh. </a:t>
            </a:r>
          </a:p>
          <a:p>
            <a:pPr algn="l">
              <a:lnSpc>
                <a:spcPts val="2660"/>
              </a:lnSpc>
            </a:pPr>
            <a:r>
              <a:rPr lang="en-US" sz="1900">
                <a:solidFill>
                  <a:srgbClr val="222544"/>
                </a:solidFill>
                <a:latin typeface="Montserrat School"/>
                <a:ea typeface="Montserrat School"/>
                <a:cs typeface="Montserrat School"/>
                <a:sym typeface="Montserrat School"/>
              </a:rPr>
              <a:t>His father learned how to build floating gardens so that families could continue growing food when floods covered the land.</a:t>
            </a:r>
          </a:p>
          <a:p>
            <a:pPr algn="l">
              <a:lnSpc>
                <a:spcPts val="1700"/>
              </a:lnSpc>
            </a:pPr>
            <a:endParaRPr lang="en-US" sz="1900">
              <a:solidFill>
                <a:srgbClr val="222544"/>
              </a:solidFill>
              <a:latin typeface="Montserrat School"/>
              <a:ea typeface="Montserrat School"/>
              <a:cs typeface="Montserrat School"/>
              <a:sym typeface="Montserrat School"/>
            </a:endParaRPr>
          </a:p>
          <a:p>
            <a:pPr algn="l">
              <a:lnSpc>
                <a:spcPts val="2660"/>
              </a:lnSpc>
            </a:pPr>
            <a:r>
              <a:rPr lang="en-US" sz="1900">
                <a:solidFill>
                  <a:srgbClr val="222544"/>
                </a:solidFill>
                <a:latin typeface="Montserrat School"/>
                <a:ea typeface="Montserrat School"/>
                <a:cs typeface="Montserrat School"/>
                <a:sym typeface="Montserrat School"/>
              </a:rPr>
              <a:t>Zunayed enjoys visiting the floating gardens with his father and helping to check how the plants are growing.</a:t>
            </a:r>
          </a:p>
          <a:p>
            <a:pPr algn="l">
              <a:lnSpc>
                <a:spcPts val="2660"/>
              </a:lnSpc>
            </a:pPr>
            <a:r>
              <a:rPr lang="en-US" sz="1900">
                <a:solidFill>
                  <a:srgbClr val="222544"/>
                </a:solidFill>
                <a:latin typeface="Montserrat School"/>
                <a:ea typeface="Montserrat School"/>
                <a:cs typeface="Montserrat School"/>
                <a:sym typeface="Montserrat School"/>
              </a:rPr>
              <a:t>Their story reminds us that people can find creative ways to care for creation and help their communities flourish.</a:t>
            </a:r>
          </a:p>
          <a:p>
            <a:pPr algn="l">
              <a:lnSpc>
                <a:spcPts val="1156"/>
              </a:lnSpc>
            </a:pPr>
            <a:endParaRPr lang="en-US" sz="1900">
              <a:solidFill>
                <a:srgbClr val="222544"/>
              </a:solidFill>
              <a:latin typeface="Montserrat School"/>
              <a:ea typeface="Montserrat School"/>
              <a:cs typeface="Montserrat School"/>
              <a:sym typeface="Montserrat School"/>
            </a:endParaRPr>
          </a:p>
          <a:p>
            <a:pPr algn="l">
              <a:lnSpc>
                <a:spcPts val="2660"/>
              </a:lnSpc>
            </a:pPr>
            <a:r>
              <a:rPr lang="en-US" sz="1900">
                <a:solidFill>
                  <a:srgbClr val="222544"/>
                </a:solidFill>
                <a:latin typeface="Montserrat School"/>
                <a:ea typeface="Montserrat School"/>
                <a:cs typeface="Montserrat School"/>
                <a:sym typeface="Montserrat School"/>
              </a:rPr>
              <a:t>Think about your school.</a:t>
            </a:r>
          </a:p>
          <a:p>
            <a:pPr algn="l">
              <a:lnSpc>
                <a:spcPts val="2660"/>
              </a:lnSpc>
            </a:pPr>
            <a:r>
              <a:rPr lang="en-US" sz="1900">
                <a:solidFill>
                  <a:srgbClr val="222544"/>
                </a:solidFill>
                <a:latin typeface="Montserrat School"/>
                <a:ea typeface="Montserrat School"/>
                <a:cs typeface="Montserrat School"/>
                <a:sym typeface="Montserrat School"/>
              </a:rPr>
              <a:t>What are you already doing to care for creation?</a:t>
            </a:r>
          </a:p>
          <a:p>
            <a:pPr algn="l">
              <a:lnSpc>
                <a:spcPts val="2660"/>
              </a:lnSpc>
            </a:pPr>
            <a:r>
              <a:rPr lang="en-US" sz="1900">
                <a:solidFill>
                  <a:srgbClr val="222544"/>
                </a:solidFill>
                <a:latin typeface="Montserrat School"/>
                <a:ea typeface="Montserrat School"/>
                <a:cs typeface="Montserrat School"/>
                <a:sym typeface="Montserrat School"/>
              </a:rPr>
              <a:t>What could you do even better?</a:t>
            </a:r>
          </a:p>
          <a:p>
            <a:pPr algn="l">
              <a:lnSpc>
                <a:spcPts val="2800"/>
              </a:lnSpc>
            </a:pPr>
            <a:r>
              <a:rPr lang="en-US" sz="2000">
                <a:solidFill>
                  <a:srgbClr val="222544"/>
                </a:solidFill>
                <a:latin typeface="Montserrat School"/>
                <a:ea typeface="Montserrat School"/>
                <a:cs typeface="Montserrat School"/>
                <a:sym typeface="Montserrat School"/>
              </a:rPr>
              <a:t>Celebrate your achievements of stewardship with </a:t>
            </a:r>
            <a:r>
              <a:rPr lang="en-US" sz="2000" b="1" u="sng">
                <a:solidFill>
                  <a:srgbClr val="222544"/>
                </a:solidFill>
                <a:latin typeface="Montserrat School Semi-Bold"/>
                <a:ea typeface="Montserrat School Semi-Bold"/>
                <a:cs typeface="Montserrat School Semi-Bold"/>
                <a:sym typeface="Montserrat School Semi-Bold"/>
                <a:hlinkClick r:id="rId12" tooltip="https://www.canva.com/link?target=https%3A%2F%2Fassets.ctfassets.net%2Fvy3axnuecuwj%2F325fncwGpM0rDUZB7fXl3h%2F55c1f4cf92e1571a0d5cef4aebfc9feb%2FEducation_Jubilee_PledgeLabelPosters.pdf&amp;design=DAHX-8wgVso&amp;accessRole=owner&amp;linkSource=comment"/>
              </a:rPr>
              <a:t>CAFOD’s Jubilee Pledge labels!</a:t>
            </a:r>
          </a:p>
        </p:txBody>
      </p:sp>
      <p:sp>
        <p:nvSpPr>
          <p:cNvPr id="33" name="TextBox 33"/>
          <p:cNvSpPr txBox="1"/>
          <p:nvPr/>
        </p:nvSpPr>
        <p:spPr>
          <a:xfrm>
            <a:off x="1369471" y="1550636"/>
            <a:ext cx="3769274" cy="531958"/>
          </a:xfrm>
          <a:prstGeom prst="rect">
            <a:avLst/>
          </a:prstGeom>
        </p:spPr>
        <p:txBody>
          <a:bodyPr lIns="0" tIns="0" rIns="0" bIns="0" rtlCol="0" anchor="t">
            <a:spAutoFit/>
          </a:bodyPr>
          <a:lstStyle/>
          <a:p>
            <a:pPr algn="l">
              <a:lnSpc>
                <a:spcPts val="4309"/>
              </a:lnSpc>
            </a:pPr>
            <a:r>
              <a:rPr lang="en-US" sz="3078" b="1">
                <a:solidFill>
                  <a:srgbClr val="222544"/>
                </a:solidFill>
                <a:latin typeface="Montserrat School Semi-Bold"/>
                <a:ea typeface="Montserrat School Semi-Bold"/>
                <a:cs typeface="Montserrat School Semi-Bold"/>
                <a:sym typeface="Montserrat School Semi-Bold"/>
              </a:rPr>
              <a:t>Today’s Scripture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96277"/>
            <a:ext cx="8927231" cy="4305569"/>
            <a:chOff x="0" y="0"/>
            <a:chExt cx="2351205" cy="1133977"/>
          </a:xfrm>
        </p:grpSpPr>
        <p:sp>
          <p:nvSpPr>
            <p:cNvPr id="5" name="Freeform 5"/>
            <p:cNvSpPr/>
            <p:nvPr/>
          </p:nvSpPr>
          <p:spPr>
            <a:xfrm>
              <a:off x="0" y="0"/>
              <a:ext cx="2351205" cy="1133977"/>
            </a:xfrm>
            <a:custGeom>
              <a:avLst/>
              <a:gdLst/>
              <a:ahLst/>
              <a:cxnLst/>
              <a:rect l="l" t="t" r="r" b="b"/>
              <a:pathLst>
                <a:path w="2351205" h="1133977">
                  <a:moveTo>
                    <a:pt x="0" y="0"/>
                  </a:moveTo>
                  <a:lnTo>
                    <a:pt x="2351205" y="0"/>
                  </a:lnTo>
                  <a:lnTo>
                    <a:pt x="2351205" y="1133977"/>
                  </a:lnTo>
                  <a:lnTo>
                    <a:pt x="0" y="1133977"/>
                  </a:lnTo>
                  <a:close/>
                </a:path>
              </a:pathLst>
            </a:custGeom>
            <a:solidFill>
              <a:srgbClr val="FFFFFF"/>
            </a:solidFill>
            <a:ln w="38100" cap="sq">
              <a:solidFill>
                <a:srgbClr val="DF8284"/>
              </a:solidFill>
              <a:prstDash val="dash"/>
              <a:miter/>
            </a:ln>
          </p:spPr>
          <p:txBody>
            <a:bodyPr/>
            <a:lstStyle/>
            <a:p>
              <a:endParaRPr lang="en-GB"/>
            </a:p>
          </p:txBody>
        </p:sp>
        <p:sp>
          <p:nvSpPr>
            <p:cNvPr id="6" name="TextBox 6"/>
            <p:cNvSpPr txBox="1"/>
            <p:nvPr/>
          </p:nvSpPr>
          <p:spPr>
            <a:xfrm>
              <a:off x="0" y="-38100"/>
              <a:ext cx="2351205" cy="1172077"/>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78494" y="5662951"/>
            <a:ext cx="8448710" cy="3930897"/>
            <a:chOff x="0" y="0"/>
            <a:chExt cx="2225175" cy="1035298"/>
          </a:xfrm>
        </p:grpSpPr>
        <p:sp>
          <p:nvSpPr>
            <p:cNvPr id="12" name="Freeform 12"/>
            <p:cNvSpPr/>
            <p:nvPr/>
          </p:nvSpPr>
          <p:spPr>
            <a:xfrm>
              <a:off x="0" y="0"/>
              <a:ext cx="2225175" cy="1035298"/>
            </a:xfrm>
            <a:custGeom>
              <a:avLst/>
              <a:gdLst/>
              <a:ahLst/>
              <a:cxnLst/>
              <a:rect l="l" t="t" r="r" b="b"/>
              <a:pathLst>
                <a:path w="2225175" h="1035298">
                  <a:moveTo>
                    <a:pt x="0" y="0"/>
                  </a:moveTo>
                  <a:lnTo>
                    <a:pt x="2225175" y="0"/>
                  </a:lnTo>
                  <a:lnTo>
                    <a:pt x="2225175" y="1035298"/>
                  </a:lnTo>
                  <a:lnTo>
                    <a:pt x="0" y="1035298"/>
                  </a:lnTo>
                  <a:close/>
                </a:path>
              </a:pathLst>
            </a:custGeom>
            <a:solidFill>
              <a:srgbClr val="FFFFFF"/>
            </a:solidFill>
            <a:ln w="38100" cap="sq">
              <a:solidFill>
                <a:srgbClr val="DF8284"/>
              </a:solidFill>
              <a:prstDash val="dash"/>
              <a:miter/>
            </a:ln>
          </p:spPr>
          <p:txBody>
            <a:bodyPr/>
            <a:lstStyle/>
            <a:p>
              <a:endParaRPr lang="en-GB"/>
            </a:p>
          </p:txBody>
        </p:sp>
        <p:sp>
          <p:nvSpPr>
            <p:cNvPr id="13" name="TextBox 13"/>
            <p:cNvSpPr txBox="1"/>
            <p:nvPr/>
          </p:nvSpPr>
          <p:spPr>
            <a:xfrm>
              <a:off x="0" y="-38100"/>
              <a:ext cx="2225175" cy="1073398"/>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9582476" y="6975554"/>
            <a:ext cx="8040748" cy="2684780"/>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Think creatively f</a:t>
            </a:r>
            <a:r>
              <a:rPr lang="en-US" sz="2300" u="none">
                <a:solidFill>
                  <a:srgbClr val="222544"/>
                </a:solidFill>
                <a:latin typeface="Montserrat School"/>
                <a:ea typeface="Montserrat School"/>
                <a:cs typeface="Montserrat School"/>
                <a:sym typeface="Montserrat School"/>
              </a:rPr>
              <a:t>or creation. </a:t>
            </a:r>
          </a:p>
          <a:p>
            <a:pPr algn="l">
              <a:lnSpc>
                <a:spcPts val="3220"/>
              </a:lnSpc>
            </a:pPr>
            <a:r>
              <a:rPr lang="en-US" sz="2300" u="none">
                <a:solidFill>
                  <a:srgbClr val="222544"/>
                </a:solidFill>
                <a:latin typeface="Montserrat School"/>
                <a:ea typeface="Montserrat School"/>
                <a:cs typeface="Montserrat School"/>
                <a:sym typeface="Montserrat School"/>
              </a:rPr>
              <a:t>Choos</a:t>
            </a:r>
            <a:r>
              <a:rPr lang="en-US" sz="2300">
                <a:solidFill>
                  <a:srgbClr val="222544"/>
                </a:solidFill>
                <a:latin typeface="Montserrat School"/>
                <a:ea typeface="Montserrat School"/>
                <a:cs typeface="Montserrat School"/>
                <a:sym typeface="Montserrat School"/>
              </a:rPr>
              <a:t>e on</a:t>
            </a:r>
            <a:r>
              <a:rPr lang="en-US" sz="2300" u="none">
                <a:solidFill>
                  <a:srgbClr val="222544"/>
                </a:solidFill>
                <a:latin typeface="Montserrat School"/>
                <a:ea typeface="Montserrat School"/>
                <a:cs typeface="Montserrat School"/>
                <a:sym typeface="Montserrat School"/>
              </a:rPr>
              <a:t>e ne</a:t>
            </a:r>
            <a:r>
              <a:rPr lang="en-US" sz="2300">
                <a:solidFill>
                  <a:srgbClr val="222544"/>
                </a:solidFill>
                <a:latin typeface="Montserrat School"/>
                <a:ea typeface="Montserrat School"/>
                <a:cs typeface="Montserrat School"/>
                <a:sym typeface="Montserrat School"/>
              </a:rPr>
              <a:t>w thing your</a:t>
            </a:r>
            <a:r>
              <a:rPr lang="en-US" sz="2300" u="none">
                <a:solidFill>
                  <a:srgbClr val="222544"/>
                </a:solidFill>
                <a:latin typeface="Montserrat School"/>
                <a:ea typeface="Montserrat School"/>
                <a:cs typeface="Montserrat School"/>
                <a:sym typeface="Montserrat School"/>
              </a:rPr>
              <a:t> class or school could do to care for our common home.</a:t>
            </a:r>
          </a:p>
          <a:p>
            <a:pPr algn="l">
              <a:lnSpc>
                <a:spcPts val="2380"/>
              </a:lnSpc>
            </a:pPr>
            <a:endParaRPr lang="en-US" sz="2300" u="none">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World Gift: Help communities in Bangladesh build </a:t>
            </a:r>
            <a:r>
              <a:rPr lang="en-US" sz="2300" b="1" u="sng">
                <a:solidFill>
                  <a:srgbClr val="222544"/>
                </a:solidFill>
                <a:latin typeface="Montserrat School Semi-Bold"/>
                <a:ea typeface="Montserrat School Semi-Bold"/>
                <a:cs typeface="Montserrat School Semi-Bold"/>
                <a:sym typeface="Montserrat School Semi-Bold"/>
                <a:hlinkClick r:id="rId6" tooltip="https://worldgifts.cafod.org.uk/products/floating-gardens-for-schools"/>
              </a:rPr>
              <a:t>Floating gardens</a:t>
            </a:r>
            <a:r>
              <a:rPr lang="en-US" sz="2300">
                <a:solidFill>
                  <a:srgbClr val="222544"/>
                </a:solidFill>
                <a:latin typeface="Montserrat School"/>
                <a:ea typeface="Montserrat School"/>
                <a:cs typeface="Montserrat School"/>
                <a:sym typeface="Montserrat School"/>
              </a:rPr>
              <a:t> to grow food and earn a living!</a:t>
            </a:r>
          </a:p>
          <a:p>
            <a:pPr algn="l">
              <a:lnSpc>
                <a:spcPts val="3220"/>
              </a:lnSpc>
            </a:pPr>
            <a:endParaRPr lang="en-US" sz="2300">
              <a:solidFill>
                <a:srgbClr val="222544"/>
              </a:solidFill>
              <a:latin typeface="Montserrat School"/>
              <a:ea typeface="Montserrat School"/>
              <a:cs typeface="Montserrat School"/>
              <a:sym typeface="Montserrat School"/>
            </a:endParaRPr>
          </a:p>
        </p:txBody>
      </p:sp>
      <p:grpSp>
        <p:nvGrpSpPr>
          <p:cNvPr id="15" name="Group 15"/>
          <p:cNvGrpSpPr/>
          <p:nvPr/>
        </p:nvGrpSpPr>
        <p:grpSpPr>
          <a:xfrm>
            <a:off x="-849805" y="-234640"/>
            <a:ext cx="12633259" cy="1263340"/>
            <a:chOff x="0" y="0"/>
            <a:chExt cx="16844345" cy="1684453"/>
          </a:xfrm>
        </p:grpSpPr>
        <p:grpSp>
          <p:nvGrpSpPr>
            <p:cNvPr id="16" name="Group 16"/>
            <p:cNvGrpSpPr/>
            <p:nvPr/>
          </p:nvGrpSpPr>
          <p:grpSpPr>
            <a:xfrm>
              <a:off x="0" y="0"/>
              <a:ext cx="16844345" cy="1684453"/>
              <a:chOff x="0" y="0"/>
              <a:chExt cx="3327278" cy="332731"/>
            </a:xfrm>
          </p:grpSpPr>
          <p:sp>
            <p:nvSpPr>
              <p:cNvPr id="17" name="Freeform 17"/>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8" name="TextBox 18"/>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0" name="TextBox 20"/>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Monday 14 December - Third week of Advent</a:t>
              </a:r>
            </a:p>
          </p:txBody>
        </p:sp>
      </p:grpSp>
      <p:grpSp>
        <p:nvGrpSpPr>
          <p:cNvPr id="21" name="Group 21"/>
          <p:cNvGrpSpPr/>
          <p:nvPr/>
        </p:nvGrpSpPr>
        <p:grpSpPr>
          <a:xfrm>
            <a:off x="10318883" y="1589840"/>
            <a:ext cx="6366431" cy="3740508"/>
            <a:chOff x="0" y="0"/>
            <a:chExt cx="1134847" cy="666763"/>
          </a:xfrm>
        </p:grpSpPr>
        <p:sp>
          <p:nvSpPr>
            <p:cNvPr id="22" name="Freeform 22"/>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8"/>
              <a:stretch>
                <a:fillRect t="-6734" b="-6734"/>
              </a:stretch>
            </a:blipFill>
          </p:spPr>
          <p:txBody>
            <a:bodyPr/>
            <a:lstStyle/>
            <a:p>
              <a:endParaRPr lang="en-GB"/>
            </a:p>
          </p:txBody>
        </p:sp>
      </p:grpSp>
      <p:sp>
        <p:nvSpPr>
          <p:cNvPr id="23" name="Freeform 23"/>
          <p:cNvSpPr/>
          <p:nvPr/>
        </p:nvSpPr>
        <p:spPr>
          <a:xfrm>
            <a:off x="5394255" y="6042844"/>
            <a:ext cx="3749745" cy="3749745"/>
          </a:xfrm>
          <a:custGeom>
            <a:avLst/>
            <a:gdLst/>
            <a:ahLst/>
            <a:cxnLst/>
            <a:rect l="l" t="t" r="r" b="b"/>
            <a:pathLst>
              <a:path w="3749745" h="3749745">
                <a:moveTo>
                  <a:pt x="0" y="0"/>
                </a:moveTo>
                <a:lnTo>
                  <a:pt x="3749745" y="0"/>
                </a:lnTo>
                <a:lnTo>
                  <a:pt x="3749745" y="3749745"/>
                </a:lnTo>
                <a:lnTo>
                  <a:pt x="0" y="3749745"/>
                </a:lnTo>
                <a:lnTo>
                  <a:pt x="0" y="0"/>
                </a:lnTo>
                <a:close/>
              </a:path>
            </a:pathLst>
          </a:custGeom>
          <a:blipFill>
            <a:blip r:embed="rId9"/>
            <a:stretch>
              <a:fillRect/>
            </a:stretch>
          </a:blipFill>
        </p:spPr>
        <p:txBody>
          <a:bodyPr/>
          <a:lstStyle/>
          <a:p>
            <a:endParaRPr lang="en-GB"/>
          </a:p>
        </p:txBody>
      </p:sp>
      <p:sp>
        <p:nvSpPr>
          <p:cNvPr id="24" name="Freeform 24"/>
          <p:cNvSpPr/>
          <p:nvPr/>
        </p:nvSpPr>
        <p:spPr>
          <a:xfrm rot="1932466" flipH="1" flipV="1">
            <a:off x="8597868" y="8998980"/>
            <a:ext cx="1969216" cy="1189734"/>
          </a:xfrm>
          <a:custGeom>
            <a:avLst/>
            <a:gdLst/>
            <a:ahLst/>
            <a:cxnLst/>
            <a:rect l="l" t="t" r="r" b="b"/>
            <a:pathLst>
              <a:path w="1969216" h="1189734">
                <a:moveTo>
                  <a:pt x="1969215" y="1189735"/>
                </a:moveTo>
                <a:lnTo>
                  <a:pt x="0" y="1189735"/>
                </a:lnTo>
                <a:lnTo>
                  <a:pt x="0" y="0"/>
                </a:lnTo>
                <a:lnTo>
                  <a:pt x="1969215" y="0"/>
                </a:lnTo>
                <a:lnTo>
                  <a:pt x="1969215" y="1189735"/>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5" name="TextBox 25"/>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26" name="TextBox 26"/>
          <p:cNvSpPr txBox="1"/>
          <p:nvPr/>
        </p:nvSpPr>
        <p:spPr>
          <a:xfrm>
            <a:off x="377325" y="3132004"/>
            <a:ext cx="8524445" cy="29108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God of creation,</a:t>
            </a:r>
          </a:p>
          <a:p>
            <a:pPr algn="l">
              <a:lnSpc>
                <a:spcPts val="3359"/>
              </a:lnSpc>
            </a:pPr>
            <a:r>
              <a:rPr lang="en-US" sz="2400">
                <a:solidFill>
                  <a:srgbClr val="222544"/>
                </a:solidFill>
                <a:latin typeface="Montserrat School"/>
                <a:ea typeface="Montserrat School"/>
                <a:cs typeface="Montserrat School"/>
                <a:sym typeface="Montserrat School"/>
              </a:rPr>
              <a:t>help us to listen and learn from others.</a:t>
            </a:r>
          </a:p>
          <a:p>
            <a:pPr algn="l">
              <a:lnSpc>
                <a:spcPts val="3359"/>
              </a:lnSpc>
            </a:pPr>
            <a:r>
              <a:rPr lang="en-US" sz="2400">
                <a:solidFill>
                  <a:srgbClr val="222544"/>
                </a:solidFill>
                <a:latin typeface="Montserrat School"/>
                <a:ea typeface="Montserrat School"/>
                <a:cs typeface="Montserrat School"/>
                <a:sym typeface="Montserrat School"/>
              </a:rPr>
              <a:t>We thank you for the work of CAFOD, which supports and empowers local partners to share their gifts and skills with their community. </a:t>
            </a:r>
          </a:p>
          <a:p>
            <a:pPr algn="l">
              <a:lnSpc>
                <a:spcPts val="3359"/>
              </a:lnSpc>
            </a:pPr>
            <a:r>
              <a:rPr lang="en-US" sz="2400">
                <a:solidFill>
                  <a:srgbClr val="222544"/>
                </a:solidFill>
                <a:latin typeface="Montserrat School"/>
                <a:ea typeface="Montserrat School"/>
                <a:cs typeface="Montserrat School"/>
                <a:sym typeface="Montserrat School"/>
              </a:rPr>
              <a:t>Amen.</a:t>
            </a:r>
          </a:p>
          <a:p>
            <a:pPr algn="l">
              <a:lnSpc>
                <a:spcPts val="3359"/>
              </a:lnSpc>
            </a:pPr>
            <a:endParaRPr lang="en-US" sz="2400">
              <a:solidFill>
                <a:srgbClr val="222544"/>
              </a:solidFill>
              <a:latin typeface="Montserrat School"/>
              <a:ea typeface="Montserrat School"/>
              <a:cs typeface="Montserrat School"/>
              <a:sym typeface="Montserrat School"/>
            </a:endParaRPr>
          </a:p>
        </p:txBody>
      </p:sp>
      <p:grpSp>
        <p:nvGrpSpPr>
          <p:cNvPr id="27" name="Group 27"/>
          <p:cNvGrpSpPr/>
          <p:nvPr/>
        </p:nvGrpSpPr>
        <p:grpSpPr>
          <a:xfrm>
            <a:off x="9582476" y="5886972"/>
            <a:ext cx="4520733" cy="832777"/>
            <a:chOff x="0" y="0"/>
            <a:chExt cx="6027643" cy="1110369"/>
          </a:xfrm>
        </p:grpSpPr>
        <p:grpSp>
          <p:nvGrpSpPr>
            <p:cNvPr id="28" name="Group 28"/>
            <p:cNvGrpSpPr/>
            <p:nvPr/>
          </p:nvGrpSpPr>
          <p:grpSpPr>
            <a:xfrm>
              <a:off x="0" y="0"/>
              <a:ext cx="1110369" cy="111036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30" name="TextBox 30"/>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1" name="TextBox 31"/>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2" name="Freeform 32"/>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91399" y="1530883"/>
            <a:ext cx="8577764" cy="5720830"/>
            <a:chOff x="0" y="0"/>
            <a:chExt cx="2259164" cy="1506721"/>
          </a:xfrm>
        </p:grpSpPr>
        <p:sp>
          <p:nvSpPr>
            <p:cNvPr id="5" name="Freeform 5"/>
            <p:cNvSpPr/>
            <p:nvPr/>
          </p:nvSpPr>
          <p:spPr>
            <a:xfrm>
              <a:off x="0" y="0"/>
              <a:ext cx="2259164" cy="1506721"/>
            </a:xfrm>
            <a:custGeom>
              <a:avLst/>
              <a:gdLst/>
              <a:ahLst/>
              <a:cxnLst/>
              <a:rect l="l" t="t" r="r" b="b"/>
              <a:pathLst>
                <a:path w="2259164" h="1506721">
                  <a:moveTo>
                    <a:pt x="0" y="0"/>
                  </a:moveTo>
                  <a:lnTo>
                    <a:pt x="2259164" y="0"/>
                  </a:lnTo>
                  <a:lnTo>
                    <a:pt x="2259164" y="1506721"/>
                  </a:lnTo>
                  <a:lnTo>
                    <a:pt x="0" y="1506721"/>
                  </a:lnTo>
                  <a:close/>
                </a:path>
              </a:pathLst>
            </a:custGeom>
            <a:solidFill>
              <a:srgbClr val="FFFFFF"/>
            </a:solidFill>
            <a:ln w="38100" cap="sq">
              <a:solidFill>
                <a:srgbClr val="DF8284"/>
              </a:solidFill>
              <a:prstDash val="dash"/>
              <a:miter/>
            </a:ln>
          </p:spPr>
          <p:txBody>
            <a:bodyPr/>
            <a:lstStyle/>
            <a:p>
              <a:endParaRPr lang="en-GB"/>
            </a:p>
          </p:txBody>
        </p:sp>
        <p:sp>
          <p:nvSpPr>
            <p:cNvPr id="6" name="TextBox 6"/>
            <p:cNvSpPr txBox="1"/>
            <p:nvPr/>
          </p:nvSpPr>
          <p:spPr>
            <a:xfrm>
              <a:off x="0" y="-38100"/>
              <a:ext cx="2259164" cy="1544821"/>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40982" y="1674344"/>
            <a:ext cx="910134" cy="910134"/>
            <a:chOff x="0" y="0"/>
            <a:chExt cx="1213512" cy="1213512"/>
          </a:xfrm>
        </p:grpSpPr>
        <p:grpSp>
          <p:nvGrpSpPr>
            <p:cNvPr id="8" name="Group 8"/>
            <p:cNvGrpSpPr/>
            <p:nvPr/>
          </p:nvGrpSpPr>
          <p:grpSpPr>
            <a:xfrm>
              <a:off x="0" y="0"/>
              <a:ext cx="1213512" cy="121351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2" name="Group 12"/>
          <p:cNvGrpSpPr/>
          <p:nvPr/>
        </p:nvGrpSpPr>
        <p:grpSpPr>
          <a:xfrm>
            <a:off x="9144000" y="5998441"/>
            <a:ext cx="8746454" cy="3486847"/>
            <a:chOff x="0" y="0"/>
            <a:chExt cx="2303593" cy="918346"/>
          </a:xfrm>
        </p:grpSpPr>
        <p:sp>
          <p:nvSpPr>
            <p:cNvPr id="13" name="Freeform 13"/>
            <p:cNvSpPr/>
            <p:nvPr/>
          </p:nvSpPr>
          <p:spPr>
            <a:xfrm>
              <a:off x="0" y="0"/>
              <a:ext cx="2303593" cy="918346"/>
            </a:xfrm>
            <a:custGeom>
              <a:avLst/>
              <a:gdLst/>
              <a:ahLst/>
              <a:cxnLst/>
              <a:rect l="l" t="t" r="r" b="b"/>
              <a:pathLst>
                <a:path w="2303593" h="918346">
                  <a:moveTo>
                    <a:pt x="0" y="0"/>
                  </a:moveTo>
                  <a:lnTo>
                    <a:pt x="2303593" y="0"/>
                  </a:lnTo>
                  <a:lnTo>
                    <a:pt x="2303593" y="918346"/>
                  </a:lnTo>
                  <a:lnTo>
                    <a:pt x="0" y="918346"/>
                  </a:lnTo>
                  <a:close/>
                </a:path>
              </a:pathLst>
            </a:custGeom>
            <a:solidFill>
              <a:srgbClr val="FFFFFF"/>
            </a:solidFill>
            <a:ln w="38100" cap="sq">
              <a:solidFill>
                <a:srgbClr val="DF8284"/>
              </a:solidFill>
              <a:prstDash val="dash"/>
              <a:miter/>
            </a:ln>
          </p:spPr>
          <p:txBody>
            <a:bodyPr/>
            <a:lstStyle/>
            <a:p>
              <a:endParaRPr lang="en-GB"/>
            </a:p>
          </p:txBody>
        </p:sp>
        <p:sp>
          <p:nvSpPr>
            <p:cNvPr id="14" name="TextBox 14"/>
            <p:cNvSpPr txBox="1"/>
            <p:nvPr/>
          </p:nvSpPr>
          <p:spPr>
            <a:xfrm>
              <a:off x="0" y="-38100"/>
              <a:ext cx="2303593" cy="956446"/>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9323104" y="6115755"/>
            <a:ext cx="910134" cy="910134"/>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17" name="TextBox 17"/>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8" name="Freeform 18"/>
          <p:cNvSpPr/>
          <p:nvPr/>
        </p:nvSpPr>
        <p:spPr>
          <a:xfrm>
            <a:off x="9487920" y="6313950"/>
            <a:ext cx="580503" cy="513745"/>
          </a:xfrm>
          <a:custGeom>
            <a:avLst/>
            <a:gdLst/>
            <a:ahLst/>
            <a:cxnLst/>
            <a:rect l="l" t="t" r="r" b="b"/>
            <a:pathLst>
              <a:path w="580503" h="513745">
                <a:moveTo>
                  <a:pt x="0" y="0"/>
                </a:moveTo>
                <a:lnTo>
                  <a:pt x="580503" y="0"/>
                </a:lnTo>
                <a:lnTo>
                  <a:pt x="580503" y="513744"/>
                </a:lnTo>
                <a:lnTo>
                  <a:pt x="0" y="51374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19" name="Group 19"/>
          <p:cNvGrpSpPr/>
          <p:nvPr/>
        </p:nvGrpSpPr>
        <p:grpSpPr>
          <a:xfrm>
            <a:off x="10233239" y="1768609"/>
            <a:ext cx="6826400" cy="4010757"/>
            <a:chOff x="0" y="0"/>
            <a:chExt cx="1134847" cy="666763"/>
          </a:xfrm>
        </p:grpSpPr>
        <p:sp>
          <p:nvSpPr>
            <p:cNvPr id="20" name="Freeform 20"/>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7"/>
              <a:stretch>
                <a:fillRect t="-6734" b="-6734"/>
              </a:stretch>
            </a:blipFill>
          </p:spPr>
          <p:txBody>
            <a:bodyPr/>
            <a:lstStyle/>
            <a:p>
              <a:endParaRPr lang="en-GB"/>
            </a:p>
          </p:txBody>
        </p:sp>
      </p:grpSp>
      <p:grpSp>
        <p:nvGrpSpPr>
          <p:cNvPr id="21" name="Group 21"/>
          <p:cNvGrpSpPr/>
          <p:nvPr/>
        </p:nvGrpSpPr>
        <p:grpSpPr>
          <a:xfrm>
            <a:off x="-849805" y="-234640"/>
            <a:ext cx="12633259" cy="1263340"/>
            <a:chOff x="0" y="0"/>
            <a:chExt cx="16844345" cy="1684453"/>
          </a:xfrm>
        </p:grpSpPr>
        <p:grpSp>
          <p:nvGrpSpPr>
            <p:cNvPr id="22" name="Group 22"/>
            <p:cNvGrpSpPr/>
            <p:nvPr/>
          </p:nvGrpSpPr>
          <p:grpSpPr>
            <a:xfrm>
              <a:off x="0" y="0"/>
              <a:ext cx="16844345" cy="1684453"/>
              <a:chOff x="0" y="0"/>
              <a:chExt cx="3327278" cy="332731"/>
            </a:xfrm>
          </p:grpSpPr>
          <p:sp>
            <p:nvSpPr>
              <p:cNvPr id="23" name="Freeform 23"/>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4" name="TextBox 24"/>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6" name="TextBox 26"/>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Tuesday 15 December - Third week of Advent </a:t>
              </a:r>
            </a:p>
          </p:txBody>
        </p:sp>
      </p:grpSp>
      <p:sp>
        <p:nvSpPr>
          <p:cNvPr id="27" name="TextBox 27"/>
          <p:cNvSpPr txBox="1"/>
          <p:nvPr/>
        </p:nvSpPr>
        <p:spPr>
          <a:xfrm>
            <a:off x="10419952" y="6241661"/>
            <a:ext cx="3868695"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sp>
        <p:nvSpPr>
          <p:cNvPr id="28" name="TextBox 28"/>
          <p:cNvSpPr txBox="1"/>
          <p:nvPr/>
        </p:nvSpPr>
        <p:spPr>
          <a:xfrm>
            <a:off x="9347981" y="7210775"/>
            <a:ext cx="8323605" cy="1934845"/>
          </a:xfrm>
          <a:prstGeom prst="rect">
            <a:avLst/>
          </a:prstGeom>
        </p:spPr>
        <p:txBody>
          <a:bodyPr lIns="0" tIns="0" rIns="0" bIns="0" rtlCol="0" anchor="t">
            <a:spAutoFit/>
          </a:bodyPr>
          <a:lstStyle/>
          <a:p>
            <a:pPr algn="l">
              <a:lnSpc>
                <a:spcPts val="3080"/>
              </a:lnSpc>
            </a:pPr>
            <a:r>
              <a:rPr lang="en-US" sz="2200">
                <a:solidFill>
                  <a:srgbClr val="222544"/>
                </a:solidFill>
                <a:latin typeface="Montserrat School"/>
                <a:ea typeface="Montserrat School"/>
                <a:cs typeface="Montserrat School"/>
                <a:sym typeface="Montserrat School"/>
              </a:rPr>
              <a:t>Create a Kindness Chain.</a:t>
            </a:r>
          </a:p>
          <a:p>
            <a:pPr algn="l">
              <a:lnSpc>
                <a:spcPts val="3080"/>
              </a:lnSpc>
            </a:pPr>
            <a:r>
              <a:rPr lang="en-US" sz="2200">
                <a:solidFill>
                  <a:srgbClr val="222544"/>
                </a:solidFill>
                <a:latin typeface="Montserrat School"/>
                <a:ea typeface="Montserrat School"/>
                <a:cs typeface="Montserrat School"/>
                <a:sym typeface="Montserrat School"/>
              </a:rPr>
              <a:t>Write one kind thing you could do for somebody else on a strip of paper. Join all the strips together and create a chain for your classroom.</a:t>
            </a:r>
          </a:p>
          <a:p>
            <a:pPr algn="l">
              <a:lnSpc>
                <a:spcPts val="3080"/>
              </a:lnSpc>
            </a:pPr>
            <a:r>
              <a:rPr lang="en-US" sz="2200">
                <a:solidFill>
                  <a:srgbClr val="222544"/>
                </a:solidFill>
                <a:latin typeface="Montserrat School"/>
                <a:ea typeface="Montserrat School"/>
                <a:cs typeface="Montserrat School"/>
                <a:sym typeface="Montserrat School"/>
              </a:rPr>
              <a:t>We are stronger together - “a better world needs all of us!”</a:t>
            </a:r>
          </a:p>
        </p:txBody>
      </p:sp>
      <p:sp>
        <p:nvSpPr>
          <p:cNvPr id="29" name="TextBox 29"/>
          <p:cNvSpPr txBox="1"/>
          <p:nvPr/>
        </p:nvSpPr>
        <p:spPr>
          <a:xfrm>
            <a:off x="440982" y="2724119"/>
            <a:ext cx="8160339" cy="4344670"/>
          </a:xfrm>
          <a:prstGeom prst="rect">
            <a:avLst/>
          </a:prstGeom>
        </p:spPr>
        <p:txBody>
          <a:bodyPr lIns="0" tIns="0" rIns="0" bIns="0" rtlCol="0" anchor="t">
            <a:spAutoFit/>
          </a:bodyPr>
          <a:lstStyle/>
          <a:p>
            <a:pPr algn="ctr">
              <a:lnSpc>
                <a:spcPts val="3079"/>
              </a:lnSpc>
            </a:pPr>
            <a:r>
              <a:rPr lang="en-US" sz="2199">
                <a:solidFill>
                  <a:srgbClr val="222544"/>
                </a:solidFill>
                <a:latin typeface="Montserrat School"/>
                <a:ea typeface="Montserrat School"/>
                <a:cs typeface="Montserrat School"/>
                <a:sym typeface="Montserrat School"/>
              </a:rPr>
              <a:t>“The Lord is close to the broken-hearted.” Psalm 33:18</a:t>
            </a:r>
          </a:p>
          <a:p>
            <a:pPr algn="l">
              <a:lnSpc>
                <a:spcPts val="1820"/>
              </a:lnSpc>
            </a:pPr>
            <a:endParaRPr lang="en-US" sz="2199">
              <a:solidFill>
                <a:srgbClr val="222544"/>
              </a:solidFill>
              <a:latin typeface="Montserrat School"/>
              <a:ea typeface="Montserrat School"/>
              <a:cs typeface="Montserrat School"/>
              <a:sym typeface="Montserrat School"/>
            </a:endParaRPr>
          </a:p>
          <a:p>
            <a:pPr algn="l">
              <a:lnSpc>
                <a:spcPts val="3079"/>
              </a:lnSpc>
            </a:pPr>
            <a:r>
              <a:rPr lang="en-US" sz="2199">
                <a:solidFill>
                  <a:srgbClr val="222544"/>
                </a:solidFill>
                <a:latin typeface="Montserrat School"/>
                <a:ea typeface="Montserrat School"/>
                <a:cs typeface="Montserrat School"/>
                <a:sym typeface="Montserrat School"/>
              </a:rPr>
              <a:t>Today's Psalm reminds us that God is always close to us, especially when life is difficult.</a:t>
            </a:r>
          </a:p>
          <a:p>
            <a:pPr algn="l">
              <a:lnSpc>
                <a:spcPts val="3079"/>
              </a:lnSpc>
            </a:pPr>
            <a:r>
              <a:rPr lang="en-US" sz="2199">
                <a:solidFill>
                  <a:srgbClr val="222544"/>
                </a:solidFill>
                <a:latin typeface="Montserrat School"/>
                <a:ea typeface="Montserrat School"/>
                <a:cs typeface="Montserrat School"/>
                <a:sym typeface="Montserrat School"/>
              </a:rPr>
              <a:t>Everyone has times when they feel worried, sad or lonely. Perhaps someone is unkind to us at school, </a:t>
            </a:r>
          </a:p>
          <a:p>
            <a:pPr algn="l">
              <a:lnSpc>
                <a:spcPts val="3079"/>
              </a:lnSpc>
            </a:pPr>
            <a:r>
              <a:rPr lang="en-US" sz="2199">
                <a:solidFill>
                  <a:srgbClr val="222544"/>
                </a:solidFill>
                <a:latin typeface="Montserrat School"/>
                <a:ea typeface="Montserrat School"/>
                <a:cs typeface="Montserrat School"/>
                <a:sym typeface="Montserrat School"/>
              </a:rPr>
              <a:t>a much-loved relative has died, or we feel overwhelmed by things. </a:t>
            </a:r>
          </a:p>
          <a:p>
            <a:pPr algn="l">
              <a:lnSpc>
                <a:spcPts val="3079"/>
              </a:lnSpc>
            </a:pPr>
            <a:r>
              <a:rPr lang="en-US" sz="2199">
                <a:solidFill>
                  <a:srgbClr val="222544"/>
                </a:solidFill>
                <a:latin typeface="Montserrat School"/>
                <a:ea typeface="Montserrat School"/>
                <a:cs typeface="Montserrat School"/>
                <a:sym typeface="Montserrat School"/>
              </a:rPr>
              <a:t>What brings comfort is knowing that God is very near to us, and we can ask him for help.  </a:t>
            </a:r>
          </a:p>
          <a:p>
            <a:pPr algn="l">
              <a:lnSpc>
                <a:spcPts val="1820"/>
              </a:lnSpc>
            </a:pPr>
            <a:endParaRPr lang="en-US" sz="2199">
              <a:solidFill>
                <a:srgbClr val="222544"/>
              </a:solidFill>
              <a:latin typeface="Montserrat School"/>
              <a:ea typeface="Montserrat School"/>
              <a:cs typeface="Montserrat School"/>
              <a:sym typeface="Montserrat School"/>
            </a:endParaRPr>
          </a:p>
          <a:p>
            <a:pPr algn="l">
              <a:lnSpc>
                <a:spcPts val="3079"/>
              </a:lnSpc>
            </a:pPr>
            <a:r>
              <a:rPr lang="en-US" sz="2199">
                <a:solidFill>
                  <a:srgbClr val="222544"/>
                </a:solidFill>
                <a:latin typeface="Montserrat School"/>
                <a:ea typeface="Montserrat School"/>
                <a:cs typeface="Montserrat School"/>
                <a:sym typeface="Montserrat School"/>
              </a:rPr>
              <a:t>How might we help others who are sad? </a:t>
            </a:r>
          </a:p>
        </p:txBody>
      </p:sp>
      <p:sp>
        <p:nvSpPr>
          <p:cNvPr id="30" name="TextBox 30"/>
          <p:cNvSpPr txBox="1"/>
          <p:nvPr/>
        </p:nvSpPr>
        <p:spPr>
          <a:xfrm>
            <a:off x="1466178" y="180586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Scripture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408271"/>
            <a:ext cx="8927231" cy="3937270"/>
            <a:chOff x="0" y="0"/>
            <a:chExt cx="2351205" cy="1036977"/>
          </a:xfrm>
        </p:grpSpPr>
        <p:sp>
          <p:nvSpPr>
            <p:cNvPr id="5" name="Freeform 5"/>
            <p:cNvSpPr/>
            <p:nvPr/>
          </p:nvSpPr>
          <p:spPr>
            <a:xfrm>
              <a:off x="0" y="0"/>
              <a:ext cx="2351205" cy="1036977"/>
            </a:xfrm>
            <a:custGeom>
              <a:avLst/>
              <a:gdLst/>
              <a:ahLst/>
              <a:cxnLst/>
              <a:rect l="l" t="t" r="r" b="b"/>
              <a:pathLst>
                <a:path w="2351205" h="1036977">
                  <a:moveTo>
                    <a:pt x="0" y="0"/>
                  </a:moveTo>
                  <a:lnTo>
                    <a:pt x="2351205" y="0"/>
                  </a:lnTo>
                  <a:lnTo>
                    <a:pt x="2351205" y="1036977"/>
                  </a:lnTo>
                  <a:lnTo>
                    <a:pt x="0" y="1036977"/>
                  </a:lnTo>
                  <a:close/>
                </a:path>
              </a:pathLst>
            </a:custGeom>
            <a:solidFill>
              <a:srgbClr val="FFFFFF"/>
            </a:solidFill>
            <a:ln w="38100" cap="sq">
              <a:solidFill>
                <a:srgbClr val="DF8284"/>
              </a:solidFill>
              <a:prstDash val="dash"/>
              <a:miter/>
            </a:ln>
          </p:spPr>
          <p:txBody>
            <a:bodyPr/>
            <a:lstStyle/>
            <a:p>
              <a:endParaRPr lang="en-GB"/>
            </a:p>
          </p:txBody>
        </p:sp>
        <p:sp>
          <p:nvSpPr>
            <p:cNvPr id="6" name="TextBox 6"/>
            <p:cNvSpPr txBox="1"/>
            <p:nvPr/>
          </p:nvSpPr>
          <p:spPr>
            <a:xfrm>
              <a:off x="0" y="-38100"/>
              <a:ext cx="2351205" cy="1075077"/>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9378494" y="5662951"/>
            <a:ext cx="8448710" cy="3892391"/>
            <a:chOff x="0" y="0"/>
            <a:chExt cx="2225175" cy="1025156"/>
          </a:xfrm>
        </p:grpSpPr>
        <p:sp>
          <p:nvSpPr>
            <p:cNvPr id="8" name="Freeform 8"/>
            <p:cNvSpPr/>
            <p:nvPr/>
          </p:nvSpPr>
          <p:spPr>
            <a:xfrm>
              <a:off x="0" y="0"/>
              <a:ext cx="2225175" cy="1025157"/>
            </a:xfrm>
            <a:custGeom>
              <a:avLst/>
              <a:gdLst/>
              <a:ahLst/>
              <a:cxnLst/>
              <a:rect l="l" t="t" r="r" b="b"/>
              <a:pathLst>
                <a:path w="2225175" h="1025157">
                  <a:moveTo>
                    <a:pt x="0" y="0"/>
                  </a:moveTo>
                  <a:lnTo>
                    <a:pt x="2225175" y="0"/>
                  </a:lnTo>
                  <a:lnTo>
                    <a:pt x="2225175" y="1025157"/>
                  </a:lnTo>
                  <a:lnTo>
                    <a:pt x="0" y="1025157"/>
                  </a:lnTo>
                  <a:close/>
                </a:path>
              </a:pathLst>
            </a:custGeom>
            <a:solidFill>
              <a:srgbClr val="FFFFFF"/>
            </a:solidFill>
            <a:ln w="38100" cap="sq">
              <a:solidFill>
                <a:srgbClr val="DF8284"/>
              </a:solidFill>
              <a:prstDash val="dash"/>
              <a:miter/>
            </a:ln>
          </p:spPr>
          <p:txBody>
            <a:bodyPr/>
            <a:lstStyle/>
            <a:p>
              <a:endParaRPr lang="en-GB"/>
            </a:p>
          </p:txBody>
        </p:sp>
        <p:sp>
          <p:nvSpPr>
            <p:cNvPr id="9" name="TextBox 9"/>
            <p:cNvSpPr txBox="1"/>
            <p:nvPr/>
          </p:nvSpPr>
          <p:spPr>
            <a:xfrm>
              <a:off x="0" y="-38100"/>
              <a:ext cx="2225175" cy="1063256"/>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9582476" y="6923046"/>
            <a:ext cx="8078339" cy="27895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Do a kind deed to help someone smile.</a:t>
            </a:r>
          </a:p>
          <a:p>
            <a:pPr algn="l">
              <a:lnSpc>
                <a:spcPts val="3220"/>
              </a:lnSpc>
            </a:pPr>
            <a:r>
              <a:rPr lang="en-US" sz="2300">
                <a:solidFill>
                  <a:srgbClr val="222544"/>
                </a:solidFill>
                <a:latin typeface="Montserrat School"/>
                <a:ea typeface="Montserrat School"/>
                <a:cs typeface="Montserrat School"/>
                <a:sym typeface="Montserrat School"/>
              </a:rPr>
              <a:t>World Gift: Share some festive cheer! Could your school fundraise for </a:t>
            </a:r>
            <a:r>
              <a:rPr lang="en-US" sz="2300" b="1" u="sng">
                <a:solidFill>
                  <a:srgbClr val="222544"/>
                </a:solidFill>
                <a:latin typeface="Montserrat School Semi-Bold"/>
                <a:ea typeface="Montserrat School Semi-Bold"/>
                <a:cs typeface="Montserrat School Semi-Bold"/>
                <a:sym typeface="Montserrat School Semi-Bold"/>
                <a:hlinkClick r:id="rId5" tooltip="https://worldgifts.cafod.org.uk/products/christmas-stocking-for-schools"/>
              </a:rPr>
              <a:t>CAFOD’s special Christmas stocking this Advent (£100)? </a:t>
            </a:r>
          </a:p>
          <a:p>
            <a:pPr algn="l">
              <a:lnSpc>
                <a:spcPts val="3220"/>
              </a:lnSpc>
            </a:pPr>
            <a:r>
              <a:rPr lang="en-US" sz="2300">
                <a:solidFill>
                  <a:srgbClr val="222544"/>
                </a:solidFill>
                <a:latin typeface="Montserrat School"/>
                <a:ea typeface="Montserrat School"/>
                <a:cs typeface="Montserrat School"/>
                <a:sym typeface="Montserrat School"/>
              </a:rPr>
              <a:t>Check out the amazing five gifts included in this year’s school’s </a:t>
            </a:r>
            <a:r>
              <a:rPr lang="en-US" sz="2300" b="1" u="sng">
                <a:solidFill>
                  <a:srgbClr val="222544"/>
                </a:solidFill>
                <a:latin typeface="Montserrat School Semi-Bold"/>
                <a:ea typeface="Montserrat School Semi-Bold"/>
                <a:cs typeface="Montserrat School Semi-Bold"/>
                <a:sym typeface="Montserrat School Semi-Bold"/>
                <a:hlinkClick r:id="rId5" tooltip="https://worldgifts.cafod.org.uk/products/christmas-stocking-for-schools"/>
              </a:rPr>
              <a:t>stocking.</a:t>
            </a:r>
          </a:p>
          <a:p>
            <a:pPr algn="l">
              <a:lnSpc>
                <a:spcPts val="3220"/>
              </a:lnSpc>
            </a:pPr>
            <a:endParaRPr lang="en-US" sz="2300" b="1" u="sng">
              <a:solidFill>
                <a:srgbClr val="222544"/>
              </a:solidFill>
              <a:latin typeface="Montserrat School Semi-Bold"/>
              <a:ea typeface="Montserrat School Semi-Bold"/>
              <a:cs typeface="Montserrat School Semi-Bold"/>
              <a:sym typeface="Montserrat School Semi-Bold"/>
              <a:hlinkClick r:id="rId5" tooltip="https://worldgifts.cafod.org.uk/products/christmas-stocking-for-schools"/>
            </a:endParaRPr>
          </a:p>
        </p:txBody>
      </p:sp>
      <p:grpSp>
        <p:nvGrpSpPr>
          <p:cNvPr id="11" name="Group 11"/>
          <p:cNvGrpSpPr/>
          <p:nvPr/>
        </p:nvGrpSpPr>
        <p:grpSpPr>
          <a:xfrm>
            <a:off x="9846734" y="1408271"/>
            <a:ext cx="5484121" cy="3937270"/>
            <a:chOff x="0" y="0"/>
            <a:chExt cx="1134847" cy="814752"/>
          </a:xfrm>
        </p:grpSpPr>
        <p:sp>
          <p:nvSpPr>
            <p:cNvPr id="12" name="Freeform 12"/>
            <p:cNvSpPr/>
            <p:nvPr/>
          </p:nvSpPr>
          <p:spPr>
            <a:xfrm>
              <a:off x="0" y="0"/>
              <a:ext cx="1134847" cy="814752"/>
            </a:xfrm>
            <a:custGeom>
              <a:avLst/>
              <a:gdLst/>
              <a:ahLst/>
              <a:cxnLst/>
              <a:rect l="l" t="t" r="r" b="b"/>
              <a:pathLst>
                <a:path w="1134847" h="814752">
                  <a:moveTo>
                    <a:pt x="0" y="0"/>
                  </a:moveTo>
                  <a:lnTo>
                    <a:pt x="1134847" y="0"/>
                  </a:lnTo>
                  <a:lnTo>
                    <a:pt x="1134847" y="814752"/>
                  </a:lnTo>
                  <a:lnTo>
                    <a:pt x="0" y="814752"/>
                  </a:lnTo>
                  <a:close/>
                </a:path>
              </a:pathLst>
            </a:custGeom>
            <a:blipFill>
              <a:blip r:embed="rId6"/>
              <a:stretch>
                <a:fillRect l="-3845" r="-3845"/>
              </a:stretch>
            </a:blipFill>
          </p:spPr>
          <p:txBody>
            <a:bodyPr/>
            <a:lstStyle/>
            <a:p>
              <a:endParaRPr lang="en-GB"/>
            </a:p>
          </p:txBody>
        </p:sp>
      </p:grpSp>
      <p:grpSp>
        <p:nvGrpSpPr>
          <p:cNvPr id="13" name="Group 13"/>
          <p:cNvGrpSpPr/>
          <p:nvPr/>
        </p:nvGrpSpPr>
        <p:grpSpPr>
          <a:xfrm>
            <a:off x="-849805" y="-234640"/>
            <a:ext cx="12633259" cy="1263340"/>
            <a:chOff x="0" y="0"/>
            <a:chExt cx="16844345" cy="1684453"/>
          </a:xfrm>
        </p:grpSpPr>
        <p:grpSp>
          <p:nvGrpSpPr>
            <p:cNvPr id="14" name="Group 14"/>
            <p:cNvGrpSpPr/>
            <p:nvPr/>
          </p:nvGrpSpPr>
          <p:grpSpPr>
            <a:xfrm>
              <a:off x="0" y="0"/>
              <a:ext cx="16844345" cy="1684453"/>
              <a:chOff x="0" y="0"/>
              <a:chExt cx="3327278" cy="332731"/>
            </a:xfrm>
          </p:grpSpPr>
          <p:sp>
            <p:nvSpPr>
              <p:cNvPr id="15" name="Freeform 15"/>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6" name="TextBox 16"/>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8" name="TextBox 18"/>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Tuesday 15 December - Third week of Advent </a:t>
              </a:r>
            </a:p>
          </p:txBody>
        </p:sp>
      </p:grpSp>
      <p:grpSp>
        <p:nvGrpSpPr>
          <p:cNvPr id="19" name="Group 19"/>
          <p:cNvGrpSpPr/>
          <p:nvPr/>
        </p:nvGrpSpPr>
        <p:grpSpPr>
          <a:xfrm>
            <a:off x="385877" y="1644335"/>
            <a:ext cx="5187059" cy="910134"/>
            <a:chOff x="0" y="0"/>
            <a:chExt cx="6916079" cy="1213512"/>
          </a:xfrm>
        </p:grpSpPr>
        <p:grpSp>
          <p:nvGrpSpPr>
            <p:cNvPr id="20" name="Group 20"/>
            <p:cNvGrpSpPr/>
            <p:nvPr/>
          </p:nvGrpSpPr>
          <p:grpSpPr>
            <a:xfrm>
              <a:off x="0" y="0"/>
              <a:ext cx="1213512" cy="1213512"/>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22" name="TextBox 22"/>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3" name="Freeform 23"/>
            <p:cNvSpPr/>
            <p:nvPr/>
          </p:nvSpPr>
          <p:spPr>
            <a:xfrm>
              <a:off x="89152" y="184909"/>
              <a:ext cx="1035209" cy="843695"/>
            </a:xfrm>
            <a:custGeom>
              <a:avLst/>
              <a:gdLst/>
              <a:ahLst/>
              <a:cxnLst/>
              <a:rect l="l" t="t" r="r" b="b"/>
              <a:pathLst>
                <a:path w="1035209" h="843695">
                  <a:moveTo>
                    <a:pt x="0" y="0"/>
                  </a:moveTo>
                  <a:lnTo>
                    <a:pt x="1035208" y="0"/>
                  </a:lnTo>
                  <a:lnTo>
                    <a:pt x="1035208" y="843695"/>
                  </a:lnTo>
                  <a:lnTo>
                    <a:pt x="0" y="8436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4" name="TextBox 24"/>
            <p:cNvSpPr txBox="1"/>
            <p:nvPr/>
          </p:nvSpPr>
          <p:spPr>
            <a:xfrm>
              <a:off x="1366927" y="197585"/>
              <a:ext cx="5549152"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grpSp>
      <p:sp>
        <p:nvSpPr>
          <p:cNvPr id="25" name="TextBox 25"/>
          <p:cNvSpPr txBox="1"/>
          <p:nvPr/>
        </p:nvSpPr>
        <p:spPr>
          <a:xfrm>
            <a:off x="418162" y="2642235"/>
            <a:ext cx="8524445" cy="23895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God of joy,</a:t>
            </a:r>
          </a:p>
          <a:p>
            <a:pPr algn="l">
              <a:lnSpc>
                <a:spcPts val="3220"/>
              </a:lnSpc>
            </a:pPr>
            <a:r>
              <a:rPr lang="en-US" sz="2300">
                <a:solidFill>
                  <a:srgbClr val="222544"/>
                </a:solidFill>
                <a:latin typeface="Montserrat School"/>
                <a:ea typeface="Montserrat School"/>
                <a:cs typeface="Montserrat School"/>
                <a:sym typeface="Montserrat School"/>
              </a:rPr>
              <a:t>thank you for staying close to us, </a:t>
            </a:r>
          </a:p>
          <a:p>
            <a:pPr algn="l">
              <a:lnSpc>
                <a:spcPts val="3220"/>
              </a:lnSpc>
            </a:pPr>
            <a:r>
              <a:rPr lang="en-US" sz="2300">
                <a:solidFill>
                  <a:srgbClr val="222544"/>
                </a:solidFill>
                <a:latin typeface="Montserrat School"/>
                <a:ea typeface="Montserrat School"/>
                <a:cs typeface="Montserrat School"/>
                <a:sym typeface="Montserrat School"/>
              </a:rPr>
              <a:t>especially when we feel sad, lonely or worried.</a:t>
            </a:r>
          </a:p>
          <a:p>
            <a:pPr algn="l">
              <a:lnSpc>
                <a:spcPts val="3220"/>
              </a:lnSpc>
            </a:pPr>
            <a:r>
              <a:rPr lang="en-US" sz="2300">
                <a:solidFill>
                  <a:srgbClr val="222544"/>
                </a:solidFill>
                <a:latin typeface="Montserrat School"/>
                <a:ea typeface="Montserrat School"/>
                <a:cs typeface="Montserrat School"/>
                <a:sym typeface="Montserrat School"/>
              </a:rPr>
              <a:t>Help us notice people who need kindness,</a:t>
            </a:r>
          </a:p>
          <a:p>
            <a:pPr algn="l">
              <a:lnSpc>
                <a:spcPts val="3220"/>
              </a:lnSpc>
            </a:pPr>
            <a:r>
              <a:rPr lang="en-US" sz="2300">
                <a:solidFill>
                  <a:srgbClr val="222544"/>
                </a:solidFill>
                <a:latin typeface="Montserrat School"/>
                <a:ea typeface="Montserrat School"/>
                <a:cs typeface="Montserrat School"/>
                <a:sym typeface="Montserrat School"/>
              </a:rPr>
              <a:t>and help us to bring them comfort and friendship.</a:t>
            </a:r>
          </a:p>
          <a:p>
            <a:pPr algn="l">
              <a:lnSpc>
                <a:spcPts val="3220"/>
              </a:lnSpc>
            </a:pPr>
            <a:r>
              <a:rPr lang="en-US" sz="2300">
                <a:solidFill>
                  <a:srgbClr val="222544"/>
                </a:solidFill>
                <a:latin typeface="Montserrat School"/>
                <a:ea typeface="Montserrat School"/>
                <a:cs typeface="Montserrat School"/>
                <a:sym typeface="Montserrat School"/>
              </a:rPr>
              <a:t>Amen.</a:t>
            </a:r>
          </a:p>
        </p:txBody>
      </p:sp>
      <p:sp>
        <p:nvSpPr>
          <p:cNvPr id="26" name="Freeform 26"/>
          <p:cNvSpPr/>
          <p:nvPr/>
        </p:nvSpPr>
        <p:spPr>
          <a:xfrm>
            <a:off x="5572936" y="5143500"/>
            <a:ext cx="3348359" cy="4786347"/>
          </a:xfrm>
          <a:custGeom>
            <a:avLst/>
            <a:gdLst/>
            <a:ahLst/>
            <a:cxnLst/>
            <a:rect l="l" t="t" r="r" b="b"/>
            <a:pathLst>
              <a:path w="3348359" h="4786347">
                <a:moveTo>
                  <a:pt x="0" y="0"/>
                </a:moveTo>
                <a:lnTo>
                  <a:pt x="3348358" y="0"/>
                </a:lnTo>
                <a:lnTo>
                  <a:pt x="3348358" y="4786347"/>
                </a:lnTo>
                <a:lnTo>
                  <a:pt x="0" y="4786347"/>
                </a:lnTo>
                <a:lnTo>
                  <a:pt x="0" y="0"/>
                </a:lnTo>
                <a:close/>
              </a:path>
            </a:pathLst>
          </a:custGeom>
          <a:blipFill>
            <a:blip r:embed="rId9"/>
            <a:stretch>
              <a:fillRect r="-7" b="-3"/>
            </a:stretch>
          </a:blipFill>
        </p:spPr>
        <p:txBody>
          <a:bodyPr/>
          <a:lstStyle/>
          <a:p>
            <a:endParaRPr lang="en-GB"/>
          </a:p>
        </p:txBody>
      </p:sp>
      <p:sp>
        <p:nvSpPr>
          <p:cNvPr id="27" name="Freeform 27"/>
          <p:cNvSpPr/>
          <p:nvPr/>
        </p:nvSpPr>
        <p:spPr>
          <a:xfrm rot="1881588" flipH="1" flipV="1">
            <a:off x="8217417" y="8863626"/>
            <a:ext cx="1969216" cy="1189734"/>
          </a:xfrm>
          <a:custGeom>
            <a:avLst/>
            <a:gdLst/>
            <a:ahLst/>
            <a:cxnLst/>
            <a:rect l="l" t="t" r="r" b="b"/>
            <a:pathLst>
              <a:path w="1969216" h="1189734">
                <a:moveTo>
                  <a:pt x="1969216" y="1189734"/>
                </a:moveTo>
                <a:lnTo>
                  <a:pt x="0" y="1189734"/>
                </a:lnTo>
                <a:lnTo>
                  <a:pt x="0" y="0"/>
                </a:lnTo>
                <a:lnTo>
                  <a:pt x="1969216" y="0"/>
                </a:lnTo>
                <a:lnTo>
                  <a:pt x="1969216" y="1189734"/>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28" name="Group 28"/>
          <p:cNvGrpSpPr/>
          <p:nvPr/>
        </p:nvGrpSpPr>
        <p:grpSpPr>
          <a:xfrm>
            <a:off x="9582476" y="5886972"/>
            <a:ext cx="4520733" cy="832777"/>
            <a:chOff x="0" y="0"/>
            <a:chExt cx="6027643" cy="1110369"/>
          </a:xfrm>
        </p:grpSpPr>
        <p:grpSp>
          <p:nvGrpSpPr>
            <p:cNvPr id="29" name="Group 29"/>
            <p:cNvGrpSpPr/>
            <p:nvPr/>
          </p:nvGrpSpPr>
          <p:grpSpPr>
            <a:xfrm>
              <a:off x="0" y="0"/>
              <a:ext cx="1110369" cy="1110369"/>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31" name="TextBox 31"/>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2" name="TextBox 32"/>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3" name="Freeform 33"/>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91399" y="1530883"/>
            <a:ext cx="8577764" cy="5534906"/>
            <a:chOff x="0" y="0"/>
            <a:chExt cx="2259164" cy="1457753"/>
          </a:xfrm>
        </p:grpSpPr>
        <p:sp>
          <p:nvSpPr>
            <p:cNvPr id="5" name="Freeform 5"/>
            <p:cNvSpPr/>
            <p:nvPr/>
          </p:nvSpPr>
          <p:spPr>
            <a:xfrm>
              <a:off x="0" y="0"/>
              <a:ext cx="2259164" cy="1457753"/>
            </a:xfrm>
            <a:custGeom>
              <a:avLst/>
              <a:gdLst/>
              <a:ahLst/>
              <a:cxnLst/>
              <a:rect l="l" t="t" r="r" b="b"/>
              <a:pathLst>
                <a:path w="2259164" h="1457753">
                  <a:moveTo>
                    <a:pt x="0" y="0"/>
                  </a:moveTo>
                  <a:lnTo>
                    <a:pt x="2259164" y="0"/>
                  </a:lnTo>
                  <a:lnTo>
                    <a:pt x="2259164" y="1457753"/>
                  </a:lnTo>
                  <a:lnTo>
                    <a:pt x="0" y="1457753"/>
                  </a:lnTo>
                  <a:close/>
                </a:path>
              </a:pathLst>
            </a:custGeom>
            <a:solidFill>
              <a:srgbClr val="FFFFFF"/>
            </a:solidFill>
            <a:ln w="38100" cap="sq">
              <a:solidFill>
                <a:srgbClr val="DF8284"/>
              </a:solidFill>
              <a:prstDash val="dash"/>
              <a:miter/>
            </a:ln>
          </p:spPr>
          <p:txBody>
            <a:bodyPr/>
            <a:lstStyle/>
            <a:p>
              <a:endParaRPr lang="en-GB"/>
            </a:p>
          </p:txBody>
        </p:sp>
        <p:sp>
          <p:nvSpPr>
            <p:cNvPr id="6" name="TextBox 6"/>
            <p:cNvSpPr txBox="1"/>
            <p:nvPr/>
          </p:nvSpPr>
          <p:spPr>
            <a:xfrm>
              <a:off x="0" y="-38100"/>
              <a:ext cx="2259164" cy="1495853"/>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40982" y="1674344"/>
            <a:ext cx="910134" cy="910134"/>
            <a:chOff x="0" y="0"/>
            <a:chExt cx="1213512" cy="1213512"/>
          </a:xfrm>
        </p:grpSpPr>
        <p:grpSp>
          <p:nvGrpSpPr>
            <p:cNvPr id="8" name="Group 8"/>
            <p:cNvGrpSpPr/>
            <p:nvPr/>
          </p:nvGrpSpPr>
          <p:grpSpPr>
            <a:xfrm>
              <a:off x="0" y="0"/>
              <a:ext cx="1213512" cy="121351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2" name="Group 12"/>
          <p:cNvGrpSpPr/>
          <p:nvPr/>
        </p:nvGrpSpPr>
        <p:grpSpPr>
          <a:xfrm>
            <a:off x="9144000" y="4952581"/>
            <a:ext cx="8448710" cy="4840857"/>
            <a:chOff x="0" y="0"/>
            <a:chExt cx="2225175" cy="1274958"/>
          </a:xfrm>
        </p:grpSpPr>
        <p:sp>
          <p:nvSpPr>
            <p:cNvPr id="13" name="Freeform 13"/>
            <p:cNvSpPr/>
            <p:nvPr/>
          </p:nvSpPr>
          <p:spPr>
            <a:xfrm>
              <a:off x="0" y="0"/>
              <a:ext cx="2225175" cy="1274958"/>
            </a:xfrm>
            <a:custGeom>
              <a:avLst/>
              <a:gdLst/>
              <a:ahLst/>
              <a:cxnLst/>
              <a:rect l="l" t="t" r="r" b="b"/>
              <a:pathLst>
                <a:path w="2225175" h="1274958">
                  <a:moveTo>
                    <a:pt x="0" y="0"/>
                  </a:moveTo>
                  <a:lnTo>
                    <a:pt x="2225175" y="0"/>
                  </a:lnTo>
                  <a:lnTo>
                    <a:pt x="2225175" y="1274958"/>
                  </a:lnTo>
                  <a:lnTo>
                    <a:pt x="0" y="1274958"/>
                  </a:lnTo>
                  <a:close/>
                </a:path>
              </a:pathLst>
            </a:custGeom>
            <a:solidFill>
              <a:srgbClr val="FFFFFF"/>
            </a:solidFill>
            <a:ln w="38100" cap="sq">
              <a:solidFill>
                <a:srgbClr val="DF8284"/>
              </a:solidFill>
              <a:prstDash val="dash"/>
              <a:miter/>
            </a:ln>
          </p:spPr>
          <p:txBody>
            <a:bodyPr/>
            <a:lstStyle/>
            <a:p>
              <a:endParaRPr lang="en-GB"/>
            </a:p>
          </p:txBody>
        </p:sp>
        <p:sp>
          <p:nvSpPr>
            <p:cNvPr id="14" name="TextBox 14"/>
            <p:cNvSpPr txBox="1"/>
            <p:nvPr/>
          </p:nvSpPr>
          <p:spPr>
            <a:xfrm>
              <a:off x="0" y="-38100"/>
              <a:ext cx="2225175" cy="1313058"/>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9323104" y="5069895"/>
            <a:ext cx="910134" cy="910134"/>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17" name="TextBox 17"/>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8" name="Freeform 18"/>
          <p:cNvSpPr/>
          <p:nvPr/>
        </p:nvSpPr>
        <p:spPr>
          <a:xfrm>
            <a:off x="9487920" y="5268090"/>
            <a:ext cx="580503" cy="513745"/>
          </a:xfrm>
          <a:custGeom>
            <a:avLst/>
            <a:gdLst/>
            <a:ahLst/>
            <a:cxnLst/>
            <a:rect l="l" t="t" r="r" b="b"/>
            <a:pathLst>
              <a:path w="580503" h="513745">
                <a:moveTo>
                  <a:pt x="0" y="0"/>
                </a:moveTo>
                <a:lnTo>
                  <a:pt x="580503" y="0"/>
                </a:lnTo>
                <a:lnTo>
                  <a:pt x="580503" y="513744"/>
                </a:lnTo>
                <a:lnTo>
                  <a:pt x="0" y="51374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19" name="Group 19"/>
          <p:cNvGrpSpPr/>
          <p:nvPr/>
        </p:nvGrpSpPr>
        <p:grpSpPr>
          <a:xfrm>
            <a:off x="-849805" y="-234640"/>
            <a:ext cx="12633259" cy="1263340"/>
            <a:chOff x="0" y="0"/>
            <a:chExt cx="16844345" cy="1684453"/>
          </a:xfrm>
        </p:grpSpPr>
        <p:grpSp>
          <p:nvGrpSpPr>
            <p:cNvPr id="20" name="Group 20"/>
            <p:cNvGrpSpPr/>
            <p:nvPr/>
          </p:nvGrpSpPr>
          <p:grpSpPr>
            <a:xfrm>
              <a:off x="0" y="0"/>
              <a:ext cx="16844345" cy="1684453"/>
              <a:chOff x="0" y="0"/>
              <a:chExt cx="3327278" cy="332731"/>
            </a:xfrm>
          </p:grpSpPr>
          <p:sp>
            <p:nvSpPr>
              <p:cNvPr id="21" name="Freeform 21"/>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2" name="TextBox 22"/>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4" name="TextBox 24"/>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Wednesday 16 December - Third week of Advent</a:t>
              </a:r>
            </a:p>
          </p:txBody>
        </p:sp>
      </p:grpSp>
      <p:sp>
        <p:nvSpPr>
          <p:cNvPr id="25" name="Freeform 25"/>
          <p:cNvSpPr/>
          <p:nvPr/>
        </p:nvSpPr>
        <p:spPr>
          <a:xfrm>
            <a:off x="10419952" y="1612124"/>
            <a:ext cx="6017764" cy="3159326"/>
          </a:xfrm>
          <a:custGeom>
            <a:avLst/>
            <a:gdLst/>
            <a:ahLst/>
            <a:cxnLst/>
            <a:rect l="l" t="t" r="r" b="b"/>
            <a:pathLst>
              <a:path w="6017764" h="3159326">
                <a:moveTo>
                  <a:pt x="0" y="0"/>
                </a:moveTo>
                <a:lnTo>
                  <a:pt x="6017764" y="0"/>
                </a:lnTo>
                <a:lnTo>
                  <a:pt x="6017764" y="3159326"/>
                </a:lnTo>
                <a:lnTo>
                  <a:pt x="0" y="3159326"/>
                </a:lnTo>
                <a:lnTo>
                  <a:pt x="0" y="0"/>
                </a:lnTo>
                <a:close/>
              </a:path>
            </a:pathLst>
          </a:custGeom>
          <a:blipFill>
            <a:blip r:embed="rId8"/>
            <a:stretch>
              <a:fillRect/>
            </a:stretch>
          </a:blipFill>
        </p:spPr>
        <p:txBody>
          <a:bodyPr/>
          <a:lstStyle/>
          <a:p>
            <a:endParaRPr lang="en-GB"/>
          </a:p>
        </p:txBody>
      </p:sp>
      <p:sp>
        <p:nvSpPr>
          <p:cNvPr id="26" name="Freeform 26"/>
          <p:cNvSpPr/>
          <p:nvPr/>
        </p:nvSpPr>
        <p:spPr>
          <a:xfrm>
            <a:off x="6033305" y="6824362"/>
            <a:ext cx="3454615" cy="3863284"/>
          </a:xfrm>
          <a:custGeom>
            <a:avLst/>
            <a:gdLst/>
            <a:ahLst/>
            <a:cxnLst/>
            <a:rect l="l" t="t" r="r" b="b"/>
            <a:pathLst>
              <a:path w="3454615" h="3863284">
                <a:moveTo>
                  <a:pt x="0" y="0"/>
                </a:moveTo>
                <a:lnTo>
                  <a:pt x="3454615" y="0"/>
                </a:lnTo>
                <a:lnTo>
                  <a:pt x="3454615" y="3863283"/>
                </a:lnTo>
                <a:lnTo>
                  <a:pt x="0" y="3863283"/>
                </a:lnTo>
                <a:lnTo>
                  <a:pt x="0" y="0"/>
                </a:lnTo>
                <a:close/>
              </a:path>
            </a:pathLst>
          </a:custGeom>
          <a:blipFill>
            <a:blip r:embed="rId9"/>
            <a:stretch>
              <a:fillRect/>
            </a:stretch>
          </a:blipFill>
        </p:spPr>
        <p:txBody>
          <a:bodyPr/>
          <a:lstStyle/>
          <a:p>
            <a:endParaRPr lang="en-GB"/>
          </a:p>
        </p:txBody>
      </p:sp>
      <p:sp>
        <p:nvSpPr>
          <p:cNvPr id="27" name="TextBox 27"/>
          <p:cNvSpPr txBox="1"/>
          <p:nvPr/>
        </p:nvSpPr>
        <p:spPr>
          <a:xfrm>
            <a:off x="10419952" y="5195801"/>
            <a:ext cx="3868695"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sp>
        <p:nvSpPr>
          <p:cNvPr id="28" name="TextBox 28"/>
          <p:cNvSpPr txBox="1"/>
          <p:nvPr/>
        </p:nvSpPr>
        <p:spPr>
          <a:xfrm>
            <a:off x="9347981" y="6164915"/>
            <a:ext cx="8040748" cy="3328035"/>
          </a:xfrm>
          <a:prstGeom prst="rect">
            <a:avLst/>
          </a:prstGeom>
        </p:spPr>
        <p:txBody>
          <a:bodyPr lIns="0" tIns="0" rIns="0" bIns="0" rtlCol="0" anchor="t">
            <a:spAutoFit/>
          </a:bodyPr>
          <a:lstStyle/>
          <a:p>
            <a:pPr algn="l">
              <a:lnSpc>
                <a:spcPts val="2940"/>
              </a:lnSpc>
            </a:pPr>
            <a:r>
              <a:rPr lang="en-US" sz="2100">
                <a:solidFill>
                  <a:srgbClr val="222544"/>
                </a:solidFill>
                <a:latin typeface="Montserrat School"/>
                <a:ea typeface="Montserrat School"/>
                <a:cs typeface="Montserrat School"/>
                <a:sym typeface="Montserrat School"/>
              </a:rPr>
              <a:t>Catholic Social Teaching calls us to put the needs of the vulnerable first, this is called the Preferential Option for </a:t>
            </a:r>
          </a:p>
          <a:p>
            <a:pPr algn="l">
              <a:lnSpc>
                <a:spcPts val="2940"/>
              </a:lnSpc>
            </a:pPr>
            <a:r>
              <a:rPr lang="en-US" sz="2100">
                <a:solidFill>
                  <a:srgbClr val="222544"/>
                </a:solidFill>
                <a:latin typeface="Montserrat School"/>
                <a:ea typeface="Montserrat School"/>
                <a:cs typeface="Montserrat School"/>
                <a:sym typeface="Montserrat School"/>
              </a:rPr>
              <a:t>the Poor.</a:t>
            </a:r>
          </a:p>
          <a:p>
            <a:pPr algn="l">
              <a:lnSpc>
                <a:spcPts val="2940"/>
              </a:lnSpc>
            </a:pPr>
            <a:r>
              <a:rPr lang="en-US" sz="2100">
                <a:solidFill>
                  <a:srgbClr val="222544"/>
                </a:solidFill>
                <a:latin typeface="Montserrat School"/>
                <a:ea typeface="Montserrat School"/>
                <a:cs typeface="Montserrat School"/>
                <a:sym typeface="Montserrat School"/>
              </a:rPr>
              <a:t>KS1 - draw a picture of all the things that help people live a happy and healthy life and say a prayer for the people who do not have what they need to flourish. </a:t>
            </a:r>
          </a:p>
          <a:p>
            <a:pPr algn="l">
              <a:lnSpc>
                <a:spcPts val="2940"/>
              </a:lnSpc>
            </a:pPr>
            <a:r>
              <a:rPr lang="en-US" sz="2100">
                <a:solidFill>
                  <a:srgbClr val="222544"/>
                </a:solidFill>
                <a:latin typeface="Montserrat School"/>
                <a:ea typeface="Montserrat School"/>
                <a:cs typeface="Montserrat School"/>
                <a:sym typeface="Montserrat School"/>
              </a:rPr>
              <a:t>KS2 - </a:t>
            </a:r>
            <a:r>
              <a:rPr lang="en-US" sz="2100" u="sng">
                <a:solidFill>
                  <a:srgbClr val="222544"/>
                </a:solidFill>
                <a:latin typeface="Montserrat School"/>
                <a:ea typeface="Montserrat School"/>
                <a:cs typeface="Montserrat School"/>
                <a:sym typeface="Montserrat School"/>
                <a:hlinkClick r:id="rId10" tooltip="https://assets.ctfassets.net/vy3axnuecuwj/6m675mJKaMH69O75v2NyYF/5d708b7a90d764f3e3c7b4073c46241e/Dilexi_te_Preferential_Option_for_the_Poor_in_action_activity_sheet.pdf"/>
              </a:rPr>
              <a:t>Complete CAFOD's Preferential Option for the Poor activity.</a:t>
            </a:r>
          </a:p>
          <a:p>
            <a:pPr algn="l">
              <a:lnSpc>
                <a:spcPts val="2940"/>
              </a:lnSpc>
            </a:pPr>
            <a:r>
              <a:rPr lang="en-US" sz="2100">
                <a:solidFill>
                  <a:srgbClr val="222544"/>
                </a:solidFill>
                <a:latin typeface="Montserrat School"/>
                <a:ea typeface="Montserrat School"/>
                <a:cs typeface="Montserrat School"/>
                <a:sym typeface="Montserrat School"/>
              </a:rPr>
              <a:t>How can we help people who need extra support?</a:t>
            </a:r>
          </a:p>
        </p:txBody>
      </p:sp>
      <p:sp>
        <p:nvSpPr>
          <p:cNvPr id="29" name="TextBox 29"/>
          <p:cNvSpPr txBox="1"/>
          <p:nvPr/>
        </p:nvSpPr>
        <p:spPr>
          <a:xfrm>
            <a:off x="440982" y="2623330"/>
            <a:ext cx="8207718" cy="4442460"/>
          </a:xfrm>
          <a:prstGeom prst="rect">
            <a:avLst/>
          </a:prstGeom>
        </p:spPr>
        <p:txBody>
          <a:bodyPr lIns="0" tIns="0" rIns="0" bIns="0" rtlCol="0" anchor="t">
            <a:spAutoFit/>
          </a:bodyPr>
          <a:lstStyle/>
          <a:p>
            <a:pPr algn="ctr">
              <a:lnSpc>
                <a:spcPts val="2940"/>
              </a:lnSpc>
            </a:pPr>
            <a:r>
              <a:rPr lang="en-US" sz="2100">
                <a:solidFill>
                  <a:srgbClr val="222544"/>
                </a:solidFill>
                <a:latin typeface="Montserrat School"/>
                <a:ea typeface="Montserrat School"/>
                <a:cs typeface="Montserrat School"/>
                <a:sym typeface="Montserrat School"/>
              </a:rPr>
              <a:t>“Jesus answered John's messengers, “Go back and tell John what you have seen and heard: the blind can see, the lame can walk, those who suffer from dreaded skin diseases are made clean, the deaf can hear, the dead are raised to life, and the Good News is preached to the poor.”” Luke 7:22</a:t>
            </a:r>
          </a:p>
          <a:p>
            <a:pPr algn="l">
              <a:lnSpc>
                <a:spcPts val="2940"/>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In today's Gospel, Jesus tells people to look at what is happening around them. Lives are changing, people are being helped and the poor are hearing Good News.</a:t>
            </a:r>
          </a:p>
          <a:p>
            <a:pPr algn="l">
              <a:lnSpc>
                <a:spcPts val="2940"/>
              </a:lnSpc>
            </a:pPr>
            <a:r>
              <a:rPr lang="en-US" sz="2100">
                <a:solidFill>
                  <a:srgbClr val="222544"/>
                </a:solidFill>
                <a:latin typeface="Montserrat School"/>
                <a:ea typeface="Montserrat School"/>
                <a:cs typeface="Montserrat School"/>
                <a:sym typeface="Montserrat School"/>
              </a:rPr>
              <a:t>In Dilexi Te, Pope Leo XIV reminds us that God has a special love for people who are poor, vulnerable or overlooked.</a:t>
            </a:r>
          </a:p>
          <a:p>
            <a:pPr algn="l">
              <a:lnSpc>
                <a:spcPts val="2940"/>
              </a:lnSpc>
            </a:pPr>
            <a:endParaRPr lang="en-US" sz="2100">
              <a:solidFill>
                <a:srgbClr val="222544"/>
              </a:solidFill>
              <a:latin typeface="Montserrat School"/>
              <a:ea typeface="Montserrat School"/>
              <a:cs typeface="Montserrat School"/>
              <a:sym typeface="Montserrat School"/>
            </a:endParaRPr>
          </a:p>
        </p:txBody>
      </p:sp>
      <p:sp>
        <p:nvSpPr>
          <p:cNvPr id="30" name="TextBox 30"/>
          <p:cNvSpPr txBox="1"/>
          <p:nvPr/>
        </p:nvSpPr>
        <p:spPr>
          <a:xfrm>
            <a:off x="1466178" y="180586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Scripture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41069"/>
            <a:ext cx="8927231" cy="3778374"/>
            <a:chOff x="0" y="0"/>
            <a:chExt cx="2351205" cy="995127"/>
          </a:xfrm>
        </p:grpSpPr>
        <p:sp>
          <p:nvSpPr>
            <p:cNvPr id="5" name="Freeform 5"/>
            <p:cNvSpPr/>
            <p:nvPr/>
          </p:nvSpPr>
          <p:spPr>
            <a:xfrm>
              <a:off x="0" y="0"/>
              <a:ext cx="2351205" cy="995127"/>
            </a:xfrm>
            <a:custGeom>
              <a:avLst/>
              <a:gdLst/>
              <a:ahLst/>
              <a:cxnLst/>
              <a:rect l="l" t="t" r="r" b="b"/>
              <a:pathLst>
                <a:path w="2351205" h="995127">
                  <a:moveTo>
                    <a:pt x="0" y="0"/>
                  </a:moveTo>
                  <a:lnTo>
                    <a:pt x="2351205" y="0"/>
                  </a:lnTo>
                  <a:lnTo>
                    <a:pt x="2351205" y="995127"/>
                  </a:lnTo>
                  <a:lnTo>
                    <a:pt x="0" y="995127"/>
                  </a:lnTo>
                  <a:close/>
                </a:path>
              </a:pathLst>
            </a:custGeom>
            <a:solidFill>
              <a:srgbClr val="FFFFFF"/>
            </a:solidFill>
            <a:ln w="38100" cap="sq">
              <a:solidFill>
                <a:srgbClr val="DF8284"/>
              </a:solidFill>
              <a:prstDash val="dash"/>
              <a:miter/>
            </a:ln>
          </p:spPr>
          <p:txBody>
            <a:bodyPr/>
            <a:lstStyle/>
            <a:p>
              <a:endParaRPr lang="en-GB"/>
            </a:p>
          </p:txBody>
        </p:sp>
        <p:sp>
          <p:nvSpPr>
            <p:cNvPr id="6" name="TextBox 6"/>
            <p:cNvSpPr txBox="1"/>
            <p:nvPr/>
          </p:nvSpPr>
          <p:spPr>
            <a:xfrm>
              <a:off x="0" y="-38100"/>
              <a:ext cx="2351205" cy="1033227"/>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9378494" y="5419443"/>
            <a:ext cx="8448710" cy="4409416"/>
            <a:chOff x="0" y="0"/>
            <a:chExt cx="2225175" cy="1161328"/>
          </a:xfrm>
        </p:grpSpPr>
        <p:sp>
          <p:nvSpPr>
            <p:cNvPr id="8" name="Freeform 8"/>
            <p:cNvSpPr/>
            <p:nvPr/>
          </p:nvSpPr>
          <p:spPr>
            <a:xfrm>
              <a:off x="0" y="0"/>
              <a:ext cx="2225175" cy="1161328"/>
            </a:xfrm>
            <a:custGeom>
              <a:avLst/>
              <a:gdLst/>
              <a:ahLst/>
              <a:cxnLst/>
              <a:rect l="l" t="t" r="r" b="b"/>
              <a:pathLst>
                <a:path w="2225175" h="1161328">
                  <a:moveTo>
                    <a:pt x="0" y="0"/>
                  </a:moveTo>
                  <a:lnTo>
                    <a:pt x="2225175" y="0"/>
                  </a:lnTo>
                  <a:lnTo>
                    <a:pt x="2225175" y="1161328"/>
                  </a:lnTo>
                  <a:lnTo>
                    <a:pt x="0" y="1161328"/>
                  </a:lnTo>
                  <a:close/>
                </a:path>
              </a:pathLst>
            </a:custGeom>
            <a:solidFill>
              <a:srgbClr val="FFFFFF"/>
            </a:solidFill>
            <a:ln w="38100" cap="sq">
              <a:solidFill>
                <a:srgbClr val="DF8284"/>
              </a:solidFill>
              <a:prstDash val="dash"/>
              <a:miter/>
            </a:ln>
          </p:spPr>
          <p:txBody>
            <a:bodyPr/>
            <a:lstStyle/>
            <a:p>
              <a:endParaRPr lang="en-GB"/>
            </a:p>
          </p:txBody>
        </p:sp>
        <p:sp>
          <p:nvSpPr>
            <p:cNvPr id="9" name="TextBox 9"/>
            <p:cNvSpPr txBox="1"/>
            <p:nvPr/>
          </p:nvSpPr>
          <p:spPr>
            <a:xfrm>
              <a:off x="0" y="-38100"/>
              <a:ext cx="2225175" cy="1199428"/>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9893549" y="1641069"/>
            <a:ext cx="4962991" cy="3563574"/>
            <a:chOff x="0" y="0"/>
            <a:chExt cx="1134847" cy="814853"/>
          </a:xfrm>
        </p:grpSpPr>
        <p:sp>
          <p:nvSpPr>
            <p:cNvPr id="11" name="Freeform 11"/>
            <p:cNvSpPr/>
            <p:nvPr/>
          </p:nvSpPr>
          <p:spPr>
            <a:xfrm>
              <a:off x="0" y="0"/>
              <a:ext cx="1134847" cy="814853"/>
            </a:xfrm>
            <a:custGeom>
              <a:avLst/>
              <a:gdLst/>
              <a:ahLst/>
              <a:cxnLst/>
              <a:rect l="l" t="t" r="r" b="b"/>
              <a:pathLst>
                <a:path w="1134847" h="814853">
                  <a:moveTo>
                    <a:pt x="0" y="0"/>
                  </a:moveTo>
                  <a:lnTo>
                    <a:pt x="1134847" y="0"/>
                  </a:lnTo>
                  <a:lnTo>
                    <a:pt x="1134847" y="814853"/>
                  </a:lnTo>
                  <a:lnTo>
                    <a:pt x="0" y="814853"/>
                  </a:lnTo>
                  <a:close/>
                </a:path>
              </a:pathLst>
            </a:custGeom>
            <a:blipFill>
              <a:blip r:embed="rId5"/>
              <a:stretch>
                <a:fillRect l="-3852" r="-3852"/>
              </a:stretch>
            </a:blipFill>
          </p:spPr>
          <p:txBody>
            <a:bodyPr/>
            <a:lstStyle/>
            <a:p>
              <a:endParaRPr lang="en-GB"/>
            </a:p>
          </p:txBody>
        </p:sp>
      </p:grpSp>
      <p:grpSp>
        <p:nvGrpSpPr>
          <p:cNvPr id="12" name="Group 12"/>
          <p:cNvGrpSpPr/>
          <p:nvPr/>
        </p:nvGrpSpPr>
        <p:grpSpPr>
          <a:xfrm>
            <a:off x="-849805" y="-234640"/>
            <a:ext cx="12633259" cy="1263340"/>
            <a:chOff x="0" y="0"/>
            <a:chExt cx="16844345" cy="1684453"/>
          </a:xfrm>
        </p:grpSpPr>
        <p:grpSp>
          <p:nvGrpSpPr>
            <p:cNvPr id="13" name="Group 13"/>
            <p:cNvGrpSpPr/>
            <p:nvPr/>
          </p:nvGrpSpPr>
          <p:grpSpPr>
            <a:xfrm>
              <a:off x="0" y="0"/>
              <a:ext cx="16844345" cy="1684453"/>
              <a:chOff x="0" y="0"/>
              <a:chExt cx="3327278" cy="332731"/>
            </a:xfrm>
          </p:grpSpPr>
          <p:sp>
            <p:nvSpPr>
              <p:cNvPr id="14" name="Freeform 14"/>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5" name="TextBox 15"/>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7" name="TextBox 17"/>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Wednesday 16 December - Third week of Advent</a:t>
              </a:r>
            </a:p>
          </p:txBody>
        </p:sp>
      </p:grpSp>
      <p:sp>
        <p:nvSpPr>
          <p:cNvPr id="18" name="Freeform 18"/>
          <p:cNvSpPr/>
          <p:nvPr/>
        </p:nvSpPr>
        <p:spPr>
          <a:xfrm>
            <a:off x="5110893" y="5576395"/>
            <a:ext cx="3934578" cy="3942559"/>
          </a:xfrm>
          <a:custGeom>
            <a:avLst/>
            <a:gdLst/>
            <a:ahLst/>
            <a:cxnLst/>
            <a:rect l="l" t="t" r="r" b="b"/>
            <a:pathLst>
              <a:path w="3934578" h="3942559">
                <a:moveTo>
                  <a:pt x="0" y="0"/>
                </a:moveTo>
                <a:lnTo>
                  <a:pt x="3934578" y="0"/>
                </a:lnTo>
                <a:lnTo>
                  <a:pt x="3934578" y="3942559"/>
                </a:lnTo>
                <a:lnTo>
                  <a:pt x="0" y="3942559"/>
                </a:lnTo>
                <a:lnTo>
                  <a:pt x="0" y="0"/>
                </a:lnTo>
                <a:close/>
              </a:path>
            </a:pathLst>
          </a:custGeom>
          <a:blipFill>
            <a:blip r:embed="rId7"/>
            <a:stretch>
              <a:fillRect/>
            </a:stretch>
          </a:blipFill>
        </p:spPr>
        <p:txBody>
          <a:bodyPr/>
          <a:lstStyle/>
          <a:p>
            <a:endParaRPr lang="en-GB"/>
          </a:p>
        </p:txBody>
      </p:sp>
      <p:sp>
        <p:nvSpPr>
          <p:cNvPr id="19" name="Freeform 19"/>
          <p:cNvSpPr/>
          <p:nvPr/>
        </p:nvSpPr>
        <p:spPr>
          <a:xfrm rot="1932466" flipH="1" flipV="1">
            <a:off x="7358389" y="8924087"/>
            <a:ext cx="1969216" cy="1189734"/>
          </a:xfrm>
          <a:custGeom>
            <a:avLst/>
            <a:gdLst/>
            <a:ahLst/>
            <a:cxnLst/>
            <a:rect l="l" t="t" r="r" b="b"/>
            <a:pathLst>
              <a:path w="1969216" h="1189734">
                <a:moveTo>
                  <a:pt x="1969215" y="1189734"/>
                </a:moveTo>
                <a:lnTo>
                  <a:pt x="0" y="1189734"/>
                </a:lnTo>
                <a:lnTo>
                  <a:pt x="0" y="0"/>
                </a:lnTo>
                <a:lnTo>
                  <a:pt x="1969215" y="0"/>
                </a:lnTo>
                <a:lnTo>
                  <a:pt x="1969215" y="1189734"/>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0" name="TextBox 20"/>
          <p:cNvSpPr txBox="1"/>
          <p:nvPr/>
        </p:nvSpPr>
        <p:spPr>
          <a:xfrm>
            <a:off x="9582476" y="6557366"/>
            <a:ext cx="8040748" cy="38373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Like we hear Jesus do in the scripture, share some Good News today! </a:t>
            </a:r>
          </a:p>
          <a:p>
            <a:pPr algn="l">
              <a:lnSpc>
                <a:spcPts val="3220"/>
              </a:lnSpc>
            </a:pPr>
            <a:r>
              <a:rPr lang="en-US" sz="2300">
                <a:solidFill>
                  <a:srgbClr val="222544"/>
                </a:solidFill>
                <a:latin typeface="Montserrat School"/>
                <a:ea typeface="Montserrat School"/>
                <a:cs typeface="Montserrat School"/>
                <a:sym typeface="Montserrat School"/>
              </a:rPr>
              <a:t>Encourage someone, be positive, help a friend or do something kind for somebody who needs it.</a:t>
            </a:r>
          </a:p>
          <a:p>
            <a:pPr algn="l">
              <a:lnSpc>
                <a:spcPts val="196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World Gift: Could your school give some good news by fundraising for an udderly wonderful </a:t>
            </a:r>
            <a:r>
              <a:rPr lang="en-US" sz="2300" b="1" u="sng">
                <a:solidFill>
                  <a:srgbClr val="222544"/>
                </a:solidFill>
                <a:latin typeface="Montserrat School Semi-Bold"/>
                <a:ea typeface="Montserrat School Semi-Bold"/>
                <a:cs typeface="Montserrat School Semi-Bold"/>
                <a:sym typeface="Montserrat School Semi-Bold"/>
                <a:hlinkClick r:id="rId9" tooltip="https://worldgifts.cafod.org.uk/products/marvellous-moo-cow-for-schools"/>
              </a:rPr>
              <a:t>Marvellous moo cow gift (£155)?</a:t>
            </a:r>
          </a:p>
          <a:p>
            <a:pPr algn="l">
              <a:lnSpc>
                <a:spcPts val="3220"/>
              </a:lnSpc>
            </a:pPr>
            <a:endParaRPr lang="en-US" sz="2300" b="1" u="sng">
              <a:solidFill>
                <a:srgbClr val="222544"/>
              </a:solidFill>
              <a:latin typeface="Montserrat School Semi-Bold"/>
              <a:ea typeface="Montserrat School Semi-Bold"/>
              <a:cs typeface="Montserrat School Semi-Bold"/>
              <a:sym typeface="Montserrat School Semi-Bold"/>
              <a:hlinkClick r:id="rId9" tooltip="https://worldgifts.cafod.org.uk/products/marvellous-moo-cow-for-schools"/>
            </a:endParaRPr>
          </a:p>
          <a:p>
            <a:pPr algn="l">
              <a:lnSpc>
                <a:spcPts val="3220"/>
              </a:lnSpc>
            </a:pPr>
            <a:endParaRPr lang="en-US" sz="2300" b="1" u="sng">
              <a:solidFill>
                <a:srgbClr val="222544"/>
              </a:solidFill>
              <a:latin typeface="Montserrat School Semi-Bold"/>
              <a:ea typeface="Montserrat School Semi-Bold"/>
              <a:cs typeface="Montserrat School Semi-Bold"/>
              <a:sym typeface="Montserrat School Semi-Bold"/>
              <a:hlinkClick r:id="rId9" tooltip="https://worldgifts.cafod.org.uk/products/marvellous-moo-cow-for-schools"/>
            </a:endParaRPr>
          </a:p>
        </p:txBody>
      </p:sp>
      <p:grpSp>
        <p:nvGrpSpPr>
          <p:cNvPr id="21" name="Group 21"/>
          <p:cNvGrpSpPr/>
          <p:nvPr/>
        </p:nvGrpSpPr>
        <p:grpSpPr>
          <a:xfrm>
            <a:off x="377325" y="1806326"/>
            <a:ext cx="5187059" cy="910134"/>
            <a:chOff x="0" y="0"/>
            <a:chExt cx="6916079" cy="1213512"/>
          </a:xfrm>
        </p:grpSpPr>
        <p:grpSp>
          <p:nvGrpSpPr>
            <p:cNvPr id="22" name="Group 22"/>
            <p:cNvGrpSpPr/>
            <p:nvPr/>
          </p:nvGrpSpPr>
          <p:grpSpPr>
            <a:xfrm>
              <a:off x="0" y="0"/>
              <a:ext cx="1213512" cy="1213512"/>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24" name="TextBox 24"/>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5" name="Freeform 25"/>
            <p:cNvSpPr/>
            <p:nvPr/>
          </p:nvSpPr>
          <p:spPr>
            <a:xfrm>
              <a:off x="89152" y="184909"/>
              <a:ext cx="1035209" cy="843695"/>
            </a:xfrm>
            <a:custGeom>
              <a:avLst/>
              <a:gdLst/>
              <a:ahLst/>
              <a:cxnLst/>
              <a:rect l="l" t="t" r="r" b="b"/>
              <a:pathLst>
                <a:path w="1035209" h="843695">
                  <a:moveTo>
                    <a:pt x="0" y="0"/>
                  </a:moveTo>
                  <a:lnTo>
                    <a:pt x="1035208" y="0"/>
                  </a:lnTo>
                  <a:lnTo>
                    <a:pt x="1035208" y="843695"/>
                  </a:lnTo>
                  <a:lnTo>
                    <a:pt x="0" y="84369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6" name="TextBox 26"/>
            <p:cNvSpPr txBox="1"/>
            <p:nvPr/>
          </p:nvSpPr>
          <p:spPr>
            <a:xfrm>
              <a:off x="1366927" y="197585"/>
              <a:ext cx="5549152"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grpSp>
      <p:sp>
        <p:nvSpPr>
          <p:cNvPr id="27" name="TextBox 27"/>
          <p:cNvSpPr txBox="1"/>
          <p:nvPr/>
        </p:nvSpPr>
        <p:spPr>
          <a:xfrm>
            <a:off x="418162" y="2953357"/>
            <a:ext cx="8524445" cy="20726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Loving God, </a:t>
            </a:r>
          </a:p>
          <a:p>
            <a:pPr algn="l">
              <a:lnSpc>
                <a:spcPts val="3359"/>
              </a:lnSpc>
            </a:pPr>
            <a:r>
              <a:rPr lang="en-US" sz="2400">
                <a:solidFill>
                  <a:srgbClr val="222544"/>
                </a:solidFill>
                <a:latin typeface="Montserrat School"/>
                <a:ea typeface="Montserrat School"/>
                <a:cs typeface="Montserrat School"/>
                <a:sym typeface="Montserrat School"/>
              </a:rPr>
              <a:t>help us to put the needs of the vulnerable first, </a:t>
            </a:r>
          </a:p>
          <a:p>
            <a:pPr algn="l">
              <a:lnSpc>
                <a:spcPts val="3359"/>
              </a:lnSpc>
            </a:pPr>
            <a:r>
              <a:rPr lang="en-US" sz="2400">
                <a:solidFill>
                  <a:srgbClr val="222544"/>
                </a:solidFill>
                <a:latin typeface="Montserrat School"/>
                <a:ea typeface="Montserrat School"/>
                <a:cs typeface="Montserrat School"/>
                <a:sym typeface="Montserrat School"/>
              </a:rPr>
              <a:t>to recognise the dignity of every person,</a:t>
            </a:r>
          </a:p>
          <a:p>
            <a:pPr algn="l">
              <a:lnSpc>
                <a:spcPts val="3359"/>
              </a:lnSpc>
            </a:pPr>
            <a:r>
              <a:rPr lang="en-US" sz="2400">
                <a:solidFill>
                  <a:srgbClr val="222544"/>
                </a:solidFill>
                <a:latin typeface="Montserrat School"/>
                <a:ea typeface="Montserrat School"/>
                <a:cs typeface="Montserrat School"/>
                <a:sym typeface="Montserrat School"/>
              </a:rPr>
              <a:t>and be a voice of hope for the voiceless. </a:t>
            </a:r>
          </a:p>
          <a:p>
            <a:pPr algn="l">
              <a:lnSpc>
                <a:spcPts val="3359"/>
              </a:lnSpc>
            </a:pPr>
            <a:r>
              <a:rPr lang="en-US" sz="2400">
                <a:solidFill>
                  <a:srgbClr val="222544"/>
                </a:solidFill>
                <a:latin typeface="Montserrat School"/>
                <a:ea typeface="Montserrat School"/>
                <a:cs typeface="Montserrat School"/>
                <a:sym typeface="Montserrat School"/>
              </a:rPr>
              <a:t>Amen. </a:t>
            </a:r>
          </a:p>
        </p:txBody>
      </p:sp>
      <p:grpSp>
        <p:nvGrpSpPr>
          <p:cNvPr id="28" name="Group 28"/>
          <p:cNvGrpSpPr/>
          <p:nvPr/>
        </p:nvGrpSpPr>
        <p:grpSpPr>
          <a:xfrm>
            <a:off x="9523087" y="5576395"/>
            <a:ext cx="4520733" cy="832777"/>
            <a:chOff x="0" y="0"/>
            <a:chExt cx="6027643" cy="1110369"/>
          </a:xfrm>
        </p:grpSpPr>
        <p:grpSp>
          <p:nvGrpSpPr>
            <p:cNvPr id="29" name="Group 29"/>
            <p:cNvGrpSpPr/>
            <p:nvPr/>
          </p:nvGrpSpPr>
          <p:grpSpPr>
            <a:xfrm>
              <a:off x="0" y="0"/>
              <a:ext cx="1110369" cy="1110369"/>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31" name="TextBox 31"/>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2" name="TextBox 32"/>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3" name="Freeform 33"/>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91399" y="1530883"/>
            <a:ext cx="8577764" cy="5708179"/>
            <a:chOff x="0" y="0"/>
            <a:chExt cx="2259164" cy="1503389"/>
          </a:xfrm>
        </p:grpSpPr>
        <p:sp>
          <p:nvSpPr>
            <p:cNvPr id="5" name="Freeform 5"/>
            <p:cNvSpPr/>
            <p:nvPr/>
          </p:nvSpPr>
          <p:spPr>
            <a:xfrm>
              <a:off x="0" y="0"/>
              <a:ext cx="2259164" cy="1503389"/>
            </a:xfrm>
            <a:custGeom>
              <a:avLst/>
              <a:gdLst/>
              <a:ahLst/>
              <a:cxnLst/>
              <a:rect l="l" t="t" r="r" b="b"/>
              <a:pathLst>
                <a:path w="2259164" h="1503389">
                  <a:moveTo>
                    <a:pt x="0" y="0"/>
                  </a:moveTo>
                  <a:lnTo>
                    <a:pt x="2259164" y="0"/>
                  </a:lnTo>
                  <a:lnTo>
                    <a:pt x="2259164" y="1503389"/>
                  </a:lnTo>
                  <a:lnTo>
                    <a:pt x="0" y="1503389"/>
                  </a:lnTo>
                  <a:close/>
                </a:path>
              </a:pathLst>
            </a:custGeom>
            <a:solidFill>
              <a:srgbClr val="FFFFFF"/>
            </a:solidFill>
            <a:ln w="38100" cap="sq">
              <a:solidFill>
                <a:srgbClr val="DF8284"/>
              </a:solidFill>
              <a:prstDash val="dash"/>
              <a:miter/>
            </a:ln>
          </p:spPr>
          <p:txBody>
            <a:bodyPr/>
            <a:lstStyle/>
            <a:p>
              <a:endParaRPr lang="en-GB"/>
            </a:p>
          </p:txBody>
        </p:sp>
        <p:sp>
          <p:nvSpPr>
            <p:cNvPr id="6" name="TextBox 6"/>
            <p:cNvSpPr txBox="1"/>
            <p:nvPr/>
          </p:nvSpPr>
          <p:spPr>
            <a:xfrm>
              <a:off x="0" y="-38100"/>
              <a:ext cx="2259164" cy="154148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40982" y="1674344"/>
            <a:ext cx="910134" cy="910134"/>
            <a:chOff x="0" y="0"/>
            <a:chExt cx="1213512" cy="1213512"/>
          </a:xfrm>
        </p:grpSpPr>
        <p:grpSp>
          <p:nvGrpSpPr>
            <p:cNvPr id="8" name="Group 8"/>
            <p:cNvGrpSpPr/>
            <p:nvPr/>
          </p:nvGrpSpPr>
          <p:grpSpPr>
            <a:xfrm>
              <a:off x="0" y="0"/>
              <a:ext cx="1213512" cy="121351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2" name="Group 12"/>
          <p:cNvGrpSpPr/>
          <p:nvPr/>
        </p:nvGrpSpPr>
        <p:grpSpPr>
          <a:xfrm>
            <a:off x="9144000" y="5143500"/>
            <a:ext cx="8622848" cy="4711146"/>
            <a:chOff x="0" y="0"/>
            <a:chExt cx="2271038" cy="1240796"/>
          </a:xfrm>
        </p:grpSpPr>
        <p:sp>
          <p:nvSpPr>
            <p:cNvPr id="13" name="Freeform 13"/>
            <p:cNvSpPr/>
            <p:nvPr/>
          </p:nvSpPr>
          <p:spPr>
            <a:xfrm>
              <a:off x="0" y="0"/>
              <a:ext cx="2271038" cy="1240796"/>
            </a:xfrm>
            <a:custGeom>
              <a:avLst/>
              <a:gdLst/>
              <a:ahLst/>
              <a:cxnLst/>
              <a:rect l="l" t="t" r="r" b="b"/>
              <a:pathLst>
                <a:path w="2271038" h="1240796">
                  <a:moveTo>
                    <a:pt x="0" y="0"/>
                  </a:moveTo>
                  <a:lnTo>
                    <a:pt x="2271038" y="0"/>
                  </a:lnTo>
                  <a:lnTo>
                    <a:pt x="2271038" y="1240796"/>
                  </a:lnTo>
                  <a:lnTo>
                    <a:pt x="0" y="1240796"/>
                  </a:lnTo>
                  <a:close/>
                </a:path>
              </a:pathLst>
            </a:custGeom>
            <a:solidFill>
              <a:srgbClr val="FFFFFF"/>
            </a:solidFill>
            <a:ln w="38100" cap="sq">
              <a:solidFill>
                <a:srgbClr val="DF8284"/>
              </a:solidFill>
              <a:prstDash val="dash"/>
              <a:miter/>
            </a:ln>
          </p:spPr>
          <p:txBody>
            <a:bodyPr/>
            <a:lstStyle/>
            <a:p>
              <a:endParaRPr lang="en-GB"/>
            </a:p>
          </p:txBody>
        </p:sp>
        <p:sp>
          <p:nvSpPr>
            <p:cNvPr id="14" name="TextBox 14"/>
            <p:cNvSpPr txBox="1"/>
            <p:nvPr/>
          </p:nvSpPr>
          <p:spPr>
            <a:xfrm>
              <a:off x="0" y="-38100"/>
              <a:ext cx="2271038" cy="1278896"/>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9347981" y="5294458"/>
            <a:ext cx="4107443" cy="752853"/>
            <a:chOff x="0" y="0"/>
            <a:chExt cx="5476591" cy="1003804"/>
          </a:xfrm>
        </p:grpSpPr>
        <p:sp>
          <p:nvSpPr>
            <p:cNvPr id="16" name="TextBox 16"/>
            <p:cNvSpPr txBox="1"/>
            <p:nvPr/>
          </p:nvSpPr>
          <p:spPr>
            <a:xfrm>
              <a:off x="1209734" y="164776"/>
              <a:ext cx="4266857" cy="614244"/>
            </a:xfrm>
            <a:prstGeom prst="rect">
              <a:avLst/>
            </a:prstGeom>
          </p:spPr>
          <p:txBody>
            <a:bodyPr lIns="0" tIns="0" rIns="0" bIns="0" rtlCol="0" anchor="t">
              <a:spAutoFit/>
            </a:bodyPr>
            <a:lstStyle/>
            <a:p>
              <a:pPr algn="l">
                <a:lnSpc>
                  <a:spcPts val="3936"/>
                </a:lnSpc>
              </a:pPr>
              <a:r>
                <a:rPr lang="en-US" sz="2811" b="1">
                  <a:solidFill>
                    <a:srgbClr val="222544"/>
                  </a:solidFill>
                  <a:latin typeface="Montserrat School Semi-Bold"/>
                  <a:ea typeface="Montserrat School Semi-Bold"/>
                  <a:cs typeface="Montserrat School Semi-Bold"/>
                  <a:sym typeface="Montserrat School Semi-Bold"/>
                </a:rPr>
                <a:t>Today’s Activity</a:t>
              </a:r>
            </a:p>
          </p:txBody>
        </p:sp>
        <p:grpSp>
          <p:nvGrpSpPr>
            <p:cNvPr id="17" name="Group 17"/>
            <p:cNvGrpSpPr/>
            <p:nvPr/>
          </p:nvGrpSpPr>
          <p:grpSpPr>
            <a:xfrm>
              <a:off x="0" y="0"/>
              <a:ext cx="1003804" cy="1003804"/>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19" name="TextBox 19"/>
              <p:cNvSpPr txBox="1"/>
              <p:nvPr/>
            </p:nvSpPr>
            <p:spPr>
              <a:xfrm>
                <a:off x="76200" y="38100"/>
                <a:ext cx="660400" cy="698500"/>
              </a:xfrm>
              <a:prstGeom prst="rect">
                <a:avLst/>
              </a:prstGeom>
            </p:spPr>
            <p:txBody>
              <a:bodyPr lIns="33731" tIns="33731" rIns="33731" bIns="33731" rtlCol="0" anchor="ctr"/>
              <a:lstStyle/>
              <a:p>
                <a:pPr algn="ctr">
                  <a:lnSpc>
                    <a:spcPts val="2660"/>
                  </a:lnSpc>
                </a:pPr>
                <a:endParaRPr/>
              </a:p>
            </p:txBody>
          </p:sp>
        </p:grpSp>
        <p:sp>
          <p:nvSpPr>
            <p:cNvPr id="20" name="Freeform 20"/>
            <p:cNvSpPr/>
            <p:nvPr/>
          </p:nvSpPr>
          <p:spPr>
            <a:xfrm>
              <a:off x="181778" y="218593"/>
              <a:ext cx="640247" cy="566619"/>
            </a:xfrm>
            <a:custGeom>
              <a:avLst/>
              <a:gdLst/>
              <a:ahLst/>
              <a:cxnLst/>
              <a:rect l="l" t="t" r="r" b="b"/>
              <a:pathLst>
                <a:path w="640247" h="566619">
                  <a:moveTo>
                    <a:pt x="0" y="0"/>
                  </a:moveTo>
                  <a:lnTo>
                    <a:pt x="640248" y="0"/>
                  </a:lnTo>
                  <a:lnTo>
                    <a:pt x="640248" y="566618"/>
                  </a:lnTo>
                  <a:lnTo>
                    <a:pt x="0" y="56661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grpSp>
        <p:nvGrpSpPr>
          <p:cNvPr id="21" name="Group 21"/>
          <p:cNvGrpSpPr/>
          <p:nvPr/>
        </p:nvGrpSpPr>
        <p:grpSpPr>
          <a:xfrm>
            <a:off x="-849805" y="-234640"/>
            <a:ext cx="12633259" cy="1263340"/>
            <a:chOff x="0" y="0"/>
            <a:chExt cx="16844345" cy="1684453"/>
          </a:xfrm>
        </p:grpSpPr>
        <p:grpSp>
          <p:nvGrpSpPr>
            <p:cNvPr id="22" name="Group 22"/>
            <p:cNvGrpSpPr/>
            <p:nvPr/>
          </p:nvGrpSpPr>
          <p:grpSpPr>
            <a:xfrm>
              <a:off x="0" y="0"/>
              <a:ext cx="16844345" cy="1684453"/>
              <a:chOff x="0" y="0"/>
              <a:chExt cx="3327278" cy="332731"/>
            </a:xfrm>
          </p:grpSpPr>
          <p:sp>
            <p:nvSpPr>
              <p:cNvPr id="23" name="Freeform 23"/>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4" name="TextBox 24"/>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TextBox 26"/>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Thursday 17 December - Third week of Advent</a:t>
              </a:r>
            </a:p>
          </p:txBody>
        </p:sp>
      </p:grpSp>
      <p:grpSp>
        <p:nvGrpSpPr>
          <p:cNvPr id="27" name="Group 27"/>
          <p:cNvGrpSpPr/>
          <p:nvPr/>
        </p:nvGrpSpPr>
        <p:grpSpPr>
          <a:xfrm>
            <a:off x="10635316" y="1530883"/>
            <a:ext cx="5802400" cy="3409120"/>
            <a:chOff x="0" y="0"/>
            <a:chExt cx="1134847" cy="666763"/>
          </a:xfrm>
        </p:grpSpPr>
        <p:sp>
          <p:nvSpPr>
            <p:cNvPr id="28" name="Freeform 28"/>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8"/>
              <a:stretch>
                <a:fillRect t="-6734" b="-6734"/>
              </a:stretch>
            </a:blipFill>
          </p:spPr>
          <p:txBody>
            <a:bodyPr/>
            <a:lstStyle/>
            <a:p>
              <a:endParaRPr lang="en-GB"/>
            </a:p>
          </p:txBody>
        </p:sp>
      </p:grpSp>
      <p:sp>
        <p:nvSpPr>
          <p:cNvPr id="29" name="Freeform 29"/>
          <p:cNvSpPr/>
          <p:nvPr/>
        </p:nvSpPr>
        <p:spPr>
          <a:xfrm>
            <a:off x="6555482" y="7008833"/>
            <a:ext cx="2588518" cy="3502967"/>
          </a:xfrm>
          <a:custGeom>
            <a:avLst/>
            <a:gdLst/>
            <a:ahLst/>
            <a:cxnLst/>
            <a:rect l="l" t="t" r="r" b="b"/>
            <a:pathLst>
              <a:path w="2588518" h="3502967">
                <a:moveTo>
                  <a:pt x="0" y="0"/>
                </a:moveTo>
                <a:lnTo>
                  <a:pt x="2588518" y="0"/>
                </a:lnTo>
                <a:lnTo>
                  <a:pt x="2588518" y="3502967"/>
                </a:lnTo>
                <a:lnTo>
                  <a:pt x="0" y="3502967"/>
                </a:lnTo>
                <a:lnTo>
                  <a:pt x="0" y="0"/>
                </a:lnTo>
                <a:close/>
              </a:path>
            </a:pathLst>
          </a:custGeom>
          <a:blipFill>
            <a:blip r:embed="rId9"/>
            <a:stretch>
              <a:fillRect/>
            </a:stretch>
          </a:blipFill>
        </p:spPr>
        <p:txBody>
          <a:bodyPr/>
          <a:lstStyle/>
          <a:p>
            <a:endParaRPr lang="en-GB"/>
          </a:p>
        </p:txBody>
      </p:sp>
      <p:sp>
        <p:nvSpPr>
          <p:cNvPr id="30" name="TextBox 30"/>
          <p:cNvSpPr txBox="1"/>
          <p:nvPr/>
        </p:nvSpPr>
        <p:spPr>
          <a:xfrm>
            <a:off x="9347981" y="6285436"/>
            <a:ext cx="8214886" cy="3251835"/>
          </a:xfrm>
          <a:prstGeom prst="rect">
            <a:avLst/>
          </a:prstGeom>
        </p:spPr>
        <p:txBody>
          <a:bodyPr lIns="0" tIns="0" rIns="0" bIns="0" rtlCol="0" anchor="t">
            <a:spAutoFit/>
          </a:bodyPr>
          <a:lstStyle/>
          <a:p>
            <a:pPr algn="l">
              <a:lnSpc>
                <a:spcPts val="2940"/>
              </a:lnSpc>
            </a:pPr>
            <a:r>
              <a:rPr lang="en-US" sz="2100">
                <a:solidFill>
                  <a:srgbClr val="222544"/>
                </a:solidFill>
                <a:latin typeface="Montserrat School"/>
                <a:ea typeface="Montserrat School"/>
                <a:cs typeface="Montserrat School"/>
                <a:sym typeface="Montserrat School"/>
              </a:rPr>
              <a:t>When Jesus taught us the Our Father, He used words like "our," "we" and "us." These are words that remind us we belong together and that we pr</a:t>
            </a:r>
            <a:r>
              <a:rPr lang="en-US" sz="2100" u="none">
                <a:solidFill>
                  <a:srgbClr val="222544"/>
                </a:solidFill>
                <a:latin typeface="Montserrat School"/>
                <a:ea typeface="Montserrat School"/>
                <a:cs typeface="Montserrat School"/>
                <a:sym typeface="Montserrat School"/>
              </a:rPr>
              <a:t>ay not ju</a:t>
            </a:r>
            <a:r>
              <a:rPr lang="en-US" sz="2100">
                <a:solidFill>
                  <a:srgbClr val="222544"/>
                </a:solidFill>
                <a:latin typeface="Montserrat School"/>
                <a:ea typeface="Montserrat School"/>
                <a:cs typeface="Montserrat School"/>
                <a:sym typeface="Montserrat School"/>
              </a:rPr>
              <a:t>st for ourselves, but for everyone in God's family.</a:t>
            </a:r>
          </a:p>
          <a:p>
            <a:pPr algn="l">
              <a:lnSpc>
                <a:spcPts val="2380"/>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Pray the </a:t>
            </a:r>
            <a:r>
              <a:rPr lang="en-US" sz="2100" b="1">
                <a:solidFill>
                  <a:srgbClr val="222544"/>
                </a:solidFill>
                <a:latin typeface="Montserrat School Semi-Bold"/>
                <a:ea typeface="Montserrat School Semi-Bold"/>
                <a:cs typeface="Montserrat School Semi-Bold"/>
                <a:sym typeface="Montserrat School Semi-Bold"/>
              </a:rPr>
              <a:t>Our Father Prayer</a:t>
            </a:r>
            <a:r>
              <a:rPr lang="en-US" sz="2100">
                <a:solidFill>
                  <a:srgbClr val="222544"/>
                </a:solidFill>
                <a:latin typeface="Montserrat School"/>
                <a:ea typeface="Montserrat School"/>
                <a:cs typeface="Montserrat School"/>
                <a:sym typeface="Montserrat School"/>
              </a:rPr>
              <a:t> together.</a:t>
            </a:r>
          </a:p>
          <a:p>
            <a:pPr algn="l">
              <a:lnSpc>
                <a:spcPts val="2940"/>
              </a:lnSpc>
            </a:pPr>
            <a:r>
              <a:rPr lang="en-US" sz="2100">
                <a:solidFill>
                  <a:srgbClr val="222544"/>
                </a:solidFill>
                <a:latin typeface="Montserrat School"/>
                <a:ea typeface="Montserrat School"/>
                <a:cs typeface="Montserrat School"/>
                <a:sym typeface="Montserrat School"/>
              </a:rPr>
              <a:t>As you pray, listen carefully for the words "our," "we" and "us." Count how many times you hear them. Why do you think Jesus taught us to pray in this way?</a:t>
            </a:r>
          </a:p>
        </p:txBody>
      </p:sp>
      <p:sp>
        <p:nvSpPr>
          <p:cNvPr id="31" name="TextBox 31"/>
          <p:cNvSpPr txBox="1"/>
          <p:nvPr/>
        </p:nvSpPr>
        <p:spPr>
          <a:xfrm>
            <a:off x="440982" y="2699723"/>
            <a:ext cx="8079193" cy="4309110"/>
          </a:xfrm>
          <a:prstGeom prst="rect">
            <a:avLst/>
          </a:prstGeom>
        </p:spPr>
        <p:txBody>
          <a:bodyPr lIns="0" tIns="0" rIns="0" bIns="0" rtlCol="0" anchor="t">
            <a:spAutoFit/>
          </a:bodyPr>
          <a:lstStyle/>
          <a:p>
            <a:pPr algn="ctr">
              <a:lnSpc>
                <a:spcPts val="2940"/>
              </a:lnSpc>
            </a:pPr>
            <a:r>
              <a:rPr lang="en-US" sz="2100">
                <a:solidFill>
                  <a:srgbClr val="222544"/>
                </a:solidFill>
                <a:latin typeface="Montserrat School"/>
                <a:ea typeface="Montserrat School"/>
                <a:cs typeface="Montserrat School"/>
                <a:sym typeface="Montserrat School"/>
              </a:rPr>
              <a:t>“And Jacob was the father of Joseph, who married Mary, the mother of Jesus, who was called the Messiah." </a:t>
            </a:r>
          </a:p>
          <a:p>
            <a:pPr algn="ctr">
              <a:lnSpc>
                <a:spcPts val="2940"/>
              </a:lnSpc>
            </a:pPr>
            <a:r>
              <a:rPr lang="en-US" sz="2100">
                <a:solidFill>
                  <a:srgbClr val="222544"/>
                </a:solidFill>
                <a:latin typeface="Montserrat School"/>
                <a:ea typeface="Montserrat School"/>
                <a:cs typeface="Montserrat School"/>
                <a:sym typeface="Montserrat School"/>
              </a:rPr>
              <a:t>Matthew 1:16 </a:t>
            </a:r>
          </a:p>
          <a:p>
            <a:pPr algn="ctr">
              <a:lnSpc>
                <a:spcPts val="2380"/>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In today’s Gospel, we hear all about Jesus' ancestors. </a:t>
            </a:r>
          </a:p>
          <a:p>
            <a:pPr algn="l">
              <a:lnSpc>
                <a:spcPts val="2940"/>
              </a:lnSpc>
            </a:pPr>
            <a:r>
              <a:rPr lang="en-US" sz="2100">
                <a:solidFill>
                  <a:srgbClr val="222544"/>
                </a:solidFill>
                <a:latin typeface="Montserrat School"/>
                <a:ea typeface="Montserrat School"/>
                <a:cs typeface="Montserrat School"/>
                <a:sym typeface="Montserrat School"/>
              </a:rPr>
              <a:t>Jesus' ancestors were members of His family who lived before Him. Our families can be made up of mums, dads, sisters, brothers, grandparents, aunties, uncles, cousins and our friends. But there is also our global family. </a:t>
            </a:r>
          </a:p>
          <a:p>
            <a:pPr algn="l">
              <a:lnSpc>
                <a:spcPts val="2520"/>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Who do you think our global family is? And how can we treat them 'like family' when they may be far away?  </a:t>
            </a:r>
          </a:p>
        </p:txBody>
      </p:sp>
      <p:sp>
        <p:nvSpPr>
          <p:cNvPr id="32" name="TextBox 32"/>
          <p:cNvSpPr txBox="1"/>
          <p:nvPr/>
        </p:nvSpPr>
        <p:spPr>
          <a:xfrm>
            <a:off x="1466178" y="180586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Scripture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96277"/>
            <a:ext cx="8927231" cy="4480302"/>
            <a:chOff x="0" y="0"/>
            <a:chExt cx="2351205" cy="1179997"/>
          </a:xfrm>
        </p:grpSpPr>
        <p:sp>
          <p:nvSpPr>
            <p:cNvPr id="5" name="Freeform 5"/>
            <p:cNvSpPr/>
            <p:nvPr/>
          </p:nvSpPr>
          <p:spPr>
            <a:xfrm>
              <a:off x="0" y="0"/>
              <a:ext cx="2351205" cy="1179997"/>
            </a:xfrm>
            <a:custGeom>
              <a:avLst/>
              <a:gdLst/>
              <a:ahLst/>
              <a:cxnLst/>
              <a:rect l="l" t="t" r="r" b="b"/>
              <a:pathLst>
                <a:path w="2351205" h="1179997">
                  <a:moveTo>
                    <a:pt x="0" y="0"/>
                  </a:moveTo>
                  <a:lnTo>
                    <a:pt x="2351205" y="0"/>
                  </a:lnTo>
                  <a:lnTo>
                    <a:pt x="2351205" y="1179997"/>
                  </a:lnTo>
                  <a:lnTo>
                    <a:pt x="0" y="1179997"/>
                  </a:lnTo>
                  <a:close/>
                </a:path>
              </a:pathLst>
            </a:custGeom>
            <a:solidFill>
              <a:srgbClr val="FFFFFF"/>
            </a:solidFill>
            <a:ln w="38100" cap="sq">
              <a:solidFill>
                <a:srgbClr val="DF8284"/>
              </a:solidFill>
              <a:prstDash val="dash"/>
              <a:miter/>
            </a:ln>
          </p:spPr>
          <p:txBody>
            <a:bodyPr/>
            <a:lstStyle/>
            <a:p>
              <a:endParaRPr lang="en-GB"/>
            </a:p>
          </p:txBody>
        </p:sp>
        <p:sp>
          <p:nvSpPr>
            <p:cNvPr id="6" name="TextBox 6"/>
            <p:cNvSpPr txBox="1"/>
            <p:nvPr/>
          </p:nvSpPr>
          <p:spPr>
            <a:xfrm>
              <a:off x="0" y="-38100"/>
              <a:ext cx="2351205" cy="1218097"/>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78494" y="5664821"/>
            <a:ext cx="8448710" cy="3593479"/>
            <a:chOff x="0" y="0"/>
            <a:chExt cx="2225175" cy="946431"/>
          </a:xfrm>
        </p:grpSpPr>
        <p:sp>
          <p:nvSpPr>
            <p:cNvPr id="12" name="Freeform 12"/>
            <p:cNvSpPr/>
            <p:nvPr/>
          </p:nvSpPr>
          <p:spPr>
            <a:xfrm>
              <a:off x="0" y="0"/>
              <a:ext cx="2225175" cy="946431"/>
            </a:xfrm>
            <a:custGeom>
              <a:avLst/>
              <a:gdLst/>
              <a:ahLst/>
              <a:cxnLst/>
              <a:rect l="l" t="t" r="r" b="b"/>
              <a:pathLst>
                <a:path w="2225175" h="946431">
                  <a:moveTo>
                    <a:pt x="0" y="0"/>
                  </a:moveTo>
                  <a:lnTo>
                    <a:pt x="2225175" y="0"/>
                  </a:lnTo>
                  <a:lnTo>
                    <a:pt x="2225175" y="946431"/>
                  </a:lnTo>
                  <a:lnTo>
                    <a:pt x="0" y="946431"/>
                  </a:lnTo>
                  <a:close/>
                </a:path>
              </a:pathLst>
            </a:custGeom>
            <a:solidFill>
              <a:srgbClr val="FFFFFF"/>
            </a:solidFill>
            <a:ln w="38100" cap="sq">
              <a:solidFill>
                <a:srgbClr val="DF8284"/>
              </a:solidFill>
              <a:prstDash val="dash"/>
              <a:miter/>
            </a:ln>
          </p:spPr>
          <p:txBody>
            <a:bodyPr/>
            <a:lstStyle/>
            <a:p>
              <a:endParaRPr lang="en-GB"/>
            </a:p>
          </p:txBody>
        </p:sp>
        <p:sp>
          <p:nvSpPr>
            <p:cNvPr id="13" name="TextBox 13"/>
            <p:cNvSpPr txBox="1"/>
            <p:nvPr/>
          </p:nvSpPr>
          <p:spPr>
            <a:xfrm>
              <a:off x="0" y="-38100"/>
              <a:ext cx="2225175" cy="984531"/>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9582476" y="6966941"/>
            <a:ext cx="8040748" cy="2325370"/>
          </a:xfrm>
          <a:prstGeom prst="rect">
            <a:avLst/>
          </a:prstGeom>
        </p:spPr>
        <p:txBody>
          <a:bodyPr lIns="0" tIns="0" rIns="0" bIns="0" rtlCol="0" anchor="t">
            <a:spAutoFit/>
          </a:bodyPr>
          <a:lstStyle/>
          <a:p>
            <a:pPr algn="l">
              <a:lnSpc>
                <a:spcPts val="3080"/>
              </a:lnSpc>
            </a:pPr>
            <a:r>
              <a:rPr lang="en-US" sz="2200">
                <a:solidFill>
                  <a:srgbClr val="222544"/>
                </a:solidFill>
                <a:latin typeface="Montserrat School"/>
                <a:ea typeface="Montserrat School"/>
                <a:cs typeface="Montserrat School"/>
                <a:sym typeface="Montserrat School"/>
              </a:rPr>
              <a:t>Find a globe or world map. Close your eyes and gently place your finger on a country. </a:t>
            </a:r>
          </a:p>
          <a:p>
            <a:pPr algn="l">
              <a:lnSpc>
                <a:spcPts val="3080"/>
              </a:lnSpc>
            </a:pPr>
            <a:r>
              <a:rPr lang="en-US" sz="2200">
                <a:solidFill>
                  <a:srgbClr val="222544"/>
                </a:solidFill>
                <a:latin typeface="Montserrat School"/>
                <a:ea typeface="Montserrat School"/>
                <a:cs typeface="Montserrat School"/>
                <a:sym typeface="Montserrat School"/>
              </a:rPr>
              <a:t>Say a prayer for the people who live there and ask God to bless them with peace, hope and joy. </a:t>
            </a:r>
          </a:p>
          <a:p>
            <a:pPr algn="l">
              <a:lnSpc>
                <a:spcPts val="3080"/>
              </a:lnSpc>
            </a:pPr>
            <a:r>
              <a:rPr lang="en-US" sz="2200">
                <a:solidFill>
                  <a:srgbClr val="222544"/>
                </a:solidFill>
                <a:latin typeface="Montserrat School"/>
                <a:ea typeface="Montserrat School"/>
                <a:cs typeface="Montserrat School"/>
                <a:sym typeface="Montserrat School"/>
              </a:rPr>
              <a:t>Remember, they are part of our global family to</a:t>
            </a:r>
            <a:r>
              <a:rPr lang="en-US" sz="2200" u="none">
                <a:solidFill>
                  <a:srgbClr val="222544"/>
                </a:solidFill>
                <a:latin typeface="Montserrat School"/>
                <a:ea typeface="Montserrat School"/>
                <a:cs typeface="Montserrat School"/>
                <a:sym typeface="Montserrat School"/>
              </a:rPr>
              <a:t>o</a:t>
            </a:r>
            <a:r>
              <a:rPr lang="en-US" sz="2200">
                <a:solidFill>
                  <a:srgbClr val="222544"/>
                </a:solidFill>
                <a:latin typeface="Montserrat School"/>
                <a:ea typeface="Montserrat School"/>
                <a:cs typeface="Montserrat School"/>
                <a:sym typeface="Montserrat School"/>
              </a:rPr>
              <a:t>.</a:t>
            </a:r>
          </a:p>
          <a:p>
            <a:pPr algn="l">
              <a:lnSpc>
                <a:spcPts val="3080"/>
              </a:lnSpc>
            </a:pPr>
            <a:endParaRPr lang="en-US" sz="2200">
              <a:solidFill>
                <a:srgbClr val="222544"/>
              </a:solidFill>
              <a:latin typeface="Montserrat School"/>
              <a:ea typeface="Montserrat School"/>
              <a:cs typeface="Montserrat School"/>
              <a:sym typeface="Montserrat School"/>
            </a:endParaRPr>
          </a:p>
        </p:txBody>
      </p:sp>
      <p:sp>
        <p:nvSpPr>
          <p:cNvPr id="15" name="TextBox 15"/>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16" name="TextBox 16"/>
          <p:cNvSpPr txBox="1"/>
          <p:nvPr/>
        </p:nvSpPr>
        <p:spPr>
          <a:xfrm>
            <a:off x="377325" y="3132004"/>
            <a:ext cx="8766675" cy="2715895"/>
          </a:xfrm>
          <a:prstGeom prst="rect">
            <a:avLst/>
          </a:prstGeom>
        </p:spPr>
        <p:txBody>
          <a:bodyPr lIns="0" tIns="0" rIns="0" bIns="0" rtlCol="0" anchor="t">
            <a:spAutoFit/>
          </a:bodyPr>
          <a:lstStyle/>
          <a:p>
            <a:pPr algn="l">
              <a:lnSpc>
                <a:spcPts val="3080"/>
              </a:lnSpc>
            </a:pPr>
            <a:r>
              <a:rPr lang="en-US" sz="2200">
                <a:solidFill>
                  <a:srgbClr val="222544"/>
                </a:solidFill>
                <a:latin typeface="Montserrat School"/>
                <a:ea typeface="Montserrat School"/>
                <a:cs typeface="Montserrat School"/>
                <a:sym typeface="Montserrat School"/>
              </a:rPr>
              <a:t>God our Father,</a:t>
            </a:r>
          </a:p>
          <a:p>
            <a:pPr algn="l">
              <a:lnSpc>
                <a:spcPts val="3080"/>
              </a:lnSpc>
            </a:pPr>
            <a:r>
              <a:rPr lang="en-US" sz="2200">
                <a:solidFill>
                  <a:srgbClr val="222544"/>
                </a:solidFill>
                <a:latin typeface="Montserrat School"/>
                <a:ea typeface="Montserrat School"/>
                <a:cs typeface="Montserrat School"/>
                <a:sym typeface="Montserrat School"/>
              </a:rPr>
              <a:t>thank you for the gift of our families and our global family.</a:t>
            </a:r>
          </a:p>
          <a:p>
            <a:pPr algn="l">
              <a:lnSpc>
                <a:spcPts val="3080"/>
              </a:lnSpc>
            </a:pPr>
            <a:r>
              <a:rPr lang="en-US" sz="2200">
                <a:solidFill>
                  <a:srgbClr val="222544"/>
                </a:solidFill>
                <a:latin typeface="Montserrat School"/>
                <a:ea typeface="Montserrat School"/>
                <a:cs typeface="Montserrat School"/>
                <a:sym typeface="Montserrat School"/>
              </a:rPr>
              <a:t>Help us to remember that every person is your child, </a:t>
            </a:r>
          </a:p>
          <a:p>
            <a:pPr algn="l">
              <a:lnSpc>
                <a:spcPts val="3080"/>
              </a:lnSpc>
            </a:pPr>
            <a:r>
              <a:rPr lang="en-US" sz="2200">
                <a:solidFill>
                  <a:srgbClr val="222544"/>
                </a:solidFill>
                <a:latin typeface="Montserrat School"/>
                <a:ea typeface="Montserrat School"/>
                <a:cs typeface="Montserrat School"/>
                <a:sym typeface="Montserrat School"/>
              </a:rPr>
              <a:t>loved by you.</a:t>
            </a:r>
          </a:p>
          <a:p>
            <a:pPr algn="l">
              <a:lnSpc>
                <a:spcPts val="3080"/>
              </a:lnSpc>
            </a:pPr>
            <a:r>
              <a:rPr lang="en-US" sz="2200">
                <a:solidFill>
                  <a:srgbClr val="222544"/>
                </a:solidFill>
                <a:latin typeface="Montserrat School"/>
                <a:ea typeface="Montserrat School"/>
                <a:cs typeface="Montserrat School"/>
                <a:sym typeface="Montserrat School"/>
              </a:rPr>
              <a:t>May we care for others with kindness, respect and compassion.</a:t>
            </a:r>
          </a:p>
          <a:p>
            <a:pPr algn="l">
              <a:lnSpc>
                <a:spcPts val="3080"/>
              </a:lnSpc>
            </a:pPr>
            <a:r>
              <a:rPr lang="en-US" sz="2200">
                <a:solidFill>
                  <a:srgbClr val="222544"/>
                </a:solidFill>
                <a:latin typeface="Montserrat School"/>
                <a:ea typeface="Montserrat School"/>
                <a:cs typeface="Montserrat School"/>
                <a:sym typeface="Montserrat School"/>
              </a:rPr>
              <a:t>Amen.</a:t>
            </a:r>
          </a:p>
        </p:txBody>
      </p:sp>
      <p:grpSp>
        <p:nvGrpSpPr>
          <p:cNvPr id="17" name="Group 17"/>
          <p:cNvGrpSpPr/>
          <p:nvPr/>
        </p:nvGrpSpPr>
        <p:grpSpPr>
          <a:xfrm>
            <a:off x="-849805" y="-234640"/>
            <a:ext cx="12633259" cy="1263340"/>
            <a:chOff x="0" y="0"/>
            <a:chExt cx="16844345" cy="1684453"/>
          </a:xfrm>
        </p:grpSpPr>
        <p:grpSp>
          <p:nvGrpSpPr>
            <p:cNvPr id="18" name="Group 18"/>
            <p:cNvGrpSpPr/>
            <p:nvPr/>
          </p:nvGrpSpPr>
          <p:grpSpPr>
            <a:xfrm>
              <a:off x="0" y="0"/>
              <a:ext cx="16844345" cy="1684453"/>
              <a:chOff x="0" y="0"/>
              <a:chExt cx="3327278" cy="332731"/>
            </a:xfrm>
          </p:grpSpPr>
          <p:sp>
            <p:nvSpPr>
              <p:cNvPr id="19" name="Freeform 19"/>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0" name="TextBox 20"/>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2" name="TextBox 22"/>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Thursday 17 December - Third week of Advent</a:t>
              </a:r>
            </a:p>
          </p:txBody>
        </p:sp>
      </p:grpSp>
      <p:grpSp>
        <p:nvGrpSpPr>
          <p:cNvPr id="23" name="Group 23"/>
          <p:cNvGrpSpPr/>
          <p:nvPr/>
        </p:nvGrpSpPr>
        <p:grpSpPr>
          <a:xfrm>
            <a:off x="10412996" y="1696277"/>
            <a:ext cx="6379707" cy="3711369"/>
            <a:chOff x="0" y="0"/>
            <a:chExt cx="1292154" cy="751706"/>
          </a:xfrm>
        </p:grpSpPr>
        <p:sp>
          <p:nvSpPr>
            <p:cNvPr id="24" name="Freeform 24"/>
            <p:cNvSpPr/>
            <p:nvPr/>
          </p:nvSpPr>
          <p:spPr>
            <a:xfrm>
              <a:off x="0" y="0"/>
              <a:ext cx="1292154" cy="751706"/>
            </a:xfrm>
            <a:custGeom>
              <a:avLst/>
              <a:gdLst/>
              <a:ahLst/>
              <a:cxnLst/>
              <a:rect l="l" t="t" r="r" b="b"/>
              <a:pathLst>
                <a:path w="1292154" h="751706">
                  <a:moveTo>
                    <a:pt x="0" y="0"/>
                  </a:moveTo>
                  <a:lnTo>
                    <a:pt x="1292154" y="0"/>
                  </a:lnTo>
                  <a:lnTo>
                    <a:pt x="1292154" y="751706"/>
                  </a:lnTo>
                  <a:lnTo>
                    <a:pt x="0" y="751706"/>
                  </a:lnTo>
                  <a:close/>
                </a:path>
              </a:pathLst>
            </a:custGeom>
            <a:blipFill>
              <a:blip r:embed="rId7"/>
              <a:stretch>
                <a:fillRect t="-7298" b="-7298"/>
              </a:stretch>
            </a:blipFill>
          </p:spPr>
          <p:txBody>
            <a:bodyPr/>
            <a:lstStyle/>
            <a:p>
              <a:endParaRPr lang="en-GB"/>
            </a:p>
          </p:txBody>
        </p:sp>
      </p:grpSp>
      <p:grpSp>
        <p:nvGrpSpPr>
          <p:cNvPr id="25" name="Group 25"/>
          <p:cNvGrpSpPr/>
          <p:nvPr/>
        </p:nvGrpSpPr>
        <p:grpSpPr>
          <a:xfrm>
            <a:off x="9582476" y="5944785"/>
            <a:ext cx="4520733" cy="832777"/>
            <a:chOff x="0" y="0"/>
            <a:chExt cx="6027643" cy="1110369"/>
          </a:xfrm>
        </p:grpSpPr>
        <p:grpSp>
          <p:nvGrpSpPr>
            <p:cNvPr id="26" name="Group 26"/>
            <p:cNvGrpSpPr/>
            <p:nvPr/>
          </p:nvGrpSpPr>
          <p:grpSpPr>
            <a:xfrm>
              <a:off x="0" y="0"/>
              <a:ext cx="1110369" cy="1110369"/>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28" name="TextBox 28"/>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29" name="TextBox 29"/>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0" name="Freeform 30"/>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169902" y="1257238"/>
            <a:ext cx="8577764" cy="5872101"/>
            <a:chOff x="0" y="0"/>
            <a:chExt cx="2259164" cy="1546561"/>
          </a:xfrm>
        </p:grpSpPr>
        <p:sp>
          <p:nvSpPr>
            <p:cNvPr id="5" name="Freeform 5"/>
            <p:cNvSpPr/>
            <p:nvPr/>
          </p:nvSpPr>
          <p:spPr>
            <a:xfrm>
              <a:off x="0" y="0"/>
              <a:ext cx="2259164" cy="1546562"/>
            </a:xfrm>
            <a:custGeom>
              <a:avLst/>
              <a:gdLst/>
              <a:ahLst/>
              <a:cxnLst/>
              <a:rect l="l" t="t" r="r" b="b"/>
              <a:pathLst>
                <a:path w="2259164" h="1546562">
                  <a:moveTo>
                    <a:pt x="0" y="0"/>
                  </a:moveTo>
                  <a:lnTo>
                    <a:pt x="2259164" y="0"/>
                  </a:lnTo>
                  <a:lnTo>
                    <a:pt x="2259164" y="1546562"/>
                  </a:lnTo>
                  <a:lnTo>
                    <a:pt x="0" y="1546562"/>
                  </a:lnTo>
                  <a:close/>
                </a:path>
              </a:pathLst>
            </a:custGeom>
            <a:solidFill>
              <a:srgbClr val="FFFFFF"/>
            </a:solidFill>
            <a:ln w="38100" cap="sq">
              <a:solidFill>
                <a:srgbClr val="DF8284"/>
              </a:solidFill>
              <a:prstDash val="dash"/>
              <a:miter/>
            </a:ln>
          </p:spPr>
          <p:txBody>
            <a:bodyPr/>
            <a:lstStyle/>
            <a:p>
              <a:endParaRPr lang="en-GB"/>
            </a:p>
          </p:txBody>
        </p:sp>
        <p:sp>
          <p:nvSpPr>
            <p:cNvPr id="6" name="TextBox 6"/>
            <p:cNvSpPr txBox="1"/>
            <p:nvPr/>
          </p:nvSpPr>
          <p:spPr>
            <a:xfrm>
              <a:off x="0" y="-38100"/>
              <a:ext cx="2259164" cy="1584661"/>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279765" y="1349920"/>
            <a:ext cx="5187059" cy="910134"/>
            <a:chOff x="0" y="0"/>
            <a:chExt cx="6916079" cy="1213512"/>
          </a:xfrm>
        </p:grpSpPr>
        <p:grpSp>
          <p:nvGrpSpPr>
            <p:cNvPr id="8" name="Group 8"/>
            <p:cNvGrpSpPr/>
            <p:nvPr/>
          </p:nvGrpSpPr>
          <p:grpSpPr>
            <a:xfrm>
              <a:off x="0" y="0"/>
              <a:ext cx="1213512" cy="121351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TextBox 12"/>
            <p:cNvSpPr txBox="1"/>
            <p:nvPr/>
          </p:nvSpPr>
          <p:spPr>
            <a:xfrm>
              <a:off x="1366927" y="197585"/>
              <a:ext cx="5549152"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Scripture</a:t>
              </a:r>
            </a:p>
          </p:txBody>
        </p:sp>
      </p:grpSp>
      <p:grpSp>
        <p:nvGrpSpPr>
          <p:cNvPr id="13" name="Group 13"/>
          <p:cNvGrpSpPr/>
          <p:nvPr/>
        </p:nvGrpSpPr>
        <p:grpSpPr>
          <a:xfrm>
            <a:off x="9271992" y="5825142"/>
            <a:ext cx="8622848" cy="3761167"/>
            <a:chOff x="0" y="0"/>
            <a:chExt cx="11497131" cy="5014889"/>
          </a:xfrm>
        </p:grpSpPr>
        <p:grpSp>
          <p:nvGrpSpPr>
            <p:cNvPr id="14" name="Group 14"/>
            <p:cNvGrpSpPr/>
            <p:nvPr/>
          </p:nvGrpSpPr>
          <p:grpSpPr>
            <a:xfrm>
              <a:off x="0" y="0"/>
              <a:ext cx="11497131" cy="5014889"/>
              <a:chOff x="0" y="0"/>
              <a:chExt cx="2271038" cy="990595"/>
            </a:xfrm>
          </p:grpSpPr>
          <p:sp>
            <p:nvSpPr>
              <p:cNvPr id="15" name="Freeform 15"/>
              <p:cNvSpPr/>
              <p:nvPr/>
            </p:nvSpPr>
            <p:spPr>
              <a:xfrm>
                <a:off x="0" y="0"/>
                <a:ext cx="2271038" cy="990595"/>
              </a:xfrm>
              <a:custGeom>
                <a:avLst/>
                <a:gdLst/>
                <a:ahLst/>
                <a:cxnLst/>
                <a:rect l="l" t="t" r="r" b="b"/>
                <a:pathLst>
                  <a:path w="2271038" h="990595">
                    <a:moveTo>
                      <a:pt x="0" y="0"/>
                    </a:moveTo>
                    <a:lnTo>
                      <a:pt x="2271038" y="0"/>
                    </a:lnTo>
                    <a:lnTo>
                      <a:pt x="2271038" y="990595"/>
                    </a:lnTo>
                    <a:lnTo>
                      <a:pt x="0" y="990595"/>
                    </a:lnTo>
                    <a:close/>
                  </a:path>
                </a:pathLst>
              </a:custGeom>
              <a:solidFill>
                <a:srgbClr val="FFFFFF"/>
              </a:solidFill>
              <a:ln w="38100" cap="sq">
                <a:solidFill>
                  <a:srgbClr val="DF8284"/>
                </a:solidFill>
                <a:prstDash val="dash"/>
                <a:miter/>
              </a:ln>
            </p:spPr>
            <p:txBody>
              <a:bodyPr/>
              <a:lstStyle/>
              <a:p>
                <a:endParaRPr lang="en-GB"/>
              </a:p>
            </p:txBody>
          </p:sp>
          <p:sp>
            <p:nvSpPr>
              <p:cNvPr id="16" name="TextBox 16"/>
              <p:cNvSpPr txBox="1"/>
              <p:nvPr/>
            </p:nvSpPr>
            <p:spPr>
              <a:xfrm>
                <a:off x="0" y="-38100"/>
                <a:ext cx="2271038" cy="1028695"/>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1734439" y="398684"/>
              <a:ext cx="5158260"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grpSp>
          <p:nvGrpSpPr>
            <p:cNvPr id="18" name="Group 18"/>
            <p:cNvGrpSpPr/>
            <p:nvPr/>
          </p:nvGrpSpPr>
          <p:grpSpPr>
            <a:xfrm>
              <a:off x="271975" y="208584"/>
              <a:ext cx="1213512" cy="1213512"/>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20" name="TextBox 20"/>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1" name="Freeform 21"/>
            <p:cNvSpPr/>
            <p:nvPr/>
          </p:nvSpPr>
          <p:spPr>
            <a:xfrm>
              <a:off x="491729" y="472844"/>
              <a:ext cx="774003" cy="684993"/>
            </a:xfrm>
            <a:custGeom>
              <a:avLst/>
              <a:gdLst/>
              <a:ahLst/>
              <a:cxnLst/>
              <a:rect l="l" t="t" r="r" b="b"/>
              <a:pathLst>
                <a:path w="774003" h="684993">
                  <a:moveTo>
                    <a:pt x="0" y="0"/>
                  </a:moveTo>
                  <a:lnTo>
                    <a:pt x="774004" y="0"/>
                  </a:lnTo>
                  <a:lnTo>
                    <a:pt x="774004" y="684993"/>
                  </a:lnTo>
                  <a:lnTo>
                    <a:pt x="0" y="68499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2" name="TextBox 22"/>
            <p:cNvSpPr txBox="1"/>
            <p:nvPr/>
          </p:nvSpPr>
          <p:spPr>
            <a:xfrm>
              <a:off x="271975" y="1691518"/>
              <a:ext cx="10953181" cy="2821093"/>
            </a:xfrm>
            <a:prstGeom prst="rect">
              <a:avLst/>
            </a:prstGeom>
          </p:spPr>
          <p:txBody>
            <a:bodyPr lIns="0" tIns="0" rIns="0" bIns="0" rtlCol="0" anchor="t">
              <a:spAutoFit/>
            </a:bodyPr>
            <a:lstStyle/>
            <a:p>
              <a:pPr algn="l">
                <a:lnSpc>
                  <a:spcPts val="3080"/>
                </a:lnSpc>
              </a:pPr>
              <a:r>
                <a:rPr lang="en-US" sz="2200">
                  <a:solidFill>
                    <a:srgbClr val="222544"/>
                  </a:solidFill>
                  <a:latin typeface="Montserrat School"/>
                  <a:ea typeface="Montserrat School"/>
                  <a:cs typeface="Montserrat School"/>
                  <a:sym typeface="Montserrat School"/>
                </a:rPr>
                <a:t>On International Migrants Day, think about how we can show compassion for others and welcome them into our communities.</a:t>
              </a:r>
            </a:p>
            <a:p>
              <a:pPr algn="l">
                <a:lnSpc>
                  <a:spcPts val="1540"/>
                </a:lnSpc>
              </a:pPr>
              <a:endParaRPr lang="en-US" sz="2200">
                <a:solidFill>
                  <a:srgbClr val="222544"/>
                </a:solidFill>
                <a:latin typeface="Montserrat School"/>
                <a:ea typeface="Montserrat School"/>
                <a:cs typeface="Montserrat School"/>
                <a:sym typeface="Montserrat School"/>
              </a:endParaRPr>
            </a:p>
            <a:p>
              <a:pPr algn="l">
                <a:lnSpc>
                  <a:spcPts val="3080"/>
                </a:lnSpc>
              </a:pPr>
              <a:r>
                <a:rPr lang="en-US" sz="2200">
                  <a:solidFill>
                    <a:srgbClr val="222544"/>
                  </a:solidFill>
                  <a:latin typeface="Montserrat School"/>
                  <a:ea typeface="Montserrat School"/>
                  <a:cs typeface="Montserrat School"/>
                  <a:sym typeface="Montserrat School"/>
                </a:rPr>
                <a:t>Create a classroom welcome poster for your door or prayer focus this Advent.</a:t>
              </a:r>
            </a:p>
          </p:txBody>
        </p:sp>
      </p:grpSp>
      <p:grpSp>
        <p:nvGrpSpPr>
          <p:cNvPr id="23" name="Group 23"/>
          <p:cNvGrpSpPr/>
          <p:nvPr/>
        </p:nvGrpSpPr>
        <p:grpSpPr>
          <a:xfrm>
            <a:off x="-849805" y="-234640"/>
            <a:ext cx="12633259" cy="1263340"/>
            <a:chOff x="0" y="0"/>
            <a:chExt cx="16844345" cy="1684453"/>
          </a:xfrm>
        </p:grpSpPr>
        <p:grpSp>
          <p:nvGrpSpPr>
            <p:cNvPr id="24" name="Group 24"/>
            <p:cNvGrpSpPr/>
            <p:nvPr/>
          </p:nvGrpSpPr>
          <p:grpSpPr>
            <a:xfrm>
              <a:off x="0" y="0"/>
              <a:ext cx="16844345" cy="1684453"/>
              <a:chOff x="0" y="0"/>
              <a:chExt cx="3327278" cy="332731"/>
            </a:xfrm>
          </p:grpSpPr>
          <p:sp>
            <p:nvSpPr>
              <p:cNvPr id="25" name="Freeform 25"/>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6" name="TextBox 26"/>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27" name="Freeform 27"/>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8" name="TextBox 28"/>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Friday 18 December - Third week of Advent</a:t>
              </a:r>
            </a:p>
          </p:txBody>
        </p:sp>
      </p:grpSp>
      <p:grpSp>
        <p:nvGrpSpPr>
          <p:cNvPr id="29" name="Group 29"/>
          <p:cNvGrpSpPr/>
          <p:nvPr/>
        </p:nvGrpSpPr>
        <p:grpSpPr>
          <a:xfrm>
            <a:off x="10169771" y="1666957"/>
            <a:ext cx="6443475" cy="3748466"/>
            <a:chOff x="0" y="0"/>
            <a:chExt cx="1292154" cy="751706"/>
          </a:xfrm>
        </p:grpSpPr>
        <p:sp>
          <p:nvSpPr>
            <p:cNvPr id="30" name="Freeform 30"/>
            <p:cNvSpPr/>
            <p:nvPr/>
          </p:nvSpPr>
          <p:spPr>
            <a:xfrm>
              <a:off x="0" y="0"/>
              <a:ext cx="1292154" cy="751706"/>
            </a:xfrm>
            <a:custGeom>
              <a:avLst/>
              <a:gdLst/>
              <a:ahLst/>
              <a:cxnLst/>
              <a:rect l="l" t="t" r="r" b="b"/>
              <a:pathLst>
                <a:path w="1292154" h="751706">
                  <a:moveTo>
                    <a:pt x="0" y="0"/>
                  </a:moveTo>
                  <a:lnTo>
                    <a:pt x="1292154" y="0"/>
                  </a:lnTo>
                  <a:lnTo>
                    <a:pt x="1292154" y="751706"/>
                  </a:lnTo>
                  <a:lnTo>
                    <a:pt x="0" y="751706"/>
                  </a:lnTo>
                  <a:close/>
                </a:path>
              </a:pathLst>
            </a:custGeom>
            <a:blipFill>
              <a:blip r:embed="rId8"/>
              <a:stretch>
                <a:fillRect l="-1883" r="-1883"/>
              </a:stretch>
            </a:blipFill>
          </p:spPr>
          <p:txBody>
            <a:bodyPr/>
            <a:lstStyle/>
            <a:p>
              <a:endParaRPr lang="en-GB"/>
            </a:p>
          </p:txBody>
        </p:sp>
      </p:grpSp>
      <p:sp>
        <p:nvSpPr>
          <p:cNvPr id="31" name="TextBox 31"/>
          <p:cNvSpPr txBox="1"/>
          <p:nvPr/>
        </p:nvSpPr>
        <p:spPr>
          <a:xfrm>
            <a:off x="347786" y="2292985"/>
            <a:ext cx="8221997" cy="5317490"/>
          </a:xfrm>
          <a:prstGeom prst="rect">
            <a:avLst/>
          </a:prstGeom>
        </p:spPr>
        <p:txBody>
          <a:bodyPr lIns="0" tIns="0" rIns="0" bIns="0" rtlCol="0" anchor="t">
            <a:spAutoFit/>
          </a:bodyPr>
          <a:lstStyle/>
          <a:p>
            <a:pPr algn="ctr">
              <a:lnSpc>
                <a:spcPts val="3079"/>
              </a:lnSpc>
            </a:pPr>
            <a:r>
              <a:rPr lang="en-US" sz="2199">
                <a:solidFill>
                  <a:srgbClr val="222544"/>
                </a:solidFill>
                <a:latin typeface="Montserrat School"/>
                <a:ea typeface="Montserrat School"/>
                <a:cs typeface="Montserrat School"/>
                <a:sym typeface="Montserrat School"/>
              </a:rPr>
              <a:t>“A virgin will become pregnant and have a son, </a:t>
            </a:r>
          </a:p>
          <a:p>
            <a:pPr algn="ctr">
              <a:lnSpc>
                <a:spcPts val="3079"/>
              </a:lnSpc>
            </a:pPr>
            <a:r>
              <a:rPr lang="en-US" sz="2199">
                <a:solidFill>
                  <a:srgbClr val="222544"/>
                </a:solidFill>
                <a:latin typeface="Montserrat School"/>
                <a:ea typeface="Montserrat School"/>
                <a:cs typeface="Montserrat School"/>
                <a:sym typeface="Montserrat School"/>
              </a:rPr>
              <a:t>and he will be called Immanuel” </a:t>
            </a:r>
          </a:p>
          <a:p>
            <a:pPr algn="ctr">
              <a:lnSpc>
                <a:spcPts val="3079"/>
              </a:lnSpc>
            </a:pPr>
            <a:r>
              <a:rPr lang="en-US" sz="2199">
                <a:solidFill>
                  <a:srgbClr val="222544"/>
                </a:solidFill>
                <a:latin typeface="Montserrat School"/>
                <a:ea typeface="Montserrat School"/>
                <a:cs typeface="Montserrat School"/>
                <a:sym typeface="Montserrat School"/>
              </a:rPr>
              <a:t>(which means, “God is with us”).” </a:t>
            </a:r>
          </a:p>
          <a:p>
            <a:pPr algn="ctr">
              <a:lnSpc>
                <a:spcPts val="3079"/>
              </a:lnSpc>
            </a:pPr>
            <a:r>
              <a:rPr lang="en-US" sz="2199">
                <a:solidFill>
                  <a:srgbClr val="222544"/>
                </a:solidFill>
                <a:latin typeface="Montserrat School"/>
                <a:ea typeface="Montserrat School"/>
                <a:cs typeface="Montserrat School"/>
                <a:sym typeface="Montserrat School"/>
              </a:rPr>
              <a:t>Matthew 1:23 </a:t>
            </a:r>
          </a:p>
          <a:p>
            <a:pPr algn="ctr">
              <a:lnSpc>
                <a:spcPts val="2380"/>
              </a:lnSpc>
            </a:pPr>
            <a:endParaRPr lang="en-US" sz="2199">
              <a:solidFill>
                <a:srgbClr val="222544"/>
              </a:solidFill>
              <a:latin typeface="Montserrat School"/>
              <a:ea typeface="Montserrat School"/>
              <a:cs typeface="Montserrat School"/>
              <a:sym typeface="Montserrat School"/>
            </a:endParaRPr>
          </a:p>
          <a:p>
            <a:pPr algn="l">
              <a:lnSpc>
                <a:spcPts val="3079"/>
              </a:lnSpc>
            </a:pPr>
            <a:r>
              <a:rPr lang="en-US" sz="2199">
                <a:solidFill>
                  <a:srgbClr val="222544"/>
                </a:solidFill>
                <a:latin typeface="Montserrat School"/>
                <a:ea typeface="Montserrat School"/>
                <a:cs typeface="Montserrat School"/>
                <a:sym typeface="Montserrat School"/>
              </a:rPr>
              <a:t>When Mary was pregnant with Jesus, she and Joseph travelled a long way to Bethlehem. </a:t>
            </a:r>
          </a:p>
          <a:p>
            <a:pPr algn="l">
              <a:lnSpc>
                <a:spcPts val="3079"/>
              </a:lnSpc>
            </a:pPr>
            <a:r>
              <a:rPr lang="en-US" sz="2199">
                <a:solidFill>
                  <a:srgbClr val="222544"/>
                </a:solidFill>
                <a:latin typeface="Montserrat School"/>
                <a:ea typeface="Montserrat School"/>
                <a:cs typeface="Montserrat School"/>
                <a:sym typeface="Montserrat School"/>
              </a:rPr>
              <a:t>Today, people journey across the world for many reasons, including work, holidays and visiting family.</a:t>
            </a:r>
          </a:p>
          <a:p>
            <a:pPr algn="l">
              <a:lnSpc>
                <a:spcPts val="3079"/>
              </a:lnSpc>
            </a:pPr>
            <a:r>
              <a:rPr lang="en-US" sz="2199">
                <a:solidFill>
                  <a:srgbClr val="222544"/>
                </a:solidFill>
                <a:latin typeface="Montserrat School"/>
                <a:ea typeface="Montserrat School"/>
                <a:cs typeface="Montserrat School"/>
                <a:sym typeface="Montserrat School"/>
              </a:rPr>
              <a:t>But some are forced to travel because of poverty or war. Migrants do not always receive a warm welcome. </a:t>
            </a:r>
          </a:p>
          <a:p>
            <a:pPr algn="l">
              <a:lnSpc>
                <a:spcPts val="3079"/>
              </a:lnSpc>
            </a:pPr>
            <a:r>
              <a:rPr lang="en-US" sz="2199">
                <a:solidFill>
                  <a:srgbClr val="222544"/>
                </a:solidFill>
                <a:latin typeface="Montserrat School"/>
                <a:ea typeface="Montserrat School"/>
                <a:cs typeface="Montserrat School"/>
                <a:sym typeface="Montserrat School"/>
              </a:rPr>
              <a:t>Too often they are sent on their way.  </a:t>
            </a:r>
          </a:p>
          <a:p>
            <a:pPr algn="l">
              <a:lnSpc>
                <a:spcPts val="2940"/>
              </a:lnSpc>
            </a:pPr>
            <a:endParaRPr lang="en-US" sz="2199">
              <a:solidFill>
                <a:srgbClr val="222544"/>
              </a:solidFill>
              <a:latin typeface="Montserrat School"/>
              <a:ea typeface="Montserrat School"/>
              <a:cs typeface="Montserrat School"/>
              <a:sym typeface="Montserrat School"/>
            </a:endParaRPr>
          </a:p>
          <a:p>
            <a:pPr algn="l">
              <a:lnSpc>
                <a:spcPts val="2940"/>
              </a:lnSpc>
            </a:pPr>
            <a:endParaRPr lang="en-US" sz="2199">
              <a:solidFill>
                <a:srgbClr val="222544"/>
              </a:solidFill>
              <a:latin typeface="Montserrat School"/>
              <a:ea typeface="Montserrat School"/>
              <a:cs typeface="Montserrat School"/>
              <a:sym typeface="Montserrat Schoo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96277"/>
            <a:ext cx="8927231" cy="3966674"/>
            <a:chOff x="0" y="0"/>
            <a:chExt cx="2351205" cy="1044721"/>
          </a:xfrm>
        </p:grpSpPr>
        <p:sp>
          <p:nvSpPr>
            <p:cNvPr id="5" name="Freeform 5"/>
            <p:cNvSpPr/>
            <p:nvPr/>
          </p:nvSpPr>
          <p:spPr>
            <a:xfrm>
              <a:off x="0" y="0"/>
              <a:ext cx="2351205" cy="1044721"/>
            </a:xfrm>
            <a:custGeom>
              <a:avLst/>
              <a:gdLst/>
              <a:ahLst/>
              <a:cxnLst/>
              <a:rect l="l" t="t" r="r" b="b"/>
              <a:pathLst>
                <a:path w="2351205" h="1044721">
                  <a:moveTo>
                    <a:pt x="0" y="0"/>
                  </a:moveTo>
                  <a:lnTo>
                    <a:pt x="2351205" y="0"/>
                  </a:lnTo>
                  <a:lnTo>
                    <a:pt x="2351205" y="1044721"/>
                  </a:lnTo>
                  <a:lnTo>
                    <a:pt x="0" y="1044721"/>
                  </a:lnTo>
                  <a:close/>
                </a:path>
              </a:pathLst>
            </a:custGeom>
            <a:solidFill>
              <a:srgbClr val="FFFFFF"/>
            </a:solidFill>
            <a:ln w="38100" cap="sq">
              <a:solidFill>
                <a:srgbClr val="DF8284"/>
              </a:solidFill>
              <a:prstDash val="dash"/>
              <a:miter/>
            </a:ln>
          </p:spPr>
          <p:txBody>
            <a:bodyPr/>
            <a:lstStyle/>
            <a:p>
              <a:endParaRPr lang="en-GB"/>
            </a:p>
          </p:txBody>
        </p:sp>
        <p:sp>
          <p:nvSpPr>
            <p:cNvPr id="6" name="TextBox 6"/>
            <p:cNvSpPr txBox="1"/>
            <p:nvPr/>
          </p:nvSpPr>
          <p:spPr>
            <a:xfrm>
              <a:off x="0" y="-38100"/>
              <a:ext cx="2351205" cy="1082821"/>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78494" y="5727258"/>
            <a:ext cx="8448710" cy="3283920"/>
            <a:chOff x="0" y="0"/>
            <a:chExt cx="2225175" cy="864901"/>
          </a:xfrm>
        </p:grpSpPr>
        <p:sp>
          <p:nvSpPr>
            <p:cNvPr id="12" name="Freeform 12"/>
            <p:cNvSpPr/>
            <p:nvPr/>
          </p:nvSpPr>
          <p:spPr>
            <a:xfrm>
              <a:off x="0" y="0"/>
              <a:ext cx="2225175" cy="864901"/>
            </a:xfrm>
            <a:custGeom>
              <a:avLst/>
              <a:gdLst/>
              <a:ahLst/>
              <a:cxnLst/>
              <a:rect l="l" t="t" r="r" b="b"/>
              <a:pathLst>
                <a:path w="2225175" h="864901">
                  <a:moveTo>
                    <a:pt x="0" y="0"/>
                  </a:moveTo>
                  <a:lnTo>
                    <a:pt x="2225175" y="0"/>
                  </a:lnTo>
                  <a:lnTo>
                    <a:pt x="2225175" y="864901"/>
                  </a:lnTo>
                  <a:lnTo>
                    <a:pt x="0" y="864901"/>
                  </a:lnTo>
                  <a:close/>
                </a:path>
              </a:pathLst>
            </a:custGeom>
            <a:solidFill>
              <a:srgbClr val="FFFFFF"/>
            </a:solidFill>
            <a:ln w="38100" cap="sq">
              <a:solidFill>
                <a:srgbClr val="DF8284"/>
              </a:solidFill>
              <a:prstDash val="dash"/>
              <a:miter/>
            </a:ln>
          </p:spPr>
          <p:txBody>
            <a:bodyPr/>
            <a:lstStyle/>
            <a:p>
              <a:endParaRPr lang="en-GB"/>
            </a:p>
          </p:txBody>
        </p:sp>
        <p:sp>
          <p:nvSpPr>
            <p:cNvPr id="13" name="TextBox 13"/>
            <p:cNvSpPr txBox="1"/>
            <p:nvPr/>
          </p:nvSpPr>
          <p:spPr>
            <a:xfrm>
              <a:off x="0" y="-38100"/>
              <a:ext cx="2225175" cy="903001"/>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849805" y="-234640"/>
            <a:ext cx="12633259" cy="1263340"/>
            <a:chOff x="0" y="0"/>
            <a:chExt cx="16844345" cy="1684453"/>
          </a:xfrm>
        </p:grpSpPr>
        <p:grpSp>
          <p:nvGrpSpPr>
            <p:cNvPr id="15" name="Group 15"/>
            <p:cNvGrpSpPr/>
            <p:nvPr/>
          </p:nvGrpSpPr>
          <p:grpSpPr>
            <a:xfrm>
              <a:off x="0" y="0"/>
              <a:ext cx="16844345" cy="1684453"/>
              <a:chOff x="0" y="0"/>
              <a:chExt cx="3327278" cy="332731"/>
            </a:xfrm>
          </p:grpSpPr>
          <p:sp>
            <p:nvSpPr>
              <p:cNvPr id="16" name="Freeform 16"/>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7" name="TextBox 17"/>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9" name="TextBox 19"/>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Friday 18 December - Third week of Advent</a:t>
              </a:r>
            </a:p>
          </p:txBody>
        </p:sp>
      </p:grpSp>
      <p:grpSp>
        <p:nvGrpSpPr>
          <p:cNvPr id="20" name="Group 20"/>
          <p:cNvGrpSpPr/>
          <p:nvPr/>
        </p:nvGrpSpPr>
        <p:grpSpPr>
          <a:xfrm>
            <a:off x="5265063" y="5836819"/>
            <a:ext cx="3878937" cy="3174359"/>
            <a:chOff x="0" y="0"/>
            <a:chExt cx="1014809" cy="830477"/>
          </a:xfrm>
        </p:grpSpPr>
        <p:sp>
          <p:nvSpPr>
            <p:cNvPr id="21" name="Freeform 21"/>
            <p:cNvSpPr/>
            <p:nvPr/>
          </p:nvSpPr>
          <p:spPr>
            <a:xfrm>
              <a:off x="0" y="0"/>
              <a:ext cx="1014809" cy="830477"/>
            </a:xfrm>
            <a:custGeom>
              <a:avLst/>
              <a:gdLst/>
              <a:ahLst/>
              <a:cxnLst/>
              <a:rect l="l" t="t" r="r" b="b"/>
              <a:pathLst>
                <a:path w="1014809" h="830477">
                  <a:moveTo>
                    <a:pt x="0" y="0"/>
                  </a:moveTo>
                  <a:lnTo>
                    <a:pt x="1014809" y="0"/>
                  </a:lnTo>
                  <a:lnTo>
                    <a:pt x="1014809" y="830477"/>
                  </a:lnTo>
                  <a:lnTo>
                    <a:pt x="0" y="830477"/>
                  </a:lnTo>
                  <a:close/>
                </a:path>
              </a:pathLst>
            </a:custGeom>
            <a:blipFill>
              <a:blip r:embed="rId7"/>
              <a:stretch>
                <a:fillRect l="-1914" r="-20839"/>
              </a:stretch>
            </a:blipFill>
          </p:spPr>
          <p:txBody>
            <a:bodyPr/>
            <a:lstStyle/>
            <a:p>
              <a:endParaRPr lang="en-GB"/>
            </a:p>
          </p:txBody>
        </p:sp>
      </p:grpSp>
      <p:sp>
        <p:nvSpPr>
          <p:cNvPr id="22" name="Freeform 22"/>
          <p:cNvSpPr/>
          <p:nvPr/>
        </p:nvSpPr>
        <p:spPr>
          <a:xfrm>
            <a:off x="9378494" y="1696277"/>
            <a:ext cx="6059275" cy="3812256"/>
          </a:xfrm>
          <a:custGeom>
            <a:avLst/>
            <a:gdLst/>
            <a:ahLst/>
            <a:cxnLst/>
            <a:rect l="l" t="t" r="r" b="b"/>
            <a:pathLst>
              <a:path w="6059275" h="3812256">
                <a:moveTo>
                  <a:pt x="0" y="0"/>
                </a:moveTo>
                <a:lnTo>
                  <a:pt x="6059276" y="0"/>
                </a:lnTo>
                <a:lnTo>
                  <a:pt x="6059276" y="3812256"/>
                </a:lnTo>
                <a:lnTo>
                  <a:pt x="0" y="3812256"/>
                </a:lnTo>
                <a:lnTo>
                  <a:pt x="0" y="0"/>
                </a:lnTo>
                <a:close/>
              </a:path>
            </a:pathLst>
          </a:custGeom>
          <a:blipFill>
            <a:blip r:embed="rId8"/>
            <a:stretch>
              <a:fillRect l="-16807" t="-17285" b="-6485"/>
            </a:stretch>
          </a:blipFill>
        </p:spPr>
        <p:txBody>
          <a:bodyPr/>
          <a:lstStyle/>
          <a:p>
            <a:endParaRPr lang="en-GB"/>
          </a:p>
        </p:txBody>
      </p:sp>
      <p:sp>
        <p:nvSpPr>
          <p:cNvPr id="23" name="TextBox 23"/>
          <p:cNvSpPr txBox="1"/>
          <p:nvPr/>
        </p:nvSpPr>
        <p:spPr>
          <a:xfrm>
            <a:off x="9582476" y="7025724"/>
            <a:ext cx="8040748" cy="12344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Help somebody feel welcome today.</a:t>
            </a:r>
          </a:p>
          <a:p>
            <a:pPr algn="l">
              <a:lnSpc>
                <a:spcPts val="3359"/>
              </a:lnSpc>
            </a:pPr>
            <a:r>
              <a:rPr lang="en-US" sz="2400">
                <a:solidFill>
                  <a:srgbClr val="222544"/>
                </a:solidFill>
                <a:latin typeface="Montserrat School"/>
                <a:ea typeface="Montserrat School"/>
                <a:cs typeface="Montserrat School"/>
                <a:sym typeface="Montserrat School"/>
              </a:rPr>
              <a:t>Look out for someone who may feel left out and help t</a:t>
            </a:r>
            <a:r>
              <a:rPr lang="en-US" sz="2400" u="none">
                <a:solidFill>
                  <a:srgbClr val="222544"/>
                </a:solidFill>
                <a:latin typeface="Montserrat School"/>
                <a:ea typeface="Montserrat School"/>
                <a:cs typeface="Montserrat School"/>
                <a:sym typeface="Montserrat School"/>
              </a:rPr>
              <a:t>hem feel included</a:t>
            </a:r>
            <a:r>
              <a:rPr lang="en-US" sz="2400">
                <a:solidFill>
                  <a:srgbClr val="222544"/>
                </a:solidFill>
                <a:latin typeface="Montserrat School"/>
                <a:ea typeface="Montserrat School"/>
                <a:cs typeface="Montserrat School"/>
                <a:sym typeface="Montserrat School"/>
              </a:rPr>
              <a:t>.</a:t>
            </a:r>
          </a:p>
        </p:txBody>
      </p:sp>
      <p:sp>
        <p:nvSpPr>
          <p:cNvPr id="24" name="TextBox 24"/>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25" name="TextBox 25"/>
          <p:cNvSpPr txBox="1"/>
          <p:nvPr/>
        </p:nvSpPr>
        <p:spPr>
          <a:xfrm>
            <a:off x="377325" y="3132004"/>
            <a:ext cx="8524445" cy="20726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Loving God,</a:t>
            </a:r>
          </a:p>
          <a:p>
            <a:pPr algn="l">
              <a:lnSpc>
                <a:spcPts val="3359"/>
              </a:lnSpc>
            </a:pPr>
            <a:r>
              <a:rPr lang="en-US" sz="2400">
                <a:solidFill>
                  <a:srgbClr val="222544"/>
                </a:solidFill>
                <a:latin typeface="Montserrat School"/>
                <a:ea typeface="Montserrat School"/>
                <a:cs typeface="Montserrat School"/>
                <a:sym typeface="Montserrat School"/>
              </a:rPr>
              <a:t>you are with us wherever we go.</a:t>
            </a:r>
          </a:p>
          <a:p>
            <a:pPr algn="l">
              <a:lnSpc>
                <a:spcPts val="3359"/>
              </a:lnSpc>
            </a:pPr>
            <a:r>
              <a:rPr lang="en-US" sz="2400">
                <a:solidFill>
                  <a:srgbClr val="222544"/>
                </a:solidFill>
                <a:latin typeface="Montserrat School"/>
                <a:ea typeface="Montserrat School"/>
                <a:cs typeface="Montserrat School"/>
                <a:sym typeface="Montserrat School"/>
              </a:rPr>
              <a:t>Be close to people who are far from home</a:t>
            </a:r>
          </a:p>
          <a:p>
            <a:pPr algn="l">
              <a:lnSpc>
                <a:spcPts val="3359"/>
              </a:lnSpc>
            </a:pPr>
            <a:r>
              <a:rPr lang="en-US" sz="2400">
                <a:solidFill>
                  <a:srgbClr val="222544"/>
                </a:solidFill>
                <a:latin typeface="Montserrat School"/>
                <a:ea typeface="Montserrat School"/>
                <a:cs typeface="Montserrat School"/>
                <a:sym typeface="Montserrat School"/>
              </a:rPr>
              <a:t>and help them find welcome and peace.</a:t>
            </a:r>
          </a:p>
          <a:p>
            <a:pPr algn="l">
              <a:lnSpc>
                <a:spcPts val="3359"/>
              </a:lnSpc>
            </a:pPr>
            <a:r>
              <a:rPr lang="en-US" sz="2400">
                <a:solidFill>
                  <a:srgbClr val="222544"/>
                </a:solidFill>
                <a:latin typeface="Montserrat School"/>
                <a:ea typeface="Montserrat School"/>
                <a:cs typeface="Montserrat School"/>
                <a:sym typeface="Montserrat School"/>
              </a:rPr>
              <a:t>Amen.</a:t>
            </a:r>
          </a:p>
        </p:txBody>
      </p:sp>
      <p:grpSp>
        <p:nvGrpSpPr>
          <p:cNvPr id="26" name="Group 26"/>
          <p:cNvGrpSpPr/>
          <p:nvPr/>
        </p:nvGrpSpPr>
        <p:grpSpPr>
          <a:xfrm>
            <a:off x="9582476" y="5973692"/>
            <a:ext cx="4520733" cy="832777"/>
            <a:chOff x="0" y="0"/>
            <a:chExt cx="6027643" cy="1110369"/>
          </a:xfrm>
        </p:grpSpPr>
        <p:grpSp>
          <p:nvGrpSpPr>
            <p:cNvPr id="27" name="Group 27"/>
            <p:cNvGrpSpPr/>
            <p:nvPr/>
          </p:nvGrpSpPr>
          <p:grpSpPr>
            <a:xfrm>
              <a:off x="0" y="0"/>
              <a:ext cx="1110369" cy="1110369"/>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8284"/>
              </a:solidFill>
              <a:ln cap="sq">
                <a:noFill/>
                <a:prstDash val="solid"/>
                <a:miter/>
              </a:ln>
            </p:spPr>
            <p:txBody>
              <a:bodyPr/>
              <a:lstStyle/>
              <a:p>
                <a:endParaRPr lang="en-GB"/>
              </a:p>
            </p:txBody>
          </p:sp>
          <p:sp>
            <p:nvSpPr>
              <p:cNvPr id="29" name="TextBox 29"/>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0" name="TextBox 30"/>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1" name="Freeform 31"/>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91399" y="1346561"/>
            <a:ext cx="8577764" cy="6108230"/>
            <a:chOff x="0" y="0"/>
            <a:chExt cx="2259164" cy="1608752"/>
          </a:xfrm>
        </p:grpSpPr>
        <p:sp>
          <p:nvSpPr>
            <p:cNvPr id="5" name="Freeform 5"/>
            <p:cNvSpPr/>
            <p:nvPr/>
          </p:nvSpPr>
          <p:spPr>
            <a:xfrm>
              <a:off x="0" y="0"/>
              <a:ext cx="2259164" cy="1608752"/>
            </a:xfrm>
            <a:custGeom>
              <a:avLst/>
              <a:gdLst/>
              <a:ahLst/>
              <a:cxnLst/>
              <a:rect l="l" t="t" r="r" b="b"/>
              <a:pathLst>
                <a:path w="2259164" h="1608752">
                  <a:moveTo>
                    <a:pt x="0" y="0"/>
                  </a:moveTo>
                  <a:lnTo>
                    <a:pt x="2259164" y="0"/>
                  </a:lnTo>
                  <a:lnTo>
                    <a:pt x="2259164" y="1608752"/>
                  </a:lnTo>
                  <a:lnTo>
                    <a:pt x="0" y="1608752"/>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59164" cy="1646852"/>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40982" y="1460450"/>
            <a:ext cx="5025842" cy="881846"/>
            <a:chOff x="0" y="0"/>
            <a:chExt cx="6701122" cy="1175795"/>
          </a:xfrm>
        </p:grpSpPr>
        <p:grpSp>
          <p:nvGrpSpPr>
            <p:cNvPr id="8" name="Group 8"/>
            <p:cNvGrpSpPr/>
            <p:nvPr/>
          </p:nvGrpSpPr>
          <p:grpSpPr>
            <a:xfrm>
              <a:off x="0" y="0"/>
              <a:ext cx="1175795" cy="1175795"/>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34177" y="277099"/>
              <a:ext cx="907441" cy="621597"/>
            </a:xfrm>
            <a:custGeom>
              <a:avLst/>
              <a:gdLst/>
              <a:ahLst/>
              <a:cxnLst/>
              <a:rect l="l" t="t" r="r" b="b"/>
              <a:pathLst>
                <a:path w="907441" h="621597">
                  <a:moveTo>
                    <a:pt x="0" y="0"/>
                  </a:moveTo>
                  <a:lnTo>
                    <a:pt x="907441" y="0"/>
                  </a:lnTo>
                  <a:lnTo>
                    <a:pt x="907441" y="621597"/>
                  </a:lnTo>
                  <a:lnTo>
                    <a:pt x="0" y="62159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TextBox 12"/>
            <p:cNvSpPr txBox="1"/>
            <p:nvPr/>
          </p:nvSpPr>
          <p:spPr>
            <a:xfrm>
              <a:off x="1324442" y="189371"/>
              <a:ext cx="5376680" cy="730378"/>
            </a:xfrm>
            <a:prstGeom prst="rect">
              <a:avLst/>
            </a:prstGeom>
          </p:spPr>
          <p:txBody>
            <a:bodyPr lIns="0" tIns="0" rIns="0" bIns="0" rtlCol="0" anchor="t">
              <a:spAutoFit/>
            </a:bodyPr>
            <a:lstStyle/>
            <a:p>
              <a:pPr algn="l">
                <a:lnSpc>
                  <a:spcPts val="4610"/>
                </a:lnSpc>
              </a:pPr>
              <a:r>
                <a:rPr lang="en-US" sz="3293" b="1">
                  <a:solidFill>
                    <a:srgbClr val="222544"/>
                  </a:solidFill>
                  <a:latin typeface="Montserrat School Semi-Bold"/>
                  <a:ea typeface="Montserrat School Semi-Bold"/>
                  <a:cs typeface="Montserrat School Semi-Bold"/>
                  <a:sym typeface="Montserrat School Semi-Bold"/>
                </a:rPr>
                <a:t>Sunday’s Gospel</a:t>
              </a:r>
            </a:p>
          </p:txBody>
        </p:sp>
      </p:grpSp>
      <p:grpSp>
        <p:nvGrpSpPr>
          <p:cNvPr id="13" name="Group 13"/>
          <p:cNvGrpSpPr/>
          <p:nvPr/>
        </p:nvGrpSpPr>
        <p:grpSpPr>
          <a:xfrm>
            <a:off x="9313885" y="5900771"/>
            <a:ext cx="8448710" cy="3701263"/>
            <a:chOff x="0" y="0"/>
            <a:chExt cx="2225175" cy="974818"/>
          </a:xfrm>
        </p:grpSpPr>
        <p:sp>
          <p:nvSpPr>
            <p:cNvPr id="14" name="Freeform 14"/>
            <p:cNvSpPr/>
            <p:nvPr/>
          </p:nvSpPr>
          <p:spPr>
            <a:xfrm>
              <a:off x="0" y="0"/>
              <a:ext cx="2225175" cy="974818"/>
            </a:xfrm>
            <a:custGeom>
              <a:avLst/>
              <a:gdLst/>
              <a:ahLst/>
              <a:cxnLst/>
              <a:rect l="l" t="t" r="r" b="b"/>
              <a:pathLst>
                <a:path w="2225175" h="974818">
                  <a:moveTo>
                    <a:pt x="0" y="0"/>
                  </a:moveTo>
                  <a:lnTo>
                    <a:pt x="2225175" y="0"/>
                  </a:lnTo>
                  <a:lnTo>
                    <a:pt x="2225175" y="974818"/>
                  </a:lnTo>
                  <a:lnTo>
                    <a:pt x="0" y="974818"/>
                  </a:lnTo>
                  <a:close/>
                </a:path>
              </a:pathLst>
            </a:custGeom>
            <a:solidFill>
              <a:srgbClr val="FFFFFF"/>
            </a:solidFill>
            <a:ln w="38100" cap="sq">
              <a:solidFill>
                <a:srgbClr val="916BA2"/>
              </a:solidFill>
              <a:prstDash val="dash"/>
              <a:miter/>
            </a:ln>
          </p:spPr>
          <p:txBody>
            <a:bodyPr/>
            <a:lstStyle/>
            <a:p>
              <a:endParaRPr lang="en-GB"/>
            </a:p>
          </p:txBody>
        </p:sp>
        <p:sp>
          <p:nvSpPr>
            <p:cNvPr id="15" name="TextBox 15"/>
            <p:cNvSpPr txBox="1"/>
            <p:nvPr/>
          </p:nvSpPr>
          <p:spPr>
            <a:xfrm>
              <a:off x="0" y="-38100"/>
              <a:ext cx="2225175" cy="1012918"/>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9495535" y="6109192"/>
            <a:ext cx="4940666" cy="910134"/>
            <a:chOff x="0" y="0"/>
            <a:chExt cx="6587555" cy="1213512"/>
          </a:xfrm>
        </p:grpSpPr>
        <p:sp>
          <p:nvSpPr>
            <p:cNvPr id="17" name="TextBox 17"/>
            <p:cNvSpPr txBox="1"/>
            <p:nvPr/>
          </p:nvSpPr>
          <p:spPr>
            <a:xfrm>
              <a:off x="1429294" y="197585"/>
              <a:ext cx="5158260"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grpSp>
          <p:nvGrpSpPr>
            <p:cNvPr id="18" name="Group 18"/>
            <p:cNvGrpSpPr/>
            <p:nvPr/>
          </p:nvGrpSpPr>
          <p:grpSpPr>
            <a:xfrm>
              <a:off x="0" y="0"/>
              <a:ext cx="1213512" cy="1213512"/>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0" name="TextBox 20"/>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1" name="Freeform 21"/>
            <p:cNvSpPr/>
            <p:nvPr/>
          </p:nvSpPr>
          <p:spPr>
            <a:xfrm>
              <a:off x="219754" y="264260"/>
              <a:ext cx="774003" cy="684993"/>
            </a:xfrm>
            <a:custGeom>
              <a:avLst/>
              <a:gdLst/>
              <a:ahLst/>
              <a:cxnLst/>
              <a:rect l="l" t="t" r="r" b="b"/>
              <a:pathLst>
                <a:path w="774003" h="684993">
                  <a:moveTo>
                    <a:pt x="0" y="0"/>
                  </a:moveTo>
                  <a:lnTo>
                    <a:pt x="774004" y="0"/>
                  </a:lnTo>
                  <a:lnTo>
                    <a:pt x="774004" y="684993"/>
                  </a:lnTo>
                  <a:lnTo>
                    <a:pt x="0" y="68499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sp>
        <p:nvSpPr>
          <p:cNvPr id="22" name="TextBox 22"/>
          <p:cNvSpPr txBox="1"/>
          <p:nvPr/>
        </p:nvSpPr>
        <p:spPr>
          <a:xfrm>
            <a:off x="9495535" y="7106180"/>
            <a:ext cx="8085409" cy="2585085"/>
          </a:xfrm>
          <a:prstGeom prst="rect">
            <a:avLst/>
          </a:prstGeom>
        </p:spPr>
        <p:txBody>
          <a:bodyPr lIns="0" tIns="0" rIns="0" bIns="0" rtlCol="0" anchor="t">
            <a:spAutoFit/>
          </a:bodyPr>
          <a:lstStyle/>
          <a:p>
            <a:pPr algn="l">
              <a:lnSpc>
                <a:spcPts val="2940"/>
              </a:lnSpc>
            </a:pPr>
            <a:r>
              <a:rPr lang="en-US" sz="2100">
                <a:solidFill>
                  <a:srgbClr val="222544"/>
                </a:solidFill>
                <a:latin typeface="Montserrat School"/>
                <a:ea typeface="Montserrat School"/>
                <a:cs typeface="Montserrat School"/>
                <a:sym typeface="Montserrat School"/>
              </a:rPr>
              <a:t>Today we invite you to pray</a:t>
            </a:r>
            <a:r>
              <a:rPr lang="en-US" sz="2100" u="none">
                <a:solidFill>
                  <a:srgbClr val="222544"/>
                </a:solidFill>
                <a:latin typeface="Montserrat School"/>
                <a:ea typeface="Montserrat School"/>
                <a:cs typeface="Montserrat School"/>
                <a:sym typeface="Montserrat School"/>
              </a:rPr>
              <a:t> a</a:t>
            </a:r>
            <a:r>
              <a:rPr lang="en-US" sz="2100">
                <a:solidFill>
                  <a:srgbClr val="222544"/>
                </a:solidFill>
                <a:latin typeface="Montserrat School"/>
                <a:ea typeface="Montserrat School"/>
                <a:cs typeface="Montserrat School"/>
                <a:sym typeface="Montserrat School"/>
              </a:rPr>
              <a:t> decade of the Rosary for expectant mothers and babies. Pray one Our Father, Ten Hail Marys and the Glory Be prayer.</a:t>
            </a:r>
          </a:p>
          <a:p>
            <a:pPr algn="l">
              <a:lnSpc>
                <a:spcPts val="2940"/>
              </a:lnSpc>
            </a:pPr>
            <a:r>
              <a:rPr lang="en-US" sz="2100">
                <a:solidFill>
                  <a:srgbClr val="222544"/>
                </a:solidFill>
                <a:latin typeface="Montserrat School"/>
                <a:ea typeface="Montserrat School"/>
                <a:cs typeface="Montserrat School"/>
                <a:sym typeface="Montserrat School"/>
              </a:rPr>
              <a:t>You can use rosary beads, a piece of string and tie your own prayer knots with the string, or simply use your fingers to help you keep count.</a:t>
            </a:r>
          </a:p>
          <a:p>
            <a:pPr algn="l">
              <a:lnSpc>
                <a:spcPts val="2940"/>
              </a:lnSpc>
            </a:pPr>
            <a:endParaRPr lang="en-US" sz="2100">
              <a:solidFill>
                <a:srgbClr val="222544"/>
              </a:solidFill>
              <a:latin typeface="Montserrat School"/>
              <a:ea typeface="Montserrat School"/>
              <a:cs typeface="Montserrat School"/>
              <a:sym typeface="Montserrat School"/>
            </a:endParaRPr>
          </a:p>
        </p:txBody>
      </p:sp>
      <p:grpSp>
        <p:nvGrpSpPr>
          <p:cNvPr id="23" name="Group 23"/>
          <p:cNvGrpSpPr/>
          <p:nvPr/>
        </p:nvGrpSpPr>
        <p:grpSpPr>
          <a:xfrm>
            <a:off x="-849805" y="-234640"/>
            <a:ext cx="12633259" cy="1263340"/>
            <a:chOff x="0" y="0"/>
            <a:chExt cx="16844345" cy="1684453"/>
          </a:xfrm>
        </p:grpSpPr>
        <p:grpSp>
          <p:nvGrpSpPr>
            <p:cNvPr id="24" name="Group 24"/>
            <p:cNvGrpSpPr/>
            <p:nvPr/>
          </p:nvGrpSpPr>
          <p:grpSpPr>
            <a:xfrm>
              <a:off x="0" y="0"/>
              <a:ext cx="16844345" cy="1684453"/>
              <a:chOff x="0" y="0"/>
              <a:chExt cx="3327278" cy="332731"/>
            </a:xfrm>
          </p:grpSpPr>
          <p:sp>
            <p:nvSpPr>
              <p:cNvPr id="25" name="Freeform 25"/>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6" name="TextBox 26"/>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27" name="Freeform 27"/>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8" name="TextBox 28"/>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Sunday 20 December - Fourth Sunday of Advent </a:t>
              </a:r>
            </a:p>
          </p:txBody>
        </p:sp>
      </p:grpSp>
      <p:sp>
        <p:nvSpPr>
          <p:cNvPr id="29" name="Freeform 29"/>
          <p:cNvSpPr/>
          <p:nvPr/>
        </p:nvSpPr>
        <p:spPr>
          <a:xfrm>
            <a:off x="10490466" y="1631133"/>
            <a:ext cx="5947250" cy="3964833"/>
          </a:xfrm>
          <a:custGeom>
            <a:avLst/>
            <a:gdLst/>
            <a:ahLst/>
            <a:cxnLst/>
            <a:rect l="l" t="t" r="r" b="b"/>
            <a:pathLst>
              <a:path w="5947250" h="3964833">
                <a:moveTo>
                  <a:pt x="0" y="0"/>
                </a:moveTo>
                <a:lnTo>
                  <a:pt x="5947250" y="0"/>
                </a:lnTo>
                <a:lnTo>
                  <a:pt x="5947250" y="3964833"/>
                </a:lnTo>
                <a:lnTo>
                  <a:pt x="0" y="3964833"/>
                </a:lnTo>
                <a:lnTo>
                  <a:pt x="0" y="0"/>
                </a:lnTo>
                <a:close/>
              </a:path>
            </a:pathLst>
          </a:custGeom>
          <a:blipFill>
            <a:blip r:embed="rId8"/>
            <a:stretch>
              <a:fillRect/>
            </a:stretch>
          </a:blipFill>
        </p:spPr>
        <p:txBody>
          <a:bodyPr/>
          <a:lstStyle/>
          <a:p>
            <a:endParaRPr lang="en-GB"/>
          </a:p>
        </p:txBody>
      </p:sp>
      <p:sp>
        <p:nvSpPr>
          <p:cNvPr id="30" name="TextBox 30"/>
          <p:cNvSpPr txBox="1"/>
          <p:nvPr/>
        </p:nvSpPr>
        <p:spPr>
          <a:xfrm>
            <a:off x="440982" y="2467280"/>
            <a:ext cx="8186954" cy="4661535"/>
          </a:xfrm>
          <a:prstGeom prst="rect">
            <a:avLst/>
          </a:prstGeom>
        </p:spPr>
        <p:txBody>
          <a:bodyPr lIns="0" tIns="0" rIns="0" bIns="0" rtlCol="0" anchor="t">
            <a:spAutoFit/>
          </a:bodyPr>
          <a:lstStyle/>
          <a:p>
            <a:pPr algn="ctr">
              <a:lnSpc>
                <a:spcPts val="2940"/>
              </a:lnSpc>
            </a:pPr>
            <a:r>
              <a:rPr lang="en-US" sz="2100">
                <a:solidFill>
                  <a:srgbClr val="222544"/>
                </a:solidFill>
                <a:latin typeface="Montserrat School"/>
                <a:ea typeface="Montserrat School"/>
                <a:cs typeface="Montserrat School"/>
                <a:sym typeface="Montserrat School"/>
              </a:rPr>
              <a:t>“Remember your relative Elizabeth. It is said that she cannot have children, but she herself is now six months pregnant, even though she is very old. For there is nothing that God cannot do.”</a:t>
            </a:r>
          </a:p>
          <a:p>
            <a:pPr algn="ctr">
              <a:lnSpc>
                <a:spcPts val="2940"/>
              </a:lnSpc>
            </a:pPr>
            <a:r>
              <a:rPr lang="en-US" sz="2100">
                <a:solidFill>
                  <a:srgbClr val="222544"/>
                </a:solidFill>
                <a:latin typeface="Montserrat School"/>
                <a:ea typeface="Montserrat School"/>
                <a:cs typeface="Montserrat School"/>
                <a:sym typeface="Montserrat School"/>
              </a:rPr>
              <a:t>Luke 1:37</a:t>
            </a:r>
          </a:p>
          <a:p>
            <a:pPr algn="l">
              <a:lnSpc>
                <a:spcPts val="2380"/>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In today’s Gospel, we hear lots of good news: Elizabeth is expecting a baby in her old age, and Mary has been chosen to be the mother of Jesus. Nothing is impossible for God!</a:t>
            </a:r>
          </a:p>
          <a:p>
            <a:pPr algn="l">
              <a:lnSpc>
                <a:spcPts val="2380"/>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Today, the Church asks us to pray for expectant mothers and babies around the world. Every child deserves to be welcomed with love and given the chance to flourish.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96277"/>
            <a:ext cx="8927231" cy="4180438"/>
            <a:chOff x="0" y="0"/>
            <a:chExt cx="2351205" cy="1101021"/>
          </a:xfrm>
        </p:grpSpPr>
        <p:sp>
          <p:nvSpPr>
            <p:cNvPr id="5" name="Freeform 5"/>
            <p:cNvSpPr/>
            <p:nvPr/>
          </p:nvSpPr>
          <p:spPr>
            <a:xfrm>
              <a:off x="0" y="0"/>
              <a:ext cx="2351205" cy="1101021"/>
            </a:xfrm>
            <a:custGeom>
              <a:avLst/>
              <a:gdLst/>
              <a:ahLst/>
              <a:cxnLst/>
              <a:rect l="l" t="t" r="r" b="b"/>
              <a:pathLst>
                <a:path w="2351205" h="1101021">
                  <a:moveTo>
                    <a:pt x="0" y="0"/>
                  </a:moveTo>
                  <a:lnTo>
                    <a:pt x="2351205" y="0"/>
                  </a:lnTo>
                  <a:lnTo>
                    <a:pt x="2351205" y="1101021"/>
                  </a:lnTo>
                  <a:lnTo>
                    <a:pt x="0" y="1101021"/>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51205" cy="1139121"/>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9378494" y="5608744"/>
            <a:ext cx="8448710" cy="4339779"/>
            <a:chOff x="0" y="0"/>
            <a:chExt cx="2225175" cy="1142987"/>
          </a:xfrm>
        </p:grpSpPr>
        <p:sp>
          <p:nvSpPr>
            <p:cNvPr id="8" name="Freeform 8"/>
            <p:cNvSpPr/>
            <p:nvPr/>
          </p:nvSpPr>
          <p:spPr>
            <a:xfrm>
              <a:off x="0" y="0"/>
              <a:ext cx="2225175" cy="1142987"/>
            </a:xfrm>
            <a:custGeom>
              <a:avLst/>
              <a:gdLst/>
              <a:ahLst/>
              <a:cxnLst/>
              <a:rect l="l" t="t" r="r" b="b"/>
              <a:pathLst>
                <a:path w="2225175" h="1142987">
                  <a:moveTo>
                    <a:pt x="0" y="0"/>
                  </a:moveTo>
                  <a:lnTo>
                    <a:pt x="2225175" y="0"/>
                  </a:lnTo>
                  <a:lnTo>
                    <a:pt x="2225175" y="1142987"/>
                  </a:lnTo>
                  <a:lnTo>
                    <a:pt x="0" y="1142987"/>
                  </a:lnTo>
                  <a:close/>
                </a:path>
              </a:pathLst>
            </a:custGeom>
            <a:solidFill>
              <a:srgbClr val="FFFFFF"/>
            </a:solidFill>
            <a:ln w="38100" cap="sq">
              <a:solidFill>
                <a:srgbClr val="916BA2"/>
              </a:solidFill>
              <a:prstDash val="dash"/>
              <a:miter/>
            </a:ln>
          </p:spPr>
          <p:txBody>
            <a:bodyPr/>
            <a:lstStyle/>
            <a:p>
              <a:endParaRPr lang="en-GB"/>
            </a:p>
          </p:txBody>
        </p:sp>
        <p:sp>
          <p:nvSpPr>
            <p:cNvPr id="9" name="TextBox 9"/>
            <p:cNvSpPr txBox="1"/>
            <p:nvPr/>
          </p:nvSpPr>
          <p:spPr>
            <a:xfrm>
              <a:off x="0" y="-38100"/>
              <a:ext cx="2225175" cy="118108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849805" y="-234640"/>
            <a:ext cx="12633259" cy="1263340"/>
            <a:chOff x="0" y="0"/>
            <a:chExt cx="16844345" cy="1684453"/>
          </a:xfrm>
        </p:grpSpPr>
        <p:grpSp>
          <p:nvGrpSpPr>
            <p:cNvPr id="11" name="Group 11"/>
            <p:cNvGrpSpPr/>
            <p:nvPr/>
          </p:nvGrpSpPr>
          <p:grpSpPr>
            <a:xfrm>
              <a:off x="0" y="0"/>
              <a:ext cx="16844345" cy="1684453"/>
              <a:chOff x="0" y="0"/>
              <a:chExt cx="3327278" cy="332731"/>
            </a:xfrm>
          </p:grpSpPr>
          <p:sp>
            <p:nvSpPr>
              <p:cNvPr id="12" name="Freeform 12"/>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3" name="TextBox 13"/>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 name="TextBox 15"/>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Sunday 20 December - Fourth Sunday of Advent </a:t>
              </a:r>
            </a:p>
          </p:txBody>
        </p:sp>
      </p:grpSp>
      <p:grpSp>
        <p:nvGrpSpPr>
          <p:cNvPr id="16" name="Group 16"/>
          <p:cNvGrpSpPr/>
          <p:nvPr/>
        </p:nvGrpSpPr>
        <p:grpSpPr>
          <a:xfrm>
            <a:off x="9460551" y="1696277"/>
            <a:ext cx="5827170" cy="3545216"/>
            <a:chOff x="0" y="0"/>
            <a:chExt cx="1095940" cy="666763"/>
          </a:xfrm>
        </p:grpSpPr>
        <p:sp>
          <p:nvSpPr>
            <p:cNvPr id="17" name="Freeform 17"/>
            <p:cNvSpPr/>
            <p:nvPr/>
          </p:nvSpPr>
          <p:spPr>
            <a:xfrm>
              <a:off x="0" y="0"/>
              <a:ext cx="1095940" cy="666763"/>
            </a:xfrm>
            <a:custGeom>
              <a:avLst/>
              <a:gdLst/>
              <a:ahLst/>
              <a:cxnLst/>
              <a:rect l="l" t="t" r="r" b="b"/>
              <a:pathLst>
                <a:path w="1095940" h="666763">
                  <a:moveTo>
                    <a:pt x="0" y="0"/>
                  </a:moveTo>
                  <a:lnTo>
                    <a:pt x="1095940" y="0"/>
                  </a:lnTo>
                  <a:lnTo>
                    <a:pt x="1095940" y="666763"/>
                  </a:lnTo>
                  <a:lnTo>
                    <a:pt x="0" y="666763"/>
                  </a:lnTo>
                  <a:close/>
                </a:path>
              </a:pathLst>
            </a:custGeom>
            <a:blipFill>
              <a:blip r:embed="rId6"/>
              <a:stretch>
                <a:fillRect t="-4789" b="-4789"/>
              </a:stretch>
            </a:blipFill>
          </p:spPr>
          <p:txBody>
            <a:bodyPr/>
            <a:lstStyle/>
            <a:p>
              <a:endParaRPr lang="en-GB"/>
            </a:p>
          </p:txBody>
        </p:sp>
      </p:grpSp>
      <p:sp>
        <p:nvSpPr>
          <p:cNvPr id="18" name="Freeform 18"/>
          <p:cNvSpPr/>
          <p:nvPr/>
        </p:nvSpPr>
        <p:spPr>
          <a:xfrm>
            <a:off x="5553411" y="6042844"/>
            <a:ext cx="3476853" cy="3476853"/>
          </a:xfrm>
          <a:custGeom>
            <a:avLst/>
            <a:gdLst/>
            <a:ahLst/>
            <a:cxnLst/>
            <a:rect l="l" t="t" r="r" b="b"/>
            <a:pathLst>
              <a:path w="3476853" h="3476853">
                <a:moveTo>
                  <a:pt x="0" y="0"/>
                </a:moveTo>
                <a:lnTo>
                  <a:pt x="3476852" y="0"/>
                </a:lnTo>
                <a:lnTo>
                  <a:pt x="3476852" y="3476852"/>
                </a:lnTo>
                <a:lnTo>
                  <a:pt x="0" y="3476852"/>
                </a:lnTo>
                <a:lnTo>
                  <a:pt x="0" y="0"/>
                </a:lnTo>
                <a:close/>
              </a:path>
            </a:pathLst>
          </a:custGeom>
          <a:blipFill>
            <a:blip r:embed="rId7"/>
            <a:stretch>
              <a:fillRect/>
            </a:stretch>
          </a:blipFill>
        </p:spPr>
        <p:txBody>
          <a:bodyPr/>
          <a:lstStyle/>
          <a:p>
            <a:endParaRPr lang="en-GB"/>
          </a:p>
        </p:txBody>
      </p:sp>
      <p:sp>
        <p:nvSpPr>
          <p:cNvPr id="19" name="Freeform 19"/>
          <p:cNvSpPr/>
          <p:nvPr/>
        </p:nvSpPr>
        <p:spPr>
          <a:xfrm rot="1964675" flipH="1" flipV="1">
            <a:off x="7326039" y="8924829"/>
            <a:ext cx="1969216" cy="1189734"/>
          </a:xfrm>
          <a:custGeom>
            <a:avLst/>
            <a:gdLst/>
            <a:ahLst/>
            <a:cxnLst/>
            <a:rect l="l" t="t" r="r" b="b"/>
            <a:pathLst>
              <a:path w="1969216" h="1189734">
                <a:moveTo>
                  <a:pt x="1969215" y="1189735"/>
                </a:moveTo>
                <a:lnTo>
                  <a:pt x="0" y="1189735"/>
                </a:lnTo>
                <a:lnTo>
                  <a:pt x="0" y="0"/>
                </a:lnTo>
                <a:lnTo>
                  <a:pt x="1969215" y="0"/>
                </a:lnTo>
                <a:lnTo>
                  <a:pt x="1969215" y="1189735"/>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0" name="TextBox 20"/>
          <p:cNvSpPr txBox="1"/>
          <p:nvPr/>
        </p:nvSpPr>
        <p:spPr>
          <a:xfrm>
            <a:off x="9582476" y="6606779"/>
            <a:ext cx="8079124" cy="35896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Continue to pray</a:t>
            </a:r>
            <a:r>
              <a:rPr lang="en-US" sz="2300" u="none">
                <a:solidFill>
                  <a:srgbClr val="222544"/>
                </a:solidFill>
                <a:latin typeface="Montserrat School"/>
                <a:ea typeface="Montserrat School"/>
                <a:cs typeface="Montserrat School"/>
                <a:sym typeface="Montserrat School"/>
              </a:rPr>
              <a:t> for </a:t>
            </a:r>
            <a:r>
              <a:rPr lang="en-US" sz="2300">
                <a:solidFill>
                  <a:srgbClr val="222544"/>
                </a:solidFill>
                <a:latin typeface="Montserrat School"/>
                <a:ea typeface="Montserrat School"/>
                <a:cs typeface="Montserrat School"/>
                <a:sym typeface="Montserrat School"/>
              </a:rPr>
              <a:t>exp</a:t>
            </a:r>
            <a:r>
              <a:rPr lang="en-US" sz="2300" u="none">
                <a:solidFill>
                  <a:srgbClr val="222544"/>
                </a:solidFill>
                <a:latin typeface="Montserrat School"/>
                <a:ea typeface="Montserrat School"/>
                <a:cs typeface="Montserrat School"/>
                <a:sym typeface="Montserrat School"/>
              </a:rPr>
              <a:t>e</a:t>
            </a:r>
            <a:r>
              <a:rPr lang="en-US" sz="2300">
                <a:solidFill>
                  <a:srgbClr val="222544"/>
                </a:solidFill>
                <a:latin typeface="Montserrat School"/>
                <a:ea typeface="Montserrat School"/>
                <a:cs typeface="Montserrat School"/>
                <a:sym typeface="Montserrat School"/>
              </a:rPr>
              <a:t>ct</a:t>
            </a:r>
            <a:r>
              <a:rPr lang="en-US" sz="2300" u="none">
                <a:solidFill>
                  <a:srgbClr val="222544"/>
                </a:solidFill>
                <a:latin typeface="Montserrat School"/>
                <a:ea typeface="Montserrat School"/>
                <a:cs typeface="Montserrat School"/>
                <a:sym typeface="Montserrat School"/>
              </a:rPr>
              <a:t>ant mothers and babies around the world.</a:t>
            </a:r>
          </a:p>
          <a:p>
            <a:pPr algn="l">
              <a:lnSpc>
                <a:spcPts val="3220"/>
              </a:lnSpc>
            </a:pPr>
            <a:r>
              <a:rPr lang="en-US" sz="2300" u="none">
                <a:solidFill>
                  <a:srgbClr val="222544"/>
                </a:solidFill>
                <a:latin typeface="Montserrat School"/>
                <a:ea typeface="Montserrat School"/>
                <a:cs typeface="Montserrat School"/>
                <a:sym typeface="Montserrat School"/>
              </a:rPr>
              <a:t>Could your school or family of schools work together to fundraise for a </a:t>
            </a:r>
            <a:r>
              <a:rPr lang="en-US" sz="2300" b="1" u="sng">
                <a:solidFill>
                  <a:srgbClr val="222544"/>
                </a:solidFill>
                <a:latin typeface="Montserrat School Semi-Bold"/>
                <a:ea typeface="Montserrat School Semi-Bold"/>
                <a:cs typeface="Montserrat School Semi-Bold"/>
                <a:sym typeface="Montserrat School Semi-Bold"/>
                <a:hlinkClick r:id="rId9" tooltip="https://worldgifts.cafod.org.uk/products/health-clinic-for-schools"/>
              </a:rPr>
              <a:t>Health Clinic World Gift (£4000)?</a:t>
            </a:r>
          </a:p>
          <a:p>
            <a:pPr algn="l">
              <a:lnSpc>
                <a:spcPts val="3220"/>
              </a:lnSpc>
            </a:pPr>
            <a:r>
              <a:rPr lang="en-US" sz="2300">
                <a:solidFill>
                  <a:srgbClr val="222544"/>
                </a:solidFill>
                <a:latin typeface="Montserrat School"/>
                <a:ea typeface="Montserrat School"/>
                <a:cs typeface="Montserrat School"/>
                <a:sym typeface="Montserrat School"/>
              </a:rPr>
              <a:t>This gift can make an enormous difference to communities with important medicines, </a:t>
            </a:r>
          </a:p>
          <a:p>
            <a:pPr algn="l">
              <a:lnSpc>
                <a:spcPts val="3220"/>
              </a:lnSpc>
            </a:pPr>
            <a:r>
              <a:rPr lang="en-US" sz="2300">
                <a:solidFill>
                  <a:srgbClr val="222544"/>
                </a:solidFill>
                <a:latin typeface="Montserrat School"/>
                <a:ea typeface="Montserrat School"/>
                <a:cs typeface="Montserrat School"/>
                <a:sym typeface="Montserrat School"/>
              </a:rPr>
              <a:t>medical equipment, and helps keep the clinic ambulance running.</a:t>
            </a:r>
          </a:p>
          <a:p>
            <a:pPr algn="l">
              <a:lnSpc>
                <a:spcPts val="3220"/>
              </a:lnSpc>
            </a:pPr>
            <a:endParaRPr lang="en-US" sz="2300">
              <a:solidFill>
                <a:srgbClr val="222544"/>
              </a:solidFill>
              <a:latin typeface="Montserrat School"/>
              <a:ea typeface="Montserrat School"/>
              <a:cs typeface="Montserrat School"/>
              <a:sym typeface="Montserrat School"/>
            </a:endParaRPr>
          </a:p>
        </p:txBody>
      </p:sp>
      <p:grpSp>
        <p:nvGrpSpPr>
          <p:cNvPr id="21" name="Group 21"/>
          <p:cNvGrpSpPr/>
          <p:nvPr/>
        </p:nvGrpSpPr>
        <p:grpSpPr>
          <a:xfrm>
            <a:off x="366352" y="1898066"/>
            <a:ext cx="5187059" cy="910134"/>
            <a:chOff x="0" y="0"/>
            <a:chExt cx="6916079" cy="1213512"/>
          </a:xfrm>
        </p:grpSpPr>
        <p:grpSp>
          <p:nvGrpSpPr>
            <p:cNvPr id="22" name="Group 22"/>
            <p:cNvGrpSpPr/>
            <p:nvPr/>
          </p:nvGrpSpPr>
          <p:grpSpPr>
            <a:xfrm>
              <a:off x="0" y="0"/>
              <a:ext cx="1213512" cy="1213512"/>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4" name="TextBox 24"/>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5" name="Freeform 25"/>
            <p:cNvSpPr/>
            <p:nvPr/>
          </p:nvSpPr>
          <p:spPr>
            <a:xfrm>
              <a:off x="89152" y="184909"/>
              <a:ext cx="1035209" cy="843695"/>
            </a:xfrm>
            <a:custGeom>
              <a:avLst/>
              <a:gdLst/>
              <a:ahLst/>
              <a:cxnLst/>
              <a:rect l="l" t="t" r="r" b="b"/>
              <a:pathLst>
                <a:path w="1035209" h="843695">
                  <a:moveTo>
                    <a:pt x="0" y="0"/>
                  </a:moveTo>
                  <a:lnTo>
                    <a:pt x="1035208" y="0"/>
                  </a:lnTo>
                  <a:lnTo>
                    <a:pt x="1035208" y="843695"/>
                  </a:lnTo>
                  <a:lnTo>
                    <a:pt x="0" y="84369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6" name="TextBox 26"/>
            <p:cNvSpPr txBox="1"/>
            <p:nvPr/>
          </p:nvSpPr>
          <p:spPr>
            <a:xfrm>
              <a:off x="1366927" y="197585"/>
              <a:ext cx="5549152"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grpSp>
      <p:sp>
        <p:nvSpPr>
          <p:cNvPr id="27" name="TextBox 27"/>
          <p:cNvSpPr txBox="1"/>
          <p:nvPr/>
        </p:nvSpPr>
        <p:spPr>
          <a:xfrm>
            <a:off x="377325" y="2965874"/>
            <a:ext cx="8652939" cy="29108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God of love,</a:t>
            </a:r>
          </a:p>
          <a:p>
            <a:pPr algn="l">
              <a:lnSpc>
                <a:spcPts val="3359"/>
              </a:lnSpc>
            </a:pPr>
            <a:r>
              <a:rPr lang="en-US" sz="2400">
                <a:solidFill>
                  <a:srgbClr val="222544"/>
                </a:solidFill>
                <a:latin typeface="Montserrat School"/>
                <a:ea typeface="Montserrat School"/>
                <a:cs typeface="Montserrat School"/>
                <a:sym typeface="Montserrat School"/>
              </a:rPr>
              <a:t>we pray for expectant mothers</a:t>
            </a:r>
          </a:p>
          <a:p>
            <a:pPr algn="l">
              <a:lnSpc>
                <a:spcPts val="3359"/>
              </a:lnSpc>
            </a:pPr>
            <a:r>
              <a:rPr lang="en-US" sz="2400">
                <a:solidFill>
                  <a:srgbClr val="222544"/>
                </a:solidFill>
                <a:latin typeface="Montserrat School"/>
                <a:ea typeface="Montserrat School"/>
                <a:cs typeface="Montserrat School"/>
                <a:sym typeface="Montserrat School"/>
              </a:rPr>
              <a:t>and families around the world.</a:t>
            </a:r>
          </a:p>
          <a:p>
            <a:pPr algn="l">
              <a:lnSpc>
                <a:spcPts val="3359"/>
              </a:lnSpc>
            </a:pPr>
            <a:r>
              <a:rPr lang="en-US" sz="2400">
                <a:solidFill>
                  <a:srgbClr val="222544"/>
                </a:solidFill>
                <a:latin typeface="Montserrat School"/>
                <a:ea typeface="Montserrat School"/>
                <a:cs typeface="Montserrat School"/>
                <a:sym typeface="Montserrat School"/>
              </a:rPr>
              <a:t>Give them hope, strength and courage,</a:t>
            </a:r>
          </a:p>
          <a:p>
            <a:pPr algn="l">
              <a:lnSpc>
                <a:spcPts val="3359"/>
              </a:lnSpc>
            </a:pPr>
            <a:r>
              <a:rPr lang="en-US" sz="2400">
                <a:solidFill>
                  <a:srgbClr val="222544"/>
                </a:solidFill>
                <a:latin typeface="Montserrat School"/>
                <a:ea typeface="Montserrat School"/>
                <a:cs typeface="Montserrat School"/>
                <a:sym typeface="Montserrat School"/>
              </a:rPr>
              <a:t>and surround them with your love and care.</a:t>
            </a:r>
          </a:p>
          <a:p>
            <a:pPr algn="l">
              <a:lnSpc>
                <a:spcPts val="3359"/>
              </a:lnSpc>
            </a:pPr>
            <a:r>
              <a:rPr lang="en-US" sz="2400">
                <a:solidFill>
                  <a:srgbClr val="222544"/>
                </a:solidFill>
                <a:latin typeface="Montserrat School"/>
                <a:ea typeface="Montserrat School"/>
                <a:cs typeface="Montserrat School"/>
                <a:sym typeface="Montserrat School"/>
              </a:rPr>
              <a:t>Amen.</a:t>
            </a:r>
          </a:p>
          <a:p>
            <a:pPr algn="l">
              <a:lnSpc>
                <a:spcPts val="3359"/>
              </a:lnSpc>
            </a:pPr>
            <a:endParaRPr lang="en-US" sz="2400">
              <a:solidFill>
                <a:srgbClr val="222544"/>
              </a:solidFill>
              <a:latin typeface="Montserrat School"/>
              <a:ea typeface="Montserrat School"/>
              <a:cs typeface="Montserrat School"/>
              <a:sym typeface="Montserrat School"/>
            </a:endParaRPr>
          </a:p>
        </p:txBody>
      </p:sp>
      <p:sp>
        <p:nvSpPr>
          <p:cNvPr id="28" name="Freeform 28"/>
          <p:cNvSpPr/>
          <p:nvPr/>
        </p:nvSpPr>
        <p:spPr>
          <a:xfrm rot="-10596061" flipV="1">
            <a:off x="14886078" y="3823025"/>
            <a:ext cx="1734407" cy="1047871"/>
          </a:xfrm>
          <a:custGeom>
            <a:avLst/>
            <a:gdLst/>
            <a:ahLst/>
            <a:cxnLst/>
            <a:rect l="l" t="t" r="r" b="b"/>
            <a:pathLst>
              <a:path w="1734407" h="1047871">
                <a:moveTo>
                  <a:pt x="0" y="1047871"/>
                </a:moveTo>
                <a:lnTo>
                  <a:pt x="1734407" y="1047871"/>
                </a:lnTo>
                <a:lnTo>
                  <a:pt x="1734407" y="0"/>
                </a:lnTo>
                <a:lnTo>
                  <a:pt x="0" y="0"/>
                </a:lnTo>
                <a:lnTo>
                  <a:pt x="0" y="1047871"/>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9" name="TextBox 29"/>
          <p:cNvSpPr txBox="1"/>
          <p:nvPr/>
        </p:nvSpPr>
        <p:spPr>
          <a:xfrm>
            <a:off x="14378850" y="4864239"/>
            <a:ext cx="3759160" cy="501372"/>
          </a:xfrm>
          <a:prstGeom prst="rect">
            <a:avLst/>
          </a:prstGeom>
        </p:spPr>
        <p:txBody>
          <a:bodyPr lIns="0" tIns="0" rIns="0" bIns="0" rtlCol="0" anchor="t">
            <a:spAutoFit/>
          </a:bodyPr>
          <a:lstStyle/>
          <a:p>
            <a:pPr algn="ctr">
              <a:lnSpc>
                <a:spcPts val="4080"/>
              </a:lnSpc>
              <a:spcBef>
                <a:spcPct val="0"/>
              </a:spcBef>
            </a:pPr>
            <a:r>
              <a:rPr lang="en-US" sz="2914" b="1">
                <a:solidFill>
                  <a:srgbClr val="222544"/>
                </a:solidFill>
                <a:latin typeface="Caveat Bold"/>
                <a:ea typeface="Caveat Bold"/>
                <a:cs typeface="Caveat Bold"/>
                <a:sym typeface="Caveat Bold"/>
              </a:rPr>
              <a:t>Yasmine, mother in Gaza</a:t>
            </a:r>
          </a:p>
        </p:txBody>
      </p:sp>
      <p:grpSp>
        <p:nvGrpSpPr>
          <p:cNvPr id="30" name="Group 30"/>
          <p:cNvGrpSpPr/>
          <p:nvPr/>
        </p:nvGrpSpPr>
        <p:grpSpPr>
          <a:xfrm>
            <a:off x="9582476" y="5738044"/>
            <a:ext cx="4520733" cy="832777"/>
            <a:chOff x="0" y="0"/>
            <a:chExt cx="6027643" cy="1110369"/>
          </a:xfrm>
        </p:grpSpPr>
        <p:grpSp>
          <p:nvGrpSpPr>
            <p:cNvPr id="31" name="Group 31"/>
            <p:cNvGrpSpPr/>
            <p:nvPr/>
          </p:nvGrpSpPr>
          <p:grpSpPr>
            <a:xfrm>
              <a:off x="0" y="0"/>
              <a:ext cx="1110369" cy="1110369"/>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33" name="TextBox 33"/>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4" name="TextBox 34"/>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5" name="Freeform 35"/>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91399" y="1530883"/>
            <a:ext cx="8577764" cy="5498622"/>
            <a:chOff x="0" y="0"/>
            <a:chExt cx="2259164" cy="1448197"/>
          </a:xfrm>
        </p:grpSpPr>
        <p:sp>
          <p:nvSpPr>
            <p:cNvPr id="5" name="Freeform 5"/>
            <p:cNvSpPr/>
            <p:nvPr/>
          </p:nvSpPr>
          <p:spPr>
            <a:xfrm>
              <a:off x="0" y="0"/>
              <a:ext cx="2259164" cy="1448197"/>
            </a:xfrm>
            <a:custGeom>
              <a:avLst/>
              <a:gdLst/>
              <a:ahLst/>
              <a:cxnLst/>
              <a:rect l="l" t="t" r="r" b="b"/>
              <a:pathLst>
                <a:path w="2259164" h="1448197">
                  <a:moveTo>
                    <a:pt x="0" y="0"/>
                  </a:moveTo>
                  <a:lnTo>
                    <a:pt x="2259164" y="0"/>
                  </a:lnTo>
                  <a:lnTo>
                    <a:pt x="2259164" y="1448197"/>
                  </a:lnTo>
                  <a:lnTo>
                    <a:pt x="0" y="1448197"/>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59164" cy="1486297"/>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40982" y="1674344"/>
            <a:ext cx="910134" cy="910134"/>
            <a:chOff x="0" y="0"/>
            <a:chExt cx="1213512" cy="1213512"/>
          </a:xfrm>
        </p:grpSpPr>
        <p:grpSp>
          <p:nvGrpSpPr>
            <p:cNvPr id="8" name="Group 8"/>
            <p:cNvGrpSpPr/>
            <p:nvPr/>
          </p:nvGrpSpPr>
          <p:grpSpPr>
            <a:xfrm>
              <a:off x="0" y="0"/>
              <a:ext cx="1213512" cy="121351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2" name="Group 12"/>
          <p:cNvGrpSpPr/>
          <p:nvPr/>
        </p:nvGrpSpPr>
        <p:grpSpPr>
          <a:xfrm>
            <a:off x="9144000" y="6561482"/>
            <a:ext cx="8448710" cy="3033243"/>
            <a:chOff x="0" y="0"/>
            <a:chExt cx="11264947" cy="4044324"/>
          </a:xfrm>
        </p:grpSpPr>
        <p:grpSp>
          <p:nvGrpSpPr>
            <p:cNvPr id="13" name="Group 13"/>
            <p:cNvGrpSpPr/>
            <p:nvPr/>
          </p:nvGrpSpPr>
          <p:grpSpPr>
            <a:xfrm>
              <a:off x="0" y="0"/>
              <a:ext cx="11264947" cy="4044324"/>
              <a:chOff x="0" y="0"/>
              <a:chExt cx="2225175" cy="798879"/>
            </a:xfrm>
          </p:grpSpPr>
          <p:sp>
            <p:nvSpPr>
              <p:cNvPr id="14" name="Freeform 14"/>
              <p:cNvSpPr/>
              <p:nvPr/>
            </p:nvSpPr>
            <p:spPr>
              <a:xfrm>
                <a:off x="0" y="0"/>
                <a:ext cx="2225175" cy="798879"/>
              </a:xfrm>
              <a:custGeom>
                <a:avLst/>
                <a:gdLst/>
                <a:ahLst/>
                <a:cxnLst/>
                <a:rect l="l" t="t" r="r" b="b"/>
                <a:pathLst>
                  <a:path w="2225175" h="798879">
                    <a:moveTo>
                      <a:pt x="0" y="0"/>
                    </a:moveTo>
                    <a:lnTo>
                      <a:pt x="2225175" y="0"/>
                    </a:lnTo>
                    <a:lnTo>
                      <a:pt x="2225175" y="798879"/>
                    </a:lnTo>
                    <a:lnTo>
                      <a:pt x="0" y="798879"/>
                    </a:lnTo>
                    <a:close/>
                  </a:path>
                </a:pathLst>
              </a:custGeom>
              <a:solidFill>
                <a:srgbClr val="FFFFFF"/>
              </a:solidFill>
              <a:ln w="38100" cap="sq">
                <a:solidFill>
                  <a:srgbClr val="916BA2"/>
                </a:solidFill>
                <a:prstDash val="dash"/>
                <a:miter/>
              </a:ln>
            </p:spPr>
            <p:txBody>
              <a:bodyPr/>
              <a:lstStyle/>
              <a:p>
                <a:endParaRPr lang="en-GB"/>
              </a:p>
            </p:txBody>
          </p:sp>
          <p:sp>
            <p:nvSpPr>
              <p:cNvPr id="15" name="TextBox 15"/>
              <p:cNvSpPr txBox="1"/>
              <p:nvPr/>
            </p:nvSpPr>
            <p:spPr>
              <a:xfrm>
                <a:off x="0" y="-38100"/>
                <a:ext cx="2225175" cy="836979"/>
              </a:xfrm>
              <a:prstGeom prst="rect">
                <a:avLst/>
              </a:prstGeom>
            </p:spPr>
            <p:txBody>
              <a:bodyPr lIns="50800" tIns="50800" rIns="50800" bIns="50800" rtlCol="0" anchor="ctr"/>
              <a:lstStyle/>
              <a:p>
                <a:pPr algn="ctr">
                  <a:lnSpc>
                    <a:spcPts val="2659"/>
                  </a:lnSpc>
                </a:pPr>
                <a:endParaRPr/>
              </a:p>
            </p:txBody>
          </p:sp>
        </p:grpSp>
        <p:sp>
          <p:nvSpPr>
            <p:cNvPr id="16" name="TextBox 16"/>
            <p:cNvSpPr txBox="1"/>
            <p:nvPr/>
          </p:nvSpPr>
          <p:spPr>
            <a:xfrm>
              <a:off x="1701270" y="410239"/>
              <a:ext cx="5158260"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grpSp>
          <p:nvGrpSpPr>
            <p:cNvPr id="17" name="Group 17"/>
            <p:cNvGrpSpPr/>
            <p:nvPr/>
          </p:nvGrpSpPr>
          <p:grpSpPr>
            <a:xfrm>
              <a:off x="271975" y="212655"/>
              <a:ext cx="1213512" cy="1213512"/>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9" name="TextBox 1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0" name="Freeform 20"/>
            <p:cNvSpPr/>
            <p:nvPr/>
          </p:nvSpPr>
          <p:spPr>
            <a:xfrm>
              <a:off x="491729" y="476914"/>
              <a:ext cx="774003" cy="684993"/>
            </a:xfrm>
            <a:custGeom>
              <a:avLst/>
              <a:gdLst/>
              <a:ahLst/>
              <a:cxnLst/>
              <a:rect l="l" t="t" r="r" b="b"/>
              <a:pathLst>
                <a:path w="774003" h="684993">
                  <a:moveTo>
                    <a:pt x="0" y="0"/>
                  </a:moveTo>
                  <a:lnTo>
                    <a:pt x="774004" y="0"/>
                  </a:lnTo>
                  <a:lnTo>
                    <a:pt x="774004" y="684993"/>
                  </a:lnTo>
                  <a:lnTo>
                    <a:pt x="0" y="68499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1" name="TextBox 21"/>
            <p:cNvSpPr txBox="1"/>
            <p:nvPr/>
          </p:nvSpPr>
          <p:spPr>
            <a:xfrm>
              <a:off x="271975" y="1500938"/>
              <a:ext cx="10720997" cy="2543386"/>
            </a:xfrm>
            <a:prstGeom prst="rect">
              <a:avLst/>
            </a:prstGeom>
          </p:spPr>
          <p:txBody>
            <a:bodyPr lIns="0" tIns="0" rIns="0" bIns="0" rtlCol="0" anchor="t">
              <a:spAutoFit/>
            </a:bodyPr>
            <a:lstStyle/>
            <a:p>
              <a:pPr algn="l">
                <a:lnSpc>
                  <a:spcPts val="3080"/>
                </a:lnSpc>
              </a:pPr>
              <a:r>
                <a:rPr lang="en-US" sz="2200">
                  <a:solidFill>
                    <a:srgbClr val="222544"/>
                  </a:solidFill>
                  <a:latin typeface="Montserrat School"/>
                  <a:ea typeface="Montserrat School"/>
                  <a:cs typeface="Montserrat School"/>
                  <a:sym typeface="Montserrat School"/>
                </a:rPr>
                <a:t>Can you think of a time when you visited someone, or when someone visited you, and it made you feel happy, loved or welcomed?</a:t>
              </a:r>
            </a:p>
            <a:p>
              <a:pPr algn="l">
                <a:lnSpc>
                  <a:spcPts val="3080"/>
                </a:lnSpc>
              </a:pPr>
              <a:r>
                <a:rPr lang="en-US" sz="2200">
                  <a:solidFill>
                    <a:srgbClr val="222544"/>
                  </a:solidFill>
                  <a:latin typeface="Montserrat School"/>
                  <a:ea typeface="Montserrat School"/>
                  <a:cs typeface="Montserrat School"/>
                  <a:sym typeface="Montserrat School"/>
                </a:rPr>
                <a:t>Share your story with a partner or in a group.</a:t>
              </a:r>
            </a:p>
            <a:p>
              <a:pPr algn="l">
                <a:lnSpc>
                  <a:spcPts val="2940"/>
                </a:lnSpc>
              </a:pPr>
              <a:endParaRPr lang="en-US" sz="2200">
                <a:solidFill>
                  <a:srgbClr val="222544"/>
                </a:solidFill>
                <a:latin typeface="Montserrat School"/>
                <a:ea typeface="Montserrat School"/>
                <a:cs typeface="Montserrat School"/>
                <a:sym typeface="Montserrat School"/>
              </a:endParaRPr>
            </a:p>
          </p:txBody>
        </p:sp>
      </p:grpSp>
      <p:sp>
        <p:nvSpPr>
          <p:cNvPr id="22" name="TextBox 22"/>
          <p:cNvSpPr txBox="1"/>
          <p:nvPr/>
        </p:nvSpPr>
        <p:spPr>
          <a:xfrm>
            <a:off x="488694" y="2751510"/>
            <a:ext cx="8183174" cy="4277995"/>
          </a:xfrm>
          <a:prstGeom prst="rect">
            <a:avLst/>
          </a:prstGeom>
        </p:spPr>
        <p:txBody>
          <a:bodyPr lIns="0" tIns="0" rIns="0" bIns="0" rtlCol="0" anchor="t">
            <a:spAutoFit/>
          </a:bodyPr>
          <a:lstStyle/>
          <a:p>
            <a:pPr algn="ctr">
              <a:lnSpc>
                <a:spcPts val="3079"/>
              </a:lnSpc>
            </a:pPr>
            <a:r>
              <a:rPr lang="en-US" sz="2199">
                <a:solidFill>
                  <a:srgbClr val="222544"/>
                </a:solidFill>
                <a:latin typeface="Montserrat School"/>
                <a:ea typeface="Montserrat School"/>
                <a:cs typeface="Montserrat School"/>
                <a:sym typeface="Montserrat School"/>
              </a:rPr>
              <a:t>“You are the most blessed of all women and blessed is the child you will bear!" Luke 1:42</a:t>
            </a:r>
          </a:p>
          <a:p>
            <a:pPr algn="l">
              <a:lnSpc>
                <a:spcPts val="3079"/>
              </a:lnSpc>
            </a:pPr>
            <a:endParaRPr lang="en-US" sz="2199">
              <a:solidFill>
                <a:srgbClr val="222544"/>
              </a:solidFill>
              <a:latin typeface="Montserrat School"/>
              <a:ea typeface="Montserrat School"/>
              <a:cs typeface="Montserrat School"/>
              <a:sym typeface="Montserrat School"/>
            </a:endParaRPr>
          </a:p>
          <a:p>
            <a:pPr algn="l">
              <a:lnSpc>
                <a:spcPts val="3079"/>
              </a:lnSpc>
            </a:pPr>
            <a:r>
              <a:rPr lang="en-US" sz="2199">
                <a:solidFill>
                  <a:srgbClr val="222544"/>
                </a:solidFill>
                <a:latin typeface="Montserrat School"/>
                <a:ea typeface="Montserrat School"/>
                <a:cs typeface="Montserrat School"/>
                <a:sym typeface="Montserrat School"/>
              </a:rPr>
              <a:t>In today's Gospel, Mary visits her cousin Elizabeth. </a:t>
            </a:r>
          </a:p>
          <a:p>
            <a:pPr algn="l">
              <a:lnSpc>
                <a:spcPts val="3079"/>
              </a:lnSpc>
            </a:pPr>
            <a:r>
              <a:rPr lang="en-US" sz="2199">
                <a:solidFill>
                  <a:srgbClr val="222544"/>
                </a:solidFill>
                <a:latin typeface="Montserrat School"/>
                <a:ea typeface="Montserrat School"/>
                <a:cs typeface="Montserrat School"/>
                <a:sym typeface="Montserrat School"/>
              </a:rPr>
              <a:t>Their encounter is full of welcome, joy and love.</a:t>
            </a:r>
          </a:p>
          <a:p>
            <a:pPr algn="l">
              <a:lnSpc>
                <a:spcPts val="3079"/>
              </a:lnSpc>
            </a:pPr>
            <a:r>
              <a:rPr lang="en-US" sz="2199">
                <a:solidFill>
                  <a:srgbClr val="222544"/>
                </a:solidFill>
                <a:latin typeface="Montserrat School"/>
                <a:ea typeface="Montserrat School"/>
                <a:cs typeface="Montserrat School"/>
                <a:sym typeface="Montserrat School"/>
              </a:rPr>
              <a:t>When we spend time with other people, we learn from them and can help one another to grow. </a:t>
            </a:r>
          </a:p>
          <a:p>
            <a:pPr algn="l">
              <a:lnSpc>
                <a:spcPts val="3079"/>
              </a:lnSpc>
            </a:pPr>
            <a:r>
              <a:rPr lang="en-US" sz="2199">
                <a:solidFill>
                  <a:srgbClr val="222544"/>
                </a:solidFill>
                <a:latin typeface="Montserrat School"/>
                <a:ea typeface="Montserrat School"/>
                <a:cs typeface="Montserrat School"/>
                <a:sym typeface="Montserrat School"/>
              </a:rPr>
              <a:t>Together, we can make a difference.</a:t>
            </a:r>
          </a:p>
          <a:p>
            <a:pPr algn="l">
              <a:lnSpc>
                <a:spcPts val="3079"/>
              </a:lnSpc>
            </a:pPr>
            <a:r>
              <a:rPr lang="en-US" sz="2199">
                <a:solidFill>
                  <a:srgbClr val="222544"/>
                </a:solidFill>
                <a:latin typeface="Montserrat School"/>
                <a:ea typeface="Montserrat School"/>
                <a:cs typeface="Montserrat School"/>
                <a:sym typeface="Montserrat School"/>
              </a:rPr>
              <a:t>Like Mary and Elizabeth, we are called to encourage one another and help build a better world together.</a:t>
            </a:r>
          </a:p>
          <a:p>
            <a:pPr algn="l">
              <a:lnSpc>
                <a:spcPts val="3079"/>
              </a:lnSpc>
            </a:pPr>
            <a:endParaRPr lang="en-US" sz="2199">
              <a:solidFill>
                <a:srgbClr val="222544"/>
              </a:solidFill>
              <a:latin typeface="Montserrat School"/>
              <a:ea typeface="Montserrat School"/>
              <a:cs typeface="Montserrat School"/>
              <a:sym typeface="Montserrat School"/>
            </a:endParaRPr>
          </a:p>
        </p:txBody>
      </p:sp>
      <p:sp>
        <p:nvSpPr>
          <p:cNvPr id="23" name="TextBox 23"/>
          <p:cNvSpPr txBox="1"/>
          <p:nvPr/>
        </p:nvSpPr>
        <p:spPr>
          <a:xfrm>
            <a:off x="1466178" y="180586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Scripture</a:t>
            </a:r>
          </a:p>
        </p:txBody>
      </p:sp>
      <p:grpSp>
        <p:nvGrpSpPr>
          <p:cNvPr id="24" name="Group 24"/>
          <p:cNvGrpSpPr/>
          <p:nvPr/>
        </p:nvGrpSpPr>
        <p:grpSpPr>
          <a:xfrm>
            <a:off x="-849805" y="-234640"/>
            <a:ext cx="12633259" cy="1263340"/>
            <a:chOff x="0" y="0"/>
            <a:chExt cx="16844345" cy="1684453"/>
          </a:xfrm>
        </p:grpSpPr>
        <p:grpSp>
          <p:nvGrpSpPr>
            <p:cNvPr id="25" name="Group 25"/>
            <p:cNvGrpSpPr/>
            <p:nvPr/>
          </p:nvGrpSpPr>
          <p:grpSpPr>
            <a:xfrm>
              <a:off x="0" y="0"/>
              <a:ext cx="16844345" cy="1684453"/>
              <a:chOff x="0" y="0"/>
              <a:chExt cx="3327278" cy="332731"/>
            </a:xfrm>
          </p:grpSpPr>
          <p:sp>
            <p:nvSpPr>
              <p:cNvPr id="26" name="Freeform 26"/>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7" name="TextBox 27"/>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28" name="Freeform 28"/>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9" name="TextBox 29"/>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Monday 21 December - Fourth week of Advent </a:t>
              </a:r>
            </a:p>
          </p:txBody>
        </p:sp>
      </p:grpSp>
      <p:grpSp>
        <p:nvGrpSpPr>
          <p:cNvPr id="30" name="Group 30"/>
          <p:cNvGrpSpPr/>
          <p:nvPr/>
        </p:nvGrpSpPr>
        <p:grpSpPr>
          <a:xfrm>
            <a:off x="10324120" y="1690588"/>
            <a:ext cx="6443021" cy="4437543"/>
            <a:chOff x="0" y="0"/>
            <a:chExt cx="1318249" cy="907926"/>
          </a:xfrm>
        </p:grpSpPr>
        <p:sp>
          <p:nvSpPr>
            <p:cNvPr id="31" name="Freeform 31"/>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8"/>
              <a:stretch>
                <a:fillRect l="-1655" r="-1655"/>
              </a:stretch>
            </a:blipFill>
          </p:spPr>
          <p:txBody>
            <a:bodyPr/>
            <a:lstStyle/>
            <a:p>
              <a:endParaRPr lang="en-GB"/>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96277"/>
            <a:ext cx="8927231" cy="4549554"/>
            <a:chOff x="0" y="0"/>
            <a:chExt cx="2351205" cy="1198236"/>
          </a:xfrm>
        </p:grpSpPr>
        <p:sp>
          <p:nvSpPr>
            <p:cNvPr id="5" name="Freeform 5"/>
            <p:cNvSpPr/>
            <p:nvPr/>
          </p:nvSpPr>
          <p:spPr>
            <a:xfrm>
              <a:off x="0" y="0"/>
              <a:ext cx="2351205" cy="1198236"/>
            </a:xfrm>
            <a:custGeom>
              <a:avLst/>
              <a:gdLst/>
              <a:ahLst/>
              <a:cxnLst/>
              <a:rect l="l" t="t" r="r" b="b"/>
              <a:pathLst>
                <a:path w="2351205" h="1198236">
                  <a:moveTo>
                    <a:pt x="0" y="0"/>
                  </a:moveTo>
                  <a:lnTo>
                    <a:pt x="2351205" y="0"/>
                  </a:lnTo>
                  <a:lnTo>
                    <a:pt x="2351205" y="1198236"/>
                  </a:lnTo>
                  <a:lnTo>
                    <a:pt x="0" y="1198236"/>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51205" cy="1236336"/>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9378494" y="6461944"/>
            <a:ext cx="8448710" cy="3005518"/>
            <a:chOff x="0" y="0"/>
            <a:chExt cx="2225175" cy="791577"/>
          </a:xfrm>
        </p:grpSpPr>
        <p:sp>
          <p:nvSpPr>
            <p:cNvPr id="8" name="Freeform 8"/>
            <p:cNvSpPr/>
            <p:nvPr/>
          </p:nvSpPr>
          <p:spPr>
            <a:xfrm>
              <a:off x="0" y="0"/>
              <a:ext cx="2225175" cy="791577"/>
            </a:xfrm>
            <a:custGeom>
              <a:avLst/>
              <a:gdLst/>
              <a:ahLst/>
              <a:cxnLst/>
              <a:rect l="l" t="t" r="r" b="b"/>
              <a:pathLst>
                <a:path w="2225175" h="791577">
                  <a:moveTo>
                    <a:pt x="0" y="0"/>
                  </a:moveTo>
                  <a:lnTo>
                    <a:pt x="2225175" y="0"/>
                  </a:lnTo>
                  <a:lnTo>
                    <a:pt x="2225175" y="791577"/>
                  </a:lnTo>
                  <a:lnTo>
                    <a:pt x="0" y="791577"/>
                  </a:lnTo>
                  <a:close/>
                </a:path>
              </a:pathLst>
            </a:custGeom>
            <a:solidFill>
              <a:srgbClr val="FFFFFF"/>
            </a:solidFill>
            <a:ln w="38100" cap="sq">
              <a:solidFill>
                <a:srgbClr val="916BA2"/>
              </a:solidFill>
              <a:prstDash val="dash"/>
              <a:miter/>
            </a:ln>
          </p:spPr>
          <p:txBody>
            <a:bodyPr/>
            <a:lstStyle/>
            <a:p>
              <a:endParaRPr lang="en-GB"/>
            </a:p>
          </p:txBody>
        </p:sp>
        <p:sp>
          <p:nvSpPr>
            <p:cNvPr id="9" name="TextBox 9"/>
            <p:cNvSpPr txBox="1"/>
            <p:nvPr/>
          </p:nvSpPr>
          <p:spPr>
            <a:xfrm>
              <a:off x="0" y="-38100"/>
              <a:ext cx="2225175" cy="829677"/>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0492610" y="1696277"/>
            <a:ext cx="6278978" cy="4508492"/>
            <a:chOff x="0" y="0"/>
            <a:chExt cx="1134847" cy="814853"/>
          </a:xfrm>
        </p:grpSpPr>
        <p:sp>
          <p:nvSpPr>
            <p:cNvPr id="11" name="Freeform 11"/>
            <p:cNvSpPr/>
            <p:nvPr/>
          </p:nvSpPr>
          <p:spPr>
            <a:xfrm>
              <a:off x="0" y="0"/>
              <a:ext cx="1134847" cy="814853"/>
            </a:xfrm>
            <a:custGeom>
              <a:avLst/>
              <a:gdLst/>
              <a:ahLst/>
              <a:cxnLst/>
              <a:rect l="l" t="t" r="r" b="b"/>
              <a:pathLst>
                <a:path w="1134847" h="814853">
                  <a:moveTo>
                    <a:pt x="0" y="0"/>
                  </a:moveTo>
                  <a:lnTo>
                    <a:pt x="1134847" y="0"/>
                  </a:lnTo>
                  <a:lnTo>
                    <a:pt x="1134847" y="814853"/>
                  </a:lnTo>
                  <a:lnTo>
                    <a:pt x="0" y="814853"/>
                  </a:lnTo>
                  <a:close/>
                </a:path>
              </a:pathLst>
            </a:custGeom>
            <a:blipFill>
              <a:blip r:embed="rId5"/>
              <a:stretch>
                <a:fillRect l="-3852" r="-3852"/>
              </a:stretch>
            </a:blipFill>
          </p:spPr>
          <p:txBody>
            <a:bodyPr/>
            <a:lstStyle/>
            <a:p>
              <a:endParaRPr lang="en-GB"/>
            </a:p>
          </p:txBody>
        </p:sp>
      </p:grpSp>
      <p:grpSp>
        <p:nvGrpSpPr>
          <p:cNvPr id="12" name="Group 12"/>
          <p:cNvGrpSpPr/>
          <p:nvPr/>
        </p:nvGrpSpPr>
        <p:grpSpPr>
          <a:xfrm>
            <a:off x="-849805" y="-234640"/>
            <a:ext cx="12633259" cy="1263340"/>
            <a:chOff x="0" y="0"/>
            <a:chExt cx="16844345" cy="1684453"/>
          </a:xfrm>
        </p:grpSpPr>
        <p:grpSp>
          <p:nvGrpSpPr>
            <p:cNvPr id="13" name="Group 13"/>
            <p:cNvGrpSpPr/>
            <p:nvPr/>
          </p:nvGrpSpPr>
          <p:grpSpPr>
            <a:xfrm>
              <a:off x="0" y="0"/>
              <a:ext cx="16844345" cy="1684453"/>
              <a:chOff x="0" y="0"/>
              <a:chExt cx="3327278" cy="332731"/>
            </a:xfrm>
          </p:grpSpPr>
          <p:sp>
            <p:nvSpPr>
              <p:cNvPr id="14" name="Freeform 14"/>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5" name="TextBox 15"/>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7" name="TextBox 17"/>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Monday 21 December - Fourth week of Advent </a:t>
              </a:r>
            </a:p>
          </p:txBody>
        </p:sp>
      </p:grpSp>
      <p:sp>
        <p:nvSpPr>
          <p:cNvPr id="18" name="TextBox 18"/>
          <p:cNvSpPr txBox="1"/>
          <p:nvPr/>
        </p:nvSpPr>
        <p:spPr>
          <a:xfrm>
            <a:off x="9582476" y="7756409"/>
            <a:ext cx="8040748" cy="15894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Follow Mary's example and make time for someone today. Listen carefully, show interest in their story and help them feel welcomed, valued and loved.</a:t>
            </a:r>
          </a:p>
          <a:p>
            <a:pPr algn="l">
              <a:lnSpc>
                <a:spcPts val="3220"/>
              </a:lnSpc>
            </a:pPr>
            <a:endParaRPr lang="en-US" sz="2300">
              <a:solidFill>
                <a:srgbClr val="222544"/>
              </a:solidFill>
              <a:latin typeface="Montserrat School"/>
              <a:ea typeface="Montserrat School"/>
              <a:cs typeface="Montserrat School"/>
              <a:sym typeface="Montserrat School"/>
            </a:endParaRPr>
          </a:p>
        </p:txBody>
      </p:sp>
      <p:grpSp>
        <p:nvGrpSpPr>
          <p:cNvPr id="19" name="Group 19"/>
          <p:cNvGrpSpPr/>
          <p:nvPr/>
        </p:nvGrpSpPr>
        <p:grpSpPr>
          <a:xfrm>
            <a:off x="377325" y="1860475"/>
            <a:ext cx="5187059" cy="910134"/>
            <a:chOff x="0" y="0"/>
            <a:chExt cx="6916079" cy="1213512"/>
          </a:xfrm>
        </p:grpSpPr>
        <p:grpSp>
          <p:nvGrpSpPr>
            <p:cNvPr id="20" name="Group 20"/>
            <p:cNvGrpSpPr/>
            <p:nvPr/>
          </p:nvGrpSpPr>
          <p:grpSpPr>
            <a:xfrm>
              <a:off x="0" y="0"/>
              <a:ext cx="1213512" cy="1213512"/>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2" name="TextBox 22"/>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3" name="Freeform 23"/>
            <p:cNvSpPr/>
            <p:nvPr/>
          </p:nvSpPr>
          <p:spPr>
            <a:xfrm>
              <a:off x="89152" y="184909"/>
              <a:ext cx="1035209" cy="843695"/>
            </a:xfrm>
            <a:custGeom>
              <a:avLst/>
              <a:gdLst/>
              <a:ahLst/>
              <a:cxnLst/>
              <a:rect l="l" t="t" r="r" b="b"/>
              <a:pathLst>
                <a:path w="1035209" h="843695">
                  <a:moveTo>
                    <a:pt x="0" y="0"/>
                  </a:moveTo>
                  <a:lnTo>
                    <a:pt x="1035208" y="0"/>
                  </a:lnTo>
                  <a:lnTo>
                    <a:pt x="1035208" y="843695"/>
                  </a:lnTo>
                  <a:lnTo>
                    <a:pt x="0" y="8436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4" name="TextBox 24"/>
            <p:cNvSpPr txBox="1"/>
            <p:nvPr/>
          </p:nvSpPr>
          <p:spPr>
            <a:xfrm>
              <a:off x="1366927" y="197585"/>
              <a:ext cx="5549152"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grpSp>
      <p:sp>
        <p:nvSpPr>
          <p:cNvPr id="25" name="TextBox 25"/>
          <p:cNvSpPr txBox="1"/>
          <p:nvPr/>
        </p:nvSpPr>
        <p:spPr>
          <a:xfrm>
            <a:off x="377325" y="2915890"/>
            <a:ext cx="8652939" cy="33299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God of love,</a:t>
            </a:r>
          </a:p>
          <a:p>
            <a:pPr algn="l">
              <a:lnSpc>
                <a:spcPts val="3359"/>
              </a:lnSpc>
            </a:pPr>
            <a:r>
              <a:rPr lang="en-US" sz="2400">
                <a:solidFill>
                  <a:srgbClr val="222544"/>
                </a:solidFill>
                <a:latin typeface="Montserrat School"/>
                <a:ea typeface="Montserrat School"/>
                <a:cs typeface="Montserrat School"/>
                <a:sym typeface="Montserrat School"/>
              </a:rPr>
              <a:t>thank you for the people we meet and the friendships we share.</a:t>
            </a:r>
          </a:p>
          <a:p>
            <a:pPr algn="l">
              <a:lnSpc>
                <a:spcPts val="3359"/>
              </a:lnSpc>
            </a:pPr>
            <a:r>
              <a:rPr lang="en-US" sz="2400">
                <a:solidFill>
                  <a:srgbClr val="222544"/>
                </a:solidFill>
                <a:latin typeface="Montserrat School"/>
                <a:ea typeface="Montserrat School"/>
                <a:cs typeface="Montserrat School"/>
                <a:sym typeface="Montserrat School"/>
              </a:rPr>
              <a:t>Give us welcoming hearts,</a:t>
            </a:r>
          </a:p>
          <a:p>
            <a:pPr algn="l">
              <a:lnSpc>
                <a:spcPts val="3359"/>
              </a:lnSpc>
            </a:pPr>
            <a:r>
              <a:rPr lang="en-US" sz="2400">
                <a:solidFill>
                  <a:srgbClr val="222544"/>
                </a:solidFill>
                <a:latin typeface="Montserrat School"/>
                <a:ea typeface="Montserrat School"/>
                <a:cs typeface="Montserrat School"/>
                <a:sym typeface="Montserrat School"/>
              </a:rPr>
              <a:t>help us to listen with kindness</a:t>
            </a:r>
          </a:p>
          <a:p>
            <a:pPr algn="l">
              <a:lnSpc>
                <a:spcPts val="3359"/>
              </a:lnSpc>
            </a:pPr>
            <a:r>
              <a:rPr lang="en-US" sz="2400">
                <a:solidFill>
                  <a:srgbClr val="222544"/>
                </a:solidFill>
                <a:latin typeface="Montserrat School"/>
                <a:ea typeface="Montserrat School"/>
                <a:cs typeface="Montserrat School"/>
                <a:sym typeface="Montserrat School"/>
              </a:rPr>
              <a:t>and see your presence in everyone we meet.</a:t>
            </a:r>
          </a:p>
          <a:p>
            <a:pPr algn="l">
              <a:lnSpc>
                <a:spcPts val="3359"/>
              </a:lnSpc>
            </a:pPr>
            <a:r>
              <a:rPr lang="en-US" sz="2400">
                <a:solidFill>
                  <a:srgbClr val="222544"/>
                </a:solidFill>
                <a:latin typeface="Montserrat School"/>
                <a:ea typeface="Montserrat School"/>
                <a:cs typeface="Montserrat School"/>
                <a:sym typeface="Montserrat School"/>
              </a:rPr>
              <a:t>Amen.</a:t>
            </a:r>
          </a:p>
          <a:p>
            <a:pPr algn="l">
              <a:lnSpc>
                <a:spcPts val="3359"/>
              </a:lnSpc>
            </a:pPr>
            <a:endParaRPr lang="en-US" sz="2400">
              <a:solidFill>
                <a:srgbClr val="222544"/>
              </a:solidFill>
              <a:latin typeface="Montserrat School"/>
              <a:ea typeface="Montserrat School"/>
              <a:cs typeface="Montserrat School"/>
              <a:sym typeface="Montserrat School"/>
            </a:endParaRPr>
          </a:p>
        </p:txBody>
      </p:sp>
      <p:grpSp>
        <p:nvGrpSpPr>
          <p:cNvPr id="26" name="Group 26"/>
          <p:cNvGrpSpPr/>
          <p:nvPr/>
        </p:nvGrpSpPr>
        <p:grpSpPr>
          <a:xfrm>
            <a:off x="9582476" y="6715762"/>
            <a:ext cx="4520733" cy="832777"/>
            <a:chOff x="0" y="0"/>
            <a:chExt cx="6027643" cy="1110369"/>
          </a:xfrm>
        </p:grpSpPr>
        <p:grpSp>
          <p:nvGrpSpPr>
            <p:cNvPr id="27" name="Group 27"/>
            <p:cNvGrpSpPr/>
            <p:nvPr/>
          </p:nvGrpSpPr>
          <p:grpSpPr>
            <a:xfrm>
              <a:off x="0" y="0"/>
              <a:ext cx="1110369" cy="1110369"/>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9" name="TextBox 29"/>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0" name="TextBox 30"/>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1" name="Freeform 31"/>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91399" y="1530883"/>
            <a:ext cx="8577764" cy="5818145"/>
            <a:chOff x="0" y="0"/>
            <a:chExt cx="2259164" cy="1532351"/>
          </a:xfrm>
        </p:grpSpPr>
        <p:sp>
          <p:nvSpPr>
            <p:cNvPr id="5" name="Freeform 5"/>
            <p:cNvSpPr/>
            <p:nvPr/>
          </p:nvSpPr>
          <p:spPr>
            <a:xfrm>
              <a:off x="0" y="0"/>
              <a:ext cx="2259164" cy="1532351"/>
            </a:xfrm>
            <a:custGeom>
              <a:avLst/>
              <a:gdLst/>
              <a:ahLst/>
              <a:cxnLst/>
              <a:rect l="l" t="t" r="r" b="b"/>
              <a:pathLst>
                <a:path w="2259164" h="1532351">
                  <a:moveTo>
                    <a:pt x="0" y="0"/>
                  </a:moveTo>
                  <a:lnTo>
                    <a:pt x="2259164" y="0"/>
                  </a:lnTo>
                  <a:lnTo>
                    <a:pt x="2259164" y="1532351"/>
                  </a:lnTo>
                  <a:lnTo>
                    <a:pt x="0" y="1532351"/>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59164" cy="1570451"/>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40982" y="1674344"/>
            <a:ext cx="910134" cy="910134"/>
            <a:chOff x="0" y="0"/>
            <a:chExt cx="1213512" cy="1213512"/>
          </a:xfrm>
        </p:grpSpPr>
        <p:grpSp>
          <p:nvGrpSpPr>
            <p:cNvPr id="8" name="Group 8"/>
            <p:cNvGrpSpPr/>
            <p:nvPr/>
          </p:nvGrpSpPr>
          <p:grpSpPr>
            <a:xfrm>
              <a:off x="0" y="0"/>
              <a:ext cx="1213512" cy="121351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2" name="Group 12"/>
          <p:cNvGrpSpPr/>
          <p:nvPr/>
        </p:nvGrpSpPr>
        <p:grpSpPr>
          <a:xfrm>
            <a:off x="9144000" y="5210568"/>
            <a:ext cx="8770682" cy="4686755"/>
            <a:chOff x="0" y="0"/>
            <a:chExt cx="2309974" cy="1234372"/>
          </a:xfrm>
        </p:grpSpPr>
        <p:sp>
          <p:nvSpPr>
            <p:cNvPr id="13" name="Freeform 13"/>
            <p:cNvSpPr/>
            <p:nvPr/>
          </p:nvSpPr>
          <p:spPr>
            <a:xfrm>
              <a:off x="0" y="0"/>
              <a:ext cx="2309974" cy="1234372"/>
            </a:xfrm>
            <a:custGeom>
              <a:avLst/>
              <a:gdLst/>
              <a:ahLst/>
              <a:cxnLst/>
              <a:rect l="l" t="t" r="r" b="b"/>
              <a:pathLst>
                <a:path w="2309974" h="1234372">
                  <a:moveTo>
                    <a:pt x="0" y="0"/>
                  </a:moveTo>
                  <a:lnTo>
                    <a:pt x="2309974" y="0"/>
                  </a:lnTo>
                  <a:lnTo>
                    <a:pt x="2309974" y="1234372"/>
                  </a:lnTo>
                  <a:lnTo>
                    <a:pt x="0" y="1234372"/>
                  </a:lnTo>
                  <a:close/>
                </a:path>
              </a:pathLst>
            </a:custGeom>
            <a:solidFill>
              <a:srgbClr val="FFFFFF"/>
            </a:solidFill>
            <a:ln w="38100" cap="sq">
              <a:solidFill>
                <a:srgbClr val="916BA2"/>
              </a:solidFill>
              <a:prstDash val="dash"/>
              <a:miter/>
            </a:ln>
          </p:spPr>
          <p:txBody>
            <a:bodyPr/>
            <a:lstStyle/>
            <a:p>
              <a:endParaRPr lang="en-GB"/>
            </a:p>
          </p:txBody>
        </p:sp>
        <p:sp>
          <p:nvSpPr>
            <p:cNvPr id="14" name="TextBox 14"/>
            <p:cNvSpPr txBox="1"/>
            <p:nvPr/>
          </p:nvSpPr>
          <p:spPr>
            <a:xfrm>
              <a:off x="0" y="-38100"/>
              <a:ext cx="2309974" cy="1272472"/>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9347981" y="5378907"/>
            <a:ext cx="4576390" cy="843030"/>
            <a:chOff x="0" y="0"/>
            <a:chExt cx="6101853" cy="1124040"/>
          </a:xfrm>
        </p:grpSpPr>
        <p:sp>
          <p:nvSpPr>
            <p:cNvPr id="16" name="TextBox 16"/>
            <p:cNvSpPr txBox="1"/>
            <p:nvPr/>
          </p:nvSpPr>
          <p:spPr>
            <a:xfrm>
              <a:off x="1323912" y="178101"/>
              <a:ext cx="4777941" cy="701163"/>
            </a:xfrm>
            <a:prstGeom prst="rect">
              <a:avLst/>
            </a:prstGeom>
          </p:spPr>
          <p:txBody>
            <a:bodyPr lIns="0" tIns="0" rIns="0" bIns="0" rtlCol="0" anchor="t">
              <a:spAutoFit/>
            </a:bodyPr>
            <a:lstStyle/>
            <a:p>
              <a:pPr algn="l">
                <a:lnSpc>
                  <a:spcPts val="4407"/>
                </a:lnSpc>
              </a:pPr>
              <a:r>
                <a:rPr lang="en-US" sz="3148" b="1">
                  <a:solidFill>
                    <a:srgbClr val="222544"/>
                  </a:solidFill>
                  <a:latin typeface="Montserrat School Semi-Bold"/>
                  <a:ea typeface="Montserrat School Semi-Bold"/>
                  <a:cs typeface="Montserrat School Semi-Bold"/>
                  <a:sym typeface="Montserrat School Semi-Bold"/>
                </a:rPr>
                <a:t>Today’s Activity</a:t>
              </a:r>
            </a:p>
          </p:txBody>
        </p:sp>
        <p:grpSp>
          <p:nvGrpSpPr>
            <p:cNvPr id="17" name="Group 17"/>
            <p:cNvGrpSpPr/>
            <p:nvPr/>
          </p:nvGrpSpPr>
          <p:grpSpPr>
            <a:xfrm>
              <a:off x="0" y="0"/>
              <a:ext cx="1124040" cy="1124040"/>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9" name="TextBox 1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0" name="Freeform 20"/>
            <p:cNvSpPr/>
            <p:nvPr/>
          </p:nvSpPr>
          <p:spPr>
            <a:xfrm>
              <a:off x="203552" y="244776"/>
              <a:ext cx="716936" cy="634488"/>
            </a:xfrm>
            <a:custGeom>
              <a:avLst/>
              <a:gdLst/>
              <a:ahLst/>
              <a:cxnLst/>
              <a:rect l="l" t="t" r="r" b="b"/>
              <a:pathLst>
                <a:path w="716936" h="634488">
                  <a:moveTo>
                    <a:pt x="0" y="0"/>
                  </a:moveTo>
                  <a:lnTo>
                    <a:pt x="716936" y="0"/>
                  </a:lnTo>
                  <a:lnTo>
                    <a:pt x="716936" y="634488"/>
                  </a:lnTo>
                  <a:lnTo>
                    <a:pt x="0" y="63448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sp>
        <p:nvSpPr>
          <p:cNvPr id="21" name="TextBox 21"/>
          <p:cNvSpPr txBox="1"/>
          <p:nvPr/>
        </p:nvSpPr>
        <p:spPr>
          <a:xfrm>
            <a:off x="9347981" y="6283996"/>
            <a:ext cx="8362325" cy="3401695"/>
          </a:xfrm>
          <a:prstGeom prst="rect">
            <a:avLst/>
          </a:prstGeom>
        </p:spPr>
        <p:txBody>
          <a:bodyPr lIns="0" tIns="0" rIns="0" bIns="0" rtlCol="0" anchor="t">
            <a:spAutoFit/>
          </a:bodyPr>
          <a:lstStyle/>
          <a:p>
            <a:pPr algn="l">
              <a:lnSpc>
                <a:spcPts val="3079"/>
              </a:lnSpc>
            </a:pPr>
            <a:r>
              <a:rPr lang="en-US" sz="2199">
                <a:solidFill>
                  <a:srgbClr val="222544"/>
                </a:solidFill>
                <a:latin typeface="Montserrat School"/>
                <a:ea typeface="Montserrat School"/>
                <a:cs typeface="Montserrat School"/>
                <a:sym typeface="Montserrat School"/>
              </a:rPr>
              <a:t>When Mary visited Elizabeth, she prayed a beautiful song called the Magnificat. In her song, Mary thanks God for all the good things He has done. She praises God for caring for people who are hungry, poor or overlooked.</a:t>
            </a:r>
          </a:p>
          <a:p>
            <a:pPr algn="l">
              <a:lnSpc>
                <a:spcPts val="2380"/>
              </a:lnSpc>
            </a:pPr>
            <a:endParaRPr lang="en-US" sz="2199">
              <a:solidFill>
                <a:srgbClr val="222544"/>
              </a:solidFill>
              <a:latin typeface="Montserrat School"/>
              <a:ea typeface="Montserrat School"/>
              <a:cs typeface="Montserrat School"/>
              <a:sym typeface="Montserrat School"/>
            </a:endParaRPr>
          </a:p>
          <a:p>
            <a:pPr algn="l">
              <a:lnSpc>
                <a:spcPts val="3079"/>
              </a:lnSpc>
            </a:pPr>
            <a:r>
              <a:rPr lang="en-US" sz="2199" b="1" u="sng">
                <a:solidFill>
                  <a:srgbClr val="222544"/>
                </a:solidFill>
                <a:latin typeface="Montserrat School Semi-Bold"/>
                <a:ea typeface="Montserrat School Semi-Bold"/>
                <a:cs typeface="Montserrat School Semi-Bold"/>
                <a:sym typeface="Montserrat School Semi-Bold"/>
              </a:rPr>
              <a:t>L</a:t>
            </a:r>
            <a:r>
              <a:rPr lang="en-US" sz="2199" b="1" u="sng">
                <a:solidFill>
                  <a:srgbClr val="222544"/>
                </a:solidFill>
                <a:latin typeface="Montserrat School Semi-Bold"/>
                <a:ea typeface="Montserrat School Semi-Bold"/>
                <a:cs typeface="Montserrat School Semi-Bold"/>
                <a:sym typeface="Montserrat School Semi-Bold"/>
                <a:hlinkClick r:id="rId7" tooltip="https://www.youtube.com/watch?v=FSYVdlxfpUY&amp;list=RDFSYVdlxfpUY&amp;start_radio=1"/>
              </a:rPr>
              <a:t>isten</a:t>
            </a:r>
            <a:r>
              <a:rPr lang="en-US" sz="2199" b="1">
                <a:solidFill>
                  <a:srgbClr val="222544"/>
                </a:solidFill>
                <a:latin typeface="Montserrat School Semi-Bold"/>
                <a:ea typeface="Montserrat School Semi-Bold"/>
                <a:cs typeface="Montserrat School Semi-Bold"/>
                <a:sym typeface="Montserrat School Semi-Bold"/>
              </a:rPr>
              <a:t> </a:t>
            </a:r>
            <a:r>
              <a:rPr lang="en-US" sz="2199">
                <a:solidFill>
                  <a:srgbClr val="222544"/>
                </a:solidFill>
                <a:latin typeface="Montserrat School"/>
                <a:ea typeface="Montserrat School"/>
                <a:cs typeface="Montserrat School"/>
                <a:sym typeface="Montserrat School"/>
              </a:rPr>
              <a:t>to the Magnificat together and sing along if you know the words!</a:t>
            </a:r>
          </a:p>
          <a:p>
            <a:pPr algn="l">
              <a:lnSpc>
                <a:spcPts val="3079"/>
              </a:lnSpc>
            </a:pPr>
            <a:r>
              <a:rPr lang="en-US" sz="2199">
                <a:solidFill>
                  <a:srgbClr val="222544"/>
                </a:solidFill>
                <a:latin typeface="Montserrat School"/>
                <a:ea typeface="Montserrat School"/>
                <a:cs typeface="Montserrat School"/>
                <a:sym typeface="Montserrat School"/>
              </a:rPr>
              <a:t>Which words help you think about God's love and care </a:t>
            </a:r>
          </a:p>
          <a:p>
            <a:pPr algn="l">
              <a:lnSpc>
                <a:spcPts val="3079"/>
              </a:lnSpc>
            </a:pPr>
            <a:r>
              <a:rPr lang="en-US" sz="2199">
                <a:solidFill>
                  <a:srgbClr val="222544"/>
                </a:solidFill>
                <a:latin typeface="Montserrat School"/>
                <a:ea typeface="Montserrat School"/>
                <a:cs typeface="Montserrat School"/>
                <a:sym typeface="Montserrat School"/>
              </a:rPr>
              <a:t>for others?</a:t>
            </a:r>
          </a:p>
        </p:txBody>
      </p:sp>
      <p:sp>
        <p:nvSpPr>
          <p:cNvPr id="22" name="TextBox 22"/>
          <p:cNvSpPr txBox="1"/>
          <p:nvPr/>
        </p:nvSpPr>
        <p:spPr>
          <a:xfrm>
            <a:off x="440982" y="2667725"/>
            <a:ext cx="8253137" cy="4897120"/>
          </a:xfrm>
          <a:prstGeom prst="rect">
            <a:avLst/>
          </a:prstGeom>
        </p:spPr>
        <p:txBody>
          <a:bodyPr lIns="0" tIns="0" rIns="0" bIns="0" rtlCol="0" anchor="t">
            <a:spAutoFit/>
          </a:bodyPr>
          <a:lstStyle/>
          <a:p>
            <a:pPr algn="ctr">
              <a:lnSpc>
                <a:spcPts val="3079"/>
              </a:lnSpc>
            </a:pPr>
            <a:r>
              <a:rPr lang="en-US" sz="2199">
                <a:solidFill>
                  <a:srgbClr val="222544"/>
                </a:solidFill>
                <a:latin typeface="Montserrat School"/>
                <a:ea typeface="Montserrat School"/>
                <a:cs typeface="Montserrat School"/>
                <a:sym typeface="Montserrat School"/>
              </a:rPr>
              <a:t>"He has stretched out his mighty arm and scattered the proud with all their plans." Luke 1:51 </a:t>
            </a:r>
          </a:p>
          <a:p>
            <a:pPr algn="l">
              <a:lnSpc>
                <a:spcPts val="1820"/>
              </a:lnSpc>
            </a:pPr>
            <a:endParaRPr lang="en-US" sz="2199">
              <a:solidFill>
                <a:srgbClr val="222544"/>
              </a:solidFill>
              <a:latin typeface="Montserrat School"/>
              <a:ea typeface="Montserrat School"/>
              <a:cs typeface="Montserrat School"/>
              <a:sym typeface="Montserrat School"/>
            </a:endParaRPr>
          </a:p>
          <a:p>
            <a:pPr algn="l">
              <a:lnSpc>
                <a:spcPts val="3079"/>
              </a:lnSpc>
            </a:pPr>
            <a:r>
              <a:rPr lang="en-US" sz="2199">
                <a:solidFill>
                  <a:srgbClr val="222544"/>
                </a:solidFill>
                <a:latin typeface="Montserrat School"/>
                <a:ea typeface="Montserrat School"/>
                <a:cs typeface="Montserrat School"/>
                <a:sym typeface="Montserrat School"/>
              </a:rPr>
              <a:t>Mary reminds us that God has done wonderful things. God chose a humble young woman to be the mother of Jesus, trusting her with an important part in His plan for the world. Sometimes it can be difficult to know how we can make a difference. Mary shows us that when we trust God and respond generously to His call, even small actions can have a big impact.</a:t>
            </a:r>
          </a:p>
          <a:p>
            <a:pPr algn="l">
              <a:lnSpc>
                <a:spcPts val="3079"/>
              </a:lnSpc>
            </a:pPr>
            <a:r>
              <a:rPr lang="en-US" sz="2199">
                <a:solidFill>
                  <a:srgbClr val="222544"/>
                </a:solidFill>
                <a:latin typeface="Montserrat School"/>
                <a:ea typeface="Montserrat School"/>
                <a:cs typeface="Montserrat School"/>
                <a:sym typeface="Montserrat School"/>
              </a:rPr>
              <a:t>What can we do to help make a difference to our global family living in poverty?</a:t>
            </a:r>
          </a:p>
          <a:p>
            <a:pPr algn="l">
              <a:lnSpc>
                <a:spcPts val="3079"/>
              </a:lnSpc>
            </a:pPr>
            <a:endParaRPr lang="en-US" sz="2199">
              <a:solidFill>
                <a:srgbClr val="222544"/>
              </a:solidFill>
              <a:latin typeface="Montserrat School"/>
              <a:ea typeface="Montserrat School"/>
              <a:cs typeface="Montserrat School"/>
              <a:sym typeface="Montserrat School"/>
            </a:endParaRPr>
          </a:p>
        </p:txBody>
      </p:sp>
      <p:sp>
        <p:nvSpPr>
          <p:cNvPr id="23" name="TextBox 23"/>
          <p:cNvSpPr txBox="1"/>
          <p:nvPr/>
        </p:nvSpPr>
        <p:spPr>
          <a:xfrm>
            <a:off x="1466178" y="1815389"/>
            <a:ext cx="4000646" cy="550994"/>
          </a:xfrm>
          <a:prstGeom prst="rect">
            <a:avLst/>
          </a:prstGeom>
        </p:spPr>
        <p:txBody>
          <a:bodyPr lIns="0" tIns="0" rIns="0" bIns="0" rtlCol="0" anchor="t">
            <a:spAutoFit/>
          </a:bodyPr>
          <a:lstStyle/>
          <a:p>
            <a:pPr algn="l">
              <a:lnSpc>
                <a:spcPts val="4574"/>
              </a:lnSpc>
            </a:pPr>
            <a:r>
              <a:rPr lang="en-US" sz="3267" b="1">
                <a:solidFill>
                  <a:srgbClr val="222544"/>
                </a:solidFill>
                <a:latin typeface="Montserrat School Semi-Bold"/>
                <a:ea typeface="Montserrat School Semi-Bold"/>
                <a:cs typeface="Montserrat School Semi-Bold"/>
                <a:sym typeface="Montserrat School Semi-Bold"/>
              </a:rPr>
              <a:t>Today’s Scripture</a:t>
            </a:r>
          </a:p>
        </p:txBody>
      </p:sp>
      <p:sp>
        <p:nvSpPr>
          <p:cNvPr id="24" name="Freeform 24"/>
          <p:cNvSpPr/>
          <p:nvPr/>
        </p:nvSpPr>
        <p:spPr>
          <a:xfrm>
            <a:off x="11399328" y="0"/>
            <a:ext cx="3641565" cy="5109571"/>
          </a:xfrm>
          <a:custGeom>
            <a:avLst/>
            <a:gdLst/>
            <a:ahLst/>
            <a:cxnLst/>
            <a:rect l="l" t="t" r="r" b="b"/>
            <a:pathLst>
              <a:path w="3641565" h="5109571">
                <a:moveTo>
                  <a:pt x="0" y="0"/>
                </a:moveTo>
                <a:lnTo>
                  <a:pt x="3641565" y="0"/>
                </a:lnTo>
                <a:lnTo>
                  <a:pt x="3641565" y="5109571"/>
                </a:lnTo>
                <a:lnTo>
                  <a:pt x="0" y="5109571"/>
                </a:lnTo>
                <a:lnTo>
                  <a:pt x="0" y="0"/>
                </a:lnTo>
                <a:close/>
              </a:path>
            </a:pathLst>
          </a:custGeom>
          <a:blipFill>
            <a:blip r:embed="rId8"/>
            <a:stretch>
              <a:fillRect/>
            </a:stretch>
          </a:blipFill>
        </p:spPr>
        <p:txBody>
          <a:bodyPr/>
          <a:lstStyle/>
          <a:p>
            <a:endParaRPr lang="en-GB"/>
          </a:p>
        </p:txBody>
      </p:sp>
      <p:grpSp>
        <p:nvGrpSpPr>
          <p:cNvPr id="25" name="Group 25"/>
          <p:cNvGrpSpPr/>
          <p:nvPr/>
        </p:nvGrpSpPr>
        <p:grpSpPr>
          <a:xfrm>
            <a:off x="-849805" y="-234640"/>
            <a:ext cx="12633259" cy="1263340"/>
            <a:chOff x="0" y="0"/>
            <a:chExt cx="16844345" cy="1684453"/>
          </a:xfrm>
        </p:grpSpPr>
        <p:grpSp>
          <p:nvGrpSpPr>
            <p:cNvPr id="26" name="Group 26"/>
            <p:cNvGrpSpPr/>
            <p:nvPr/>
          </p:nvGrpSpPr>
          <p:grpSpPr>
            <a:xfrm>
              <a:off x="0" y="0"/>
              <a:ext cx="16844345" cy="1684453"/>
              <a:chOff x="0" y="0"/>
              <a:chExt cx="3327278" cy="332731"/>
            </a:xfrm>
          </p:grpSpPr>
          <p:sp>
            <p:nvSpPr>
              <p:cNvPr id="27" name="Freeform 27"/>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8" name="TextBox 28"/>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29" name="Freeform 29"/>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0" name="TextBox 30"/>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Tuesday 22 December - Fourth week of Advent </a:t>
              </a: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476467"/>
            <a:ext cx="8828351" cy="4039528"/>
            <a:chOff x="0" y="0"/>
            <a:chExt cx="2325162" cy="1063909"/>
          </a:xfrm>
        </p:grpSpPr>
        <p:sp>
          <p:nvSpPr>
            <p:cNvPr id="5" name="Freeform 5"/>
            <p:cNvSpPr/>
            <p:nvPr/>
          </p:nvSpPr>
          <p:spPr>
            <a:xfrm>
              <a:off x="0" y="0"/>
              <a:ext cx="2325162" cy="1063909"/>
            </a:xfrm>
            <a:custGeom>
              <a:avLst/>
              <a:gdLst/>
              <a:ahLst/>
              <a:cxnLst/>
              <a:rect l="l" t="t" r="r" b="b"/>
              <a:pathLst>
                <a:path w="2325162" h="1063909">
                  <a:moveTo>
                    <a:pt x="0" y="0"/>
                  </a:moveTo>
                  <a:lnTo>
                    <a:pt x="2325162" y="0"/>
                  </a:lnTo>
                  <a:lnTo>
                    <a:pt x="2325162" y="1063909"/>
                  </a:lnTo>
                  <a:lnTo>
                    <a:pt x="0" y="1063909"/>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25162" cy="1102009"/>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9378494" y="5773170"/>
            <a:ext cx="8448710" cy="3962158"/>
            <a:chOff x="0" y="0"/>
            <a:chExt cx="2225175" cy="1043531"/>
          </a:xfrm>
        </p:grpSpPr>
        <p:sp>
          <p:nvSpPr>
            <p:cNvPr id="8" name="Freeform 8"/>
            <p:cNvSpPr/>
            <p:nvPr/>
          </p:nvSpPr>
          <p:spPr>
            <a:xfrm>
              <a:off x="0" y="0"/>
              <a:ext cx="2225175" cy="1043531"/>
            </a:xfrm>
            <a:custGeom>
              <a:avLst/>
              <a:gdLst/>
              <a:ahLst/>
              <a:cxnLst/>
              <a:rect l="l" t="t" r="r" b="b"/>
              <a:pathLst>
                <a:path w="2225175" h="1043531">
                  <a:moveTo>
                    <a:pt x="0" y="0"/>
                  </a:moveTo>
                  <a:lnTo>
                    <a:pt x="2225175" y="0"/>
                  </a:lnTo>
                  <a:lnTo>
                    <a:pt x="2225175" y="1043531"/>
                  </a:lnTo>
                  <a:lnTo>
                    <a:pt x="0" y="1043531"/>
                  </a:lnTo>
                  <a:close/>
                </a:path>
              </a:pathLst>
            </a:custGeom>
            <a:solidFill>
              <a:srgbClr val="FFFFFF"/>
            </a:solidFill>
            <a:ln w="38100" cap="sq">
              <a:solidFill>
                <a:srgbClr val="916BA2"/>
              </a:solidFill>
              <a:prstDash val="dash"/>
              <a:miter/>
            </a:ln>
          </p:spPr>
          <p:txBody>
            <a:bodyPr/>
            <a:lstStyle/>
            <a:p>
              <a:endParaRPr lang="en-GB"/>
            </a:p>
          </p:txBody>
        </p:sp>
        <p:sp>
          <p:nvSpPr>
            <p:cNvPr id="9" name="TextBox 9"/>
            <p:cNvSpPr txBox="1"/>
            <p:nvPr/>
          </p:nvSpPr>
          <p:spPr>
            <a:xfrm>
              <a:off x="0" y="-38100"/>
              <a:ext cx="2225175" cy="1081631"/>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849805" y="-234640"/>
            <a:ext cx="12633259" cy="1263340"/>
            <a:chOff x="0" y="0"/>
            <a:chExt cx="16844345" cy="1684453"/>
          </a:xfrm>
        </p:grpSpPr>
        <p:grpSp>
          <p:nvGrpSpPr>
            <p:cNvPr id="11" name="Group 11"/>
            <p:cNvGrpSpPr/>
            <p:nvPr/>
          </p:nvGrpSpPr>
          <p:grpSpPr>
            <a:xfrm>
              <a:off x="0" y="0"/>
              <a:ext cx="16844345" cy="1684453"/>
              <a:chOff x="0" y="0"/>
              <a:chExt cx="3327278" cy="332731"/>
            </a:xfrm>
          </p:grpSpPr>
          <p:sp>
            <p:nvSpPr>
              <p:cNvPr id="12" name="Freeform 12"/>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3" name="TextBox 13"/>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 name="TextBox 15"/>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Tuesday 22 December - Fourth week of Advent </a:t>
              </a:r>
            </a:p>
          </p:txBody>
        </p:sp>
      </p:grpSp>
      <p:sp>
        <p:nvSpPr>
          <p:cNvPr id="16" name="Freeform 16"/>
          <p:cNvSpPr/>
          <p:nvPr/>
        </p:nvSpPr>
        <p:spPr>
          <a:xfrm>
            <a:off x="5466824" y="5963670"/>
            <a:ext cx="3578295" cy="3119441"/>
          </a:xfrm>
          <a:custGeom>
            <a:avLst/>
            <a:gdLst/>
            <a:ahLst/>
            <a:cxnLst/>
            <a:rect l="l" t="t" r="r" b="b"/>
            <a:pathLst>
              <a:path w="3578295" h="3119441">
                <a:moveTo>
                  <a:pt x="0" y="0"/>
                </a:moveTo>
                <a:lnTo>
                  <a:pt x="3578295" y="0"/>
                </a:lnTo>
                <a:lnTo>
                  <a:pt x="3578295" y="3119440"/>
                </a:lnTo>
                <a:lnTo>
                  <a:pt x="0" y="3119440"/>
                </a:lnTo>
                <a:lnTo>
                  <a:pt x="0" y="0"/>
                </a:lnTo>
                <a:close/>
              </a:path>
            </a:pathLst>
          </a:custGeom>
          <a:blipFill>
            <a:blip r:embed="rId6"/>
            <a:stretch>
              <a:fillRect/>
            </a:stretch>
          </a:blipFill>
        </p:spPr>
        <p:txBody>
          <a:bodyPr/>
          <a:lstStyle/>
          <a:p>
            <a:endParaRPr lang="en-GB"/>
          </a:p>
        </p:txBody>
      </p:sp>
      <p:grpSp>
        <p:nvGrpSpPr>
          <p:cNvPr id="17" name="Group 17"/>
          <p:cNvGrpSpPr/>
          <p:nvPr/>
        </p:nvGrpSpPr>
        <p:grpSpPr>
          <a:xfrm>
            <a:off x="366352" y="1623791"/>
            <a:ext cx="5187059" cy="910134"/>
            <a:chOff x="0" y="0"/>
            <a:chExt cx="6916079" cy="1213512"/>
          </a:xfrm>
        </p:grpSpPr>
        <p:grpSp>
          <p:nvGrpSpPr>
            <p:cNvPr id="18" name="Group 18"/>
            <p:cNvGrpSpPr/>
            <p:nvPr/>
          </p:nvGrpSpPr>
          <p:grpSpPr>
            <a:xfrm>
              <a:off x="0" y="0"/>
              <a:ext cx="1213512" cy="1213512"/>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0" name="TextBox 20"/>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1" name="Freeform 21"/>
            <p:cNvSpPr/>
            <p:nvPr/>
          </p:nvSpPr>
          <p:spPr>
            <a:xfrm>
              <a:off x="89152" y="184909"/>
              <a:ext cx="1035209" cy="843695"/>
            </a:xfrm>
            <a:custGeom>
              <a:avLst/>
              <a:gdLst/>
              <a:ahLst/>
              <a:cxnLst/>
              <a:rect l="l" t="t" r="r" b="b"/>
              <a:pathLst>
                <a:path w="1035209" h="843695">
                  <a:moveTo>
                    <a:pt x="0" y="0"/>
                  </a:moveTo>
                  <a:lnTo>
                    <a:pt x="1035208" y="0"/>
                  </a:lnTo>
                  <a:lnTo>
                    <a:pt x="1035208" y="843695"/>
                  </a:lnTo>
                  <a:lnTo>
                    <a:pt x="0" y="8436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TextBox 22"/>
            <p:cNvSpPr txBox="1"/>
            <p:nvPr/>
          </p:nvSpPr>
          <p:spPr>
            <a:xfrm>
              <a:off x="1366927" y="197585"/>
              <a:ext cx="5549152"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grpSp>
      <p:sp>
        <p:nvSpPr>
          <p:cNvPr id="23" name="Freeform 23"/>
          <p:cNvSpPr/>
          <p:nvPr/>
        </p:nvSpPr>
        <p:spPr>
          <a:xfrm>
            <a:off x="10551773" y="1447892"/>
            <a:ext cx="6102154" cy="4068103"/>
          </a:xfrm>
          <a:custGeom>
            <a:avLst/>
            <a:gdLst/>
            <a:ahLst/>
            <a:cxnLst/>
            <a:rect l="l" t="t" r="r" b="b"/>
            <a:pathLst>
              <a:path w="6102154" h="4068103">
                <a:moveTo>
                  <a:pt x="0" y="0"/>
                </a:moveTo>
                <a:lnTo>
                  <a:pt x="6102154" y="0"/>
                </a:lnTo>
                <a:lnTo>
                  <a:pt x="6102154" y="4068103"/>
                </a:lnTo>
                <a:lnTo>
                  <a:pt x="0" y="4068103"/>
                </a:lnTo>
                <a:lnTo>
                  <a:pt x="0" y="0"/>
                </a:lnTo>
                <a:close/>
              </a:path>
            </a:pathLst>
          </a:custGeom>
          <a:blipFill>
            <a:blip r:embed="rId8"/>
            <a:stretch>
              <a:fillRect/>
            </a:stretch>
          </a:blipFill>
        </p:spPr>
        <p:txBody>
          <a:bodyPr/>
          <a:lstStyle/>
          <a:p>
            <a:endParaRPr lang="en-GB"/>
          </a:p>
        </p:txBody>
      </p:sp>
      <p:sp>
        <p:nvSpPr>
          <p:cNvPr id="24" name="TextBox 24"/>
          <p:cNvSpPr txBox="1"/>
          <p:nvPr/>
        </p:nvSpPr>
        <p:spPr>
          <a:xfrm>
            <a:off x="9582476" y="6868795"/>
            <a:ext cx="8040748" cy="2637155"/>
          </a:xfrm>
          <a:prstGeom prst="rect">
            <a:avLst/>
          </a:prstGeom>
        </p:spPr>
        <p:txBody>
          <a:bodyPr lIns="0" tIns="0" rIns="0" bIns="0" rtlCol="0" anchor="t">
            <a:spAutoFit/>
          </a:bodyPr>
          <a:lstStyle/>
          <a:p>
            <a:pPr algn="l">
              <a:lnSpc>
                <a:spcPts val="3220"/>
              </a:lnSpc>
            </a:pPr>
            <a:r>
              <a:rPr lang="en-US" sz="2300" u="none">
                <a:solidFill>
                  <a:srgbClr val="222544"/>
                </a:solidFill>
                <a:latin typeface="Montserrat School"/>
                <a:ea typeface="Montserrat School"/>
                <a:cs typeface="Montserrat School"/>
                <a:sym typeface="Montserrat School"/>
              </a:rPr>
              <a:t>Mary's Magnificat reminds us that everyone is important to God. </a:t>
            </a:r>
            <a:r>
              <a:rPr lang="en-US" sz="2300" u="sng">
                <a:solidFill>
                  <a:srgbClr val="222544"/>
                </a:solidFill>
                <a:latin typeface="Montserrat School"/>
                <a:ea typeface="Montserrat School"/>
                <a:cs typeface="Montserrat School"/>
                <a:sym typeface="Montserrat School"/>
                <a:hlinkClick r:id="rId9" tooltip="https://www.youtube.com/watch?v=FSYVdlxfpUY&amp;list=RDFSYVdlxfpUY&amp;start_radio=1"/>
              </a:rPr>
              <a:t>Listen</a:t>
            </a:r>
            <a:r>
              <a:rPr lang="en-US" sz="2300" u="none">
                <a:solidFill>
                  <a:srgbClr val="222544"/>
                </a:solidFill>
                <a:latin typeface="Montserrat School"/>
                <a:ea typeface="Montserrat School"/>
                <a:cs typeface="Montserrat School"/>
                <a:sym typeface="Montserrat School"/>
              </a:rPr>
              <a:t> to the Magnificat again - which principles of Catholic Social Teaching can you find throughout her song?</a:t>
            </a:r>
          </a:p>
          <a:p>
            <a:pPr algn="l">
              <a:lnSpc>
                <a:spcPts val="1960"/>
              </a:lnSpc>
            </a:pPr>
            <a:endParaRPr lang="en-US" sz="2300" u="none">
              <a:solidFill>
                <a:srgbClr val="222544"/>
              </a:solidFill>
              <a:latin typeface="Montserrat School"/>
              <a:ea typeface="Montserrat School"/>
              <a:cs typeface="Montserrat School"/>
              <a:sym typeface="Montserrat School"/>
            </a:endParaRPr>
          </a:p>
          <a:p>
            <a:pPr algn="l">
              <a:lnSpc>
                <a:spcPts val="3220"/>
              </a:lnSpc>
            </a:pPr>
            <a:r>
              <a:rPr lang="en-US" sz="2300" u="none">
                <a:solidFill>
                  <a:srgbClr val="222544"/>
                </a:solidFill>
                <a:latin typeface="Montserrat School"/>
                <a:ea typeface="Montserrat School"/>
                <a:cs typeface="Montserrat School"/>
                <a:sym typeface="Montserrat School"/>
              </a:rPr>
              <a:t>Explore </a:t>
            </a:r>
            <a:r>
              <a:rPr lang="en-US" sz="2300" b="1" u="sng">
                <a:solidFill>
                  <a:srgbClr val="222544"/>
                </a:solidFill>
                <a:latin typeface="Montserrat School Semi-Bold"/>
                <a:ea typeface="Montserrat School Semi-Bold"/>
                <a:cs typeface="Montserrat School Semi-Bold"/>
                <a:sym typeface="Montserrat School Semi-Bold"/>
                <a:hlinkClick r:id="rId10" tooltip="https://cafod.org.uk/education/primary-teaching-resources/catholic-social-teaching-resources-for-children"/>
              </a:rPr>
              <a:t>CAFOD's Catholic Social Teaching resources for children</a:t>
            </a:r>
            <a:r>
              <a:rPr lang="en-US" sz="2300" b="1" u="none">
                <a:solidFill>
                  <a:srgbClr val="222544"/>
                </a:solidFill>
                <a:latin typeface="Montserrat School Semi-Bold"/>
                <a:ea typeface="Montserrat School Semi-Bold"/>
                <a:cs typeface="Montserrat School Semi-Bold"/>
                <a:sym typeface="Montserrat School Semi-Bold"/>
              </a:rPr>
              <a:t> </a:t>
            </a:r>
            <a:r>
              <a:rPr lang="en-US" sz="2300" u="none">
                <a:solidFill>
                  <a:srgbClr val="222544"/>
                </a:solidFill>
                <a:latin typeface="Montserrat School"/>
                <a:ea typeface="Montserrat School"/>
                <a:cs typeface="Montserrat School"/>
                <a:sym typeface="Montserrat School"/>
              </a:rPr>
              <a:t>here.</a:t>
            </a:r>
          </a:p>
        </p:txBody>
      </p:sp>
      <p:sp>
        <p:nvSpPr>
          <p:cNvPr id="25" name="TextBox 25"/>
          <p:cNvSpPr txBox="1"/>
          <p:nvPr/>
        </p:nvSpPr>
        <p:spPr>
          <a:xfrm>
            <a:off x="366352" y="2912495"/>
            <a:ext cx="8447368" cy="260350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God of love,</a:t>
            </a:r>
          </a:p>
          <a:p>
            <a:pPr algn="l">
              <a:lnSpc>
                <a:spcPts val="3499"/>
              </a:lnSpc>
            </a:pPr>
            <a:r>
              <a:rPr lang="en-US" sz="2499">
                <a:solidFill>
                  <a:srgbClr val="222544"/>
                </a:solidFill>
                <a:latin typeface="Montserrat School"/>
                <a:ea typeface="Montserrat School"/>
                <a:cs typeface="Montserrat School"/>
                <a:sym typeface="Montserrat School"/>
              </a:rPr>
              <a:t>thank you for the example of Mary, Jesus' greatest disciple. Give us courage to say yes to you and follow in your footsteps.</a:t>
            </a:r>
          </a:p>
          <a:p>
            <a:pPr algn="l">
              <a:lnSpc>
                <a:spcPts val="3499"/>
              </a:lnSpc>
            </a:pPr>
            <a:r>
              <a:rPr lang="en-US" sz="2499">
                <a:solidFill>
                  <a:srgbClr val="222544"/>
                </a:solidFill>
                <a:latin typeface="Montserrat School"/>
                <a:ea typeface="Montserrat School"/>
                <a:cs typeface="Montserrat School"/>
                <a:sym typeface="Montserrat School"/>
              </a:rPr>
              <a:t>Amen.</a:t>
            </a:r>
          </a:p>
          <a:p>
            <a:pPr algn="l">
              <a:lnSpc>
                <a:spcPts val="3499"/>
              </a:lnSpc>
            </a:pPr>
            <a:endParaRPr lang="en-US" sz="2499">
              <a:solidFill>
                <a:srgbClr val="222544"/>
              </a:solidFill>
              <a:latin typeface="Montserrat School"/>
              <a:ea typeface="Montserrat School"/>
              <a:cs typeface="Montserrat School"/>
              <a:sym typeface="Montserrat School"/>
            </a:endParaRPr>
          </a:p>
        </p:txBody>
      </p:sp>
      <p:sp>
        <p:nvSpPr>
          <p:cNvPr id="26" name="Freeform 26"/>
          <p:cNvSpPr/>
          <p:nvPr/>
        </p:nvSpPr>
        <p:spPr>
          <a:xfrm rot="1964675" flipH="1" flipV="1">
            <a:off x="7622362" y="8911083"/>
            <a:ext cx="1969216" cy="1189734"/>
          </a:xfrm>
          <a:custGeom>
            <a:avLst/>
            <a:gdLst/>
            <a:ahLst/>
            <a:cxnLst/>
            <a:rect l="l" t="t" r="r" b="b"/>
            <a:pathLst>
              <a:path w="1969216" h="1189734">
                <a:moveTo>
                  <a:pt x="1969215" y="1189734"/>
                </a:moveTo>
                <a:lnTo>
                  <a:pt x="0" y="1189734"/>
                </a:lnTo>
                <a:lnTo>
                  <a:pt x="0" y="0"/>
                </a:lnTo>
                <a:lnTo>
                  <a:pt x="1969215" y="0"/>
                </a:lnTo>
                <a:lnTo>
                  <a:pt x="1969215" y="1189734"/>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27" name="Group 27"/>
          <p:cNvGrpSpPr/>
          <p:nvPr/>
        </p:nvGrpSpPr>
        <p:grpSpPr>
          <a:xfrm>
            <a:off x="9582476" y="5935095"/>
            <a:ext cx="4520733" cy="832777"/>
            <a:chOff x="0" y="0"/>
            <a:chExt cx="6027643" cy="1110369"/>
          </a:xfrm>
        </p:grpSpPr>
        <p:grpSp>
          <p:nvGrpSpPr>
            <p:cNvPr id="28" name="Group 28"/>
            <p:cNvGrpSpPr/>
            <p:nvPr/>
          </p:nvGrpSpPr>
          <p:grpSpPr>
            <a:xfrm>
              <a:off x="0" y="0"/>
              <a:ext cx="1110369" cy="111036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30" name="TextBox 30"/>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1" name="TextBox 31"/>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2" name="Freeform 32"/>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91399" y="1530883"/>
            <a:ext cx="8655337" cy="5364206"/>
            <a:chOff x="0" y="0"/>
            <a:chExt cx="2279595" cy="1412795"/>
          </a:xfrm>
        </p:grpSpPr>
        <p:sp>
          <p:nvSpPr>
            <p:cNvPr id="5" name="Freeform 5"/>
            <p:cNvSpPr/>
            <p:nvPr/>
          </p:nvSpPr>
          <p:spPr>
            <a:xfrm>
              <a:off x="0" y="0"/>
              <a:ext cx="2279595" cy="1412795"/>
            </a:xfrm>
            <a:custGeom>
              <a:avLst/>
              <a:gdLst/>
              <a:ahLst/>
              <a:cxnLst/>
              <a:rect l="l" t="t" r="r" b="b"/>
              <a:pathLst>
                <a:path w="2279595" h="1412795">
                  <a:moveTo>
                    <a:pt x="0" y="0"/>
                  </a:moveTo>
                  <a:lnTo>
                    <a:pt x="2279595" y="0"/>
                  </a:lnTo>
                  <a:lnTo>
                    <a:pt x="2279595" y="1412795"/>
                  </a:lnTo>
                  <a:lnTo>
                    <a:pt x="0" y="1412795"/>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279595" cy="1450895"/>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40982" y="1674344"/>
            <a:ext cx="910134" cy="910134"/>
            <a:chOff x="0" y="0"/>
            <a:chExt cx="1213512" cy="1213512"/>
          </a:xfrm>
        </p:grpSpPr>
        <p:grpSp>
          <p:nvGrpSpPr>
            <p:cNvPr id="8" name="Group 8"/>
            <p:cNvGrpSpPr/>
            <p:nvPr/>
          </p:nvGrpSpPr>
          <p:grpSpPr>
            <a:xfrm>
              <a:off x="0" y="0"/>
              <a:ext cx="1213512" cy="121351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2" name="Group 12"/>
          <p:cNvGrpSpPr/>
          <p:nvPr/>
        </p:nvGrpSpPr>
        <p:grpSpPr>
          <a:xfrm>
            <a:off x="9261061" y="5825464"/>
            <a:ext cx="8448710" cy="3829508"/>
            <a:chOff x="0" y="0"/>
            <a:chExt cx="2225175" cy="1008595"/>
          </a:xfrm>
        </p:grpSpPr>
        <p:sp>
          <p:nvSpPr>
            <p:cNvPr id="13" name="Freeform 13"/>
            <p:cNvSpPr/>
            <p:nvPr/>
          </p:nvSpPr>
          <p:spPr>
            <a:xfrm>
              <a:off x="0" y="0"/>
              <a:ext cx="2225175" cy="1008595"/>
            </a:xfrm>
            <a:custGeom>
              <a:avLst/>
              <a:gdLst/>
              <a:ahLst/>
              <a:cxnLst/>
              <a:rect l="l" t="t" r="r" b="b"/>
              <a:pathLst>
                <a:path w="2225175" h="1008595">
                  <a:moveTo>
                    <a:pt x="0" y="0"/>
                  </a:moveTo>
                  <a:lnTo>
                    <a:pt x="2225175" y="0"/>
                  </a:lnTo>
                  <a:lnTo>
                    <a:pt x="2225175" y="1008595"/>
                  </a:lnTo>
                  <a:lnTo>
                    <a:pt x="0" y="1008595"/>
                  </a:lnTo>
                  <a:close/>
                </a:path>
              </a:pathLst>
            </a:custGeom>
            <a:solidFill>
              <a:srgbClr val="FFFFFF"/>
            </a:solidFill>
            <a:ln w="38100" cap="sq">
              <a:solidFill>
                <a:srgbClr val="916BA2"/>
              </a:solidFill>
              <a:prstDash val="dash"/>
              <a:miter/>
            </a:ln>
          </p:spPr>
          <p:txBody>
            <a:bodyPr/>
            <a:lstStyle/>
            <a:p>
              <a:endParaRPr lang="en-GB"/>
            </a:p>
          </p:txBody>
        </p:sp>
        <p:sp>
          <p:nvSpPr>
            <p:cNvPr id="14" name="TextBox 14"/>
            <p:cNvSpPr txBox="1"/>
            <p:nvPr/>
          </p:nvSpPr>
          <p:spPr>
            <a:xfrm>
              <a:off x="0" y="-38100"/>
              <a:ext cx="2225175" cy="1046695"/>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9465042" y="5984955"/>
            <a:ext cx="910134" cy="910134"/>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7" name="TextBox 17"/>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8" name="Freeform 18"/>
          <p:cNvSpPr/>
          <p:nvPr/>
        </p:nvSpPr>
        <p:spPr>
          <a:xfrm>
            <a:off x="9629858" y="6183149"/>
            <a:ext cx="580503" cy="513745"/>
          </a:xfrm>
          <a:custGeom>
            <a:avLst/>
            <a:gdLst/>
            <a:ahLst/>
            <a:cxnLst/>
            <a:rect l="l" t="t" r="r" b="b"/>
            <a:pathLst>
              <a:path w="580503" h="513745">
                <a:moveTo>
                  <a:pt x="0" y="0"/>
                </a:moveTo>
                <a:lnTo>
                  <a:pt x="580502" y="0"/>
                </a:lnTo>
                <a:lnTo>
                  <a:pt x="580502" y="513745"/>
                </a:lnTo>
                <a:lnTo>
                  <a:pt x="0" y="51374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19" name="Group 19"/>
          <p:cNvGrpSpPr/>
          <p:nvPr/>
        </p:nvGrpSpPr>
        <p:grpSpPr>
          <a:xfrm>
            <a:off x="-849805" y="-234640"/>
            <a:ext cx="12633259" cy="1263340"/>
            <a:chOff x="0" y="0"/>
            <a:chExt cx="16844345" cy="1684453"/>
          </a:xfrm>
        </p:grpSpPr>
        <p:grpSp>
          <p:nvGrpSpPr>
            <p:cNvPr id="20" name="Group 20"/>
            <p:cNvGrpSpPr/>
            <p:nvPr/>
          </p:nvGrpSpPr>
          <p:grpSpPr>
            <a:xfrm>
              <a:off x="0" y="0"/>
              <a:ext cx="16844345" cy="1684453"/>
              <a:chOff x="0" y="0"/>
              <a:chExt cx="3327278" cy="332731"/>
            </a:xfrm>
          </p:grpSpPr>
          <p:sp>
            <p:nvSpPr>
              <p:cNvPr id="21" name="Freeform 21"/>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2" name="TextBox 22"/>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4" name="TextBox 24"/>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Wednesday 23 December - Fourth week of Advent </a:t>
              </a:r>
            </a:p>
          </p:txBody>
        </p:sp>
      </p:grpSp>
      <p:grpSp>
        <p:nvGrpSpPr>
          <p:cNvPr id="25" name="Group 25"/>
          <p:cNvGrpSpPr/>
          <p:nvPr/>
        </p:nvGrpSpPr>
        <p:grpSpPr>
          <a:xfrm>
            <a:off x="10693230" y="1530883"/>
            <a:ext cx="5584372" cy="4009744"/>
            <a:chOff x="0" y="0"/>
            <a:chExt cx="1134847" cy="814853"/>
          </a:xfrm>
        </p:grpSpPr>
        <p:sp>
          <p:nvSpPr>
            <p:cNvPr id="26" name="Freeform 26"/>
            <p:cNvSpPr/>
            <p:nvPr/>
          </p:nvSpPr>
          <p:spPr>
            <a:xfrm>
              <a:off x="0" y="0"/>
              <a:ext cx="1134847" cy="814853"/>
            </a:xfrm>
            <a:custGeom>
              <a:avLst/>
              <a:gdLst/>
              <a:ahLst/>
              <a:cxnLst/>
              <a:rect l="l" t="t" r="r" b="b"/>
              <a:pathLst>
                <a:path w="1134847" h="814853">
                  <a:moveTo>
                    <a:pt x="0" y="0"/>
                  </a:moveTo>
                  <a:lnTo>
                    <a:pt x="1134847" y="0"/>
                  </a:lnTo>
                  <a:lnTo>
                    <a:pt x="1134847" y="814853"/>
                  </a:lnTo>
                  <a:lnTo>
                    <a:pt x="0" y="814853"/>
                  </a:lnTo>
                  <a:close/>
                </a:path>
              </a:pathLst>
            </a:custGeom>
            <a:blipFill>
              <a:blip r:embed="rId8"/>
              <a:stretch>
                <a:fillRect l="-3835" r="-3835"/>
              </a:stretch>
            </a:blipFill>
          </p:spPr>
          <p:txBody>
            <a:bodyPr/>
            <a:lstStyle/>
            <a:p>
              <a:endParaRPr lang="en-GB"/>
            </a:p>
          </p:txBody>
        </p:sp>
      </p:grpSp>
      <p:sp>
        <p:nvSpPr>
          <p:cNvPr id="27" name="TextBox 27"/>
          <p:cNvSpPr txBox="1"/>
          <p:nvPr/>
        </p:nvSpPr>
        <p:spPr>
          <a:xfrm>
            <a:off x="10537013" y="6116474"/>
            <a:ext cx="3868695"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sp>
        <p:nvSpPr>
          <p:cNvPr id="28" name="TextBox 28"/>
          <p:cNvSpPr txBox="1"/>
          <p:nvPr/>
        </p:nvSpPr>
        <p:spPr>
          <a:xfrm>
            <a:off x="9465042" y="7107453"/>
            <a:ext cx="8040748" cy="2715895"/>
          </a:xfrm>
          <a:prstGeom prst="rect">
            <a:avLst/>
          </a:prstGeom>
        </p:spPr>
        <p:txBody>
          <a:bodyPr lIns="0" tIns="0" rIns="0" bIns="0" rtlCol="0" anchor="t">
            <a:spAutoFit/>
          </a:bodyPr>
          <a:lstStyle/>
          <a:p>
            <a:pPr algn="l">
              <a:lnSpc>
                <a:spcPts val="3080"/>
              </a:lnSpc>
            </a:pPr>
            <a:r>
              <a:rPr lang="en-US" sz="2200">
                <a:solidFill>
                  <a:srgbClr val="222544"/>
                </a:solidFill>
                <a:latin typeface="Montserrat School"/>
                <a:ea typeface="Montserrat School"/>
                <a:cs typeface="Montserrat School"/>
                <a:sym typeface="Montserrat School"/>
              </a:rPr>
              <a:t>Write an acrostic poem using the word:</a:t>
            </a:r>
          </a:p>
          <a:p>
            <a:pPr algn="l">
              <a:lnSpc>
                <a:spcPts val="3080"/>
              </a:lnSpc>
            </a:pPr>
            <a:r>
              <a:rPr lang="en-US" sz="2200">
                <a:solidFill>
                  <a:srgbClr val="222544"/>
                </a:solidFill>
                <a:latin typeface="Montserrat School"/>
                <a:ea typeface="Montserrat School"/>
                <a:cs typeface="Montserrat School"/>
                <a:sym typeface="Montserrat School"/>
              </a:rPr>
              <a:t>A D V E N T</a:t>
            </a:r>
          </a:p>
          <a:p>
            <a:pPr algn="l">
              <a:lnSpc>
                <a:spcPts val="3080"/>
              </a:lnSpc>
            </a:pPr>
            <a:r>
              <a:rPr lang="en-US" sz="2200">
                <a:solidFill>
                  <a:srgbClr val="222544"/>
                </a:solidFill>
                <a:latin typeface="Montserrat School"/>
                <a:ea typeface="Montserrat School"/>
                <a:cs typeface="Montserrat School"/>
                <a:sym typeface="Montserrat School"/>
              </a:rPr>
              <a:t>or</a:t>
            </a:r>
          </a:p>
          <a:p>
            <a:pPr algn="l">
              <a:lnSpc>
                <a:spcPts val="3080"/>
              </a:lnSpc>
            </a:pPr>
            <a:r>
              <a:rPr lang="en-US" sz="2200">
                <a:solidFill>
                  <a:srgbClr val="222544"/>
                </a:solidFill>
                <a:latin typeface="Montserrat School"/>
                <a:ea typeface="Montserrat School"/>
                <a:cs typeface="Montserrat School"/>
                <a:sym typeface="Montserrat School"/>
              </a:rPr>
              <a:t>C H R I S T M A S</a:t>
            </a:r>
          </a:p>
          <a:p>
            <a:pPr algn="l">
              <a:lnSpc>
                <a:spcPts val="3080"/>
              </a:lnSpc>
            </a:pPr>
            <a:r>
              <a:rPr lang="en-US" sz="2200">
                <a:solidFill>
                  <a:srgbClr val="222544"/>
                </a:solidFill>
                <a:latin typeface="Montserrat School"/>
                <a:ea typeface="Montserrat School"/>
                <a:cs typeface="Montserrat School"/>
                <a:sym typeface="Montserrat School"/>
              </a:rPr>
              <a:t>Fill it with words that remind you of the Good News of Jesus and all the things you are thankful for this Advent.</a:t>
            </a:r>
          </a:p>
          <a:p>
            <a:pPr algn="l">
              <a:lnSpc>
                <a:spcPts val="3080"/>
              </a:lnSpc>
            </a:pPr>
            <a:endParaRPr lang="en-US" sz="2200">
              <a:solidFill>
                <a:srgbClr val="222544"/>
              </a:solidFill>
              <a:latin typeface="Montserrat School"/>
              <a:ea typeface="Montserrat School"/>
              <a:cs typeface="Montserrat School"/>
              <a:sym typeface="Montserrat School"/>
            </a:endParaRPr>
          </a:p>
        </p:txBody>
      </p:sp>
      <p:sp>
        <p:nvSpPr>
          <p:cNvPr id="29" name="TextBox 29"/>
          <p:cNvSpPr txBox="1"/>
          <p:nvPr/>
        </p:nvSpPr>
        <p:spPr>
          <a:xfrm>
            <a:off x="440982" y="2686204"/>
            <a:ext cx="8334303" cy="3887470"/>
          </a:xfrm>
          <a:prstGeom prst="rect">
            <a:avLst/>
          </a:prstGeom>
        </p:spPr>
        <p:txBody>
          <a:bodyPr lIns="0" tIns="0" rIns="0" bIns="0" rtlCol="0" anchor="t">
            <a:spAutoFit/>
          </a:bodyPr>
          <a:lstStyle/>
          <a:p>
            <a:pPr algn="ctr">
              <a:lnSpc>
                <a:spcPts val="3079"/>
              </a:lnSpc>
            </a:pPr>
            <a:r>
              <a:rPr lang="en-US" sz="2199">
                <a:solidFill>
                  <a:srgbClr val="222544"/>
                </a:solidFill>
                <a:latin typeface="Montserrat School"/>
                <a:ea typeface="Montserrat School"/>
                <a:cs typeface="Montserrat School"/>
                <a:sym typeface="Montserrat School"/>
              </a:rPr>
              <a:t>"The time came for Elizabeth to have her baby, and she gave birth to a son. Her neighbours and relatives heard how wonderfully good the Lord had been to her, </a:t>
            </a:r>
          </a:p>
          <a:p>
            <a:pPr algn="ctr">
              <a:lnSpc>
                <a:spcPts val="3079"/>
              </a:lnSpc>
            </a:pPr>
            <a:r>
              <a:rPr lang="en-US" sz="2199">
                <a:solidFill>
                  <a:srgbClr val="222544"/>
                </a:solidFill>
                <a:latin typeface="Montserrat School"/>
                <a:ea typeface="Montserrat School"/>
                <a:cs typeface="Montserrat School"/>
                <a:sym typeface="Montserrat School"/>
              </a:rPr>
              <a:t>and they all rejoiced with her." Luke 1:57-58 </a:t>
            </a:r>
          </a:p>
          <a:p>
            <a:pPr algn="l">
              <a:lnSpc>
                <a:spcPts val="3079"/>
              </a:lnSpc>
            </a:pPr>
            <a:endParaRPr lang="en-US" sz="2199">
              <a:solidFill>
                <a:srgbClr val="222544"/>
              </a:solidFill>
              <a:latin typeface="Montserrat School"/>
              <a:ea typeface="Montserrat School"/>
              <a:cs typeface="Montserrat School"/>
              <a:sym typeface="Montserrat School"/>
            </a:endParaRPr>
          </a:p>
          <a:p>
            <a:pPr algn="l">
              <a:lnSpc>
                <a:spcPts val="3079"/>
              </a:lnSpc>
            </a:pPr>
            <a:r>
              <a:rPr lang="en-US" sz="2199">
                <a:solidFill>
                  <a:srgbClr val="222544"/>
                </a:solidFill>
                <a:latin typeface="Montserrat School"/>
                <a:ea typeface="Montserrat School"/>
                <a:cs typeface="Montserrat School"/>
                <a:sym typeface="Montserrat School"/>
              </a:rPr>
              <a:t>Elizabeth's baby became John the Baptist, who prepared the way for the Lord. In today’s Gospel, Elizabeth's family and friends hear her good news and celebrate with her.</a:t>
            </a:r>
          </a:p>
          <a:p>
            <a:pPr algn="l">
              <a:lnSpc>
                <a:spcPts val="3079"/>
              </a:lnSpc>
            </a:pPr>
            <a:r>
              <a:rPr lang="en-US" sz="2199">
                <a:solidFill>
                  <a:srgbClr val="222544"/>
                </a:solidFill>
                <a:latin typeface="Montserrat School"/>
                <a:ea typeface="Montserrat School"/>
                <a:cs typeface="Montserrat School"/>
                <a:sym typeface="Montserrat School"/>
              </a:rPr>
              <a:t>Christmas is nearly here and there is so much to celebrate and be thankful for!</a:t>
            </a:r>
          </a:p>
        </p:txBody>
      </p:sp>
      <p:sp>
        <p:nvSpPr>
          <p:cNvPr id="30" name="TextBox 30"/>
          <p:cNvSpPr txBox="1"/>
          <p:nvPr/>
        </p:nvSpPr>
        <p:spPr>
          <a:xfrm>
            <a:off x="1466178" y="180586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Scripture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96277"/>
            <a:ext cx="8927231" cy="4170079"/>
            <a:chOff x="0" y="0"/>
            <a:chExt cx="2351205" cy="1098292"/>
          </a:xfrm>
        </p:grpSpPr>
        <p:sp>
          <p:nvSpPr>
            <p:cNvPr id="5" name="Freeform 5"/>
            <p:cNvSpPr/>
            <p:nvPr/>
          </p:nvSpPr>
          <p:spPr>
            <a:xfrm>
              <a:off x="0" y="0"/>
              <a:ext cx="2351205" cy="1098292"/>
            </a:xfrm>
            <a:custGeom>
              <a:avLst/>
              <a:gdLst/>
              <a:ahLst/>
              <a:cxnLst/>
              <a:rect l="l" t="t" r="r" b="b"/>
              <a:pathLst>
                <a:path w="2351205" h="1098292">
                  <a:moveTo>
                    <a:pt x="0" y="0"/>
                  </a:moveTo>
                  <a:lnTo>
                    <a:pt x="2351205" y="0"/>
                  </a:lnTo>
                  <a:lnTo>
                    <a:pt x="2351205" y="1098292"/>
                  </a:lnTo>
                  <a:lnTo>
                    <a:pt x="0" y="1098292"/>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51205" cy="1136392"/>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37755" y="6145693"/>
            <a:ext cx="8244729" cy="3001214"/>
            <a:chOff x="0" y="0"/>
            <a:chExt cx="2171451" cy="790443"/>
          </a:xfrm>
        </p:grpSpPr>
        <p:sp>
          <p:nvSpPr>
            <p:cNvPr id="12" name="Freeform 12"/>
            <p:cNvSpPr/>
            <p:nvPr/>
          </p:nvSpPr>
          <p:spPr>
            <a:xfrm>
              <a:off x="0" y="0"/>
              <a:ext cx="2171451" cy="790443"/>
            </a:xfrm>
            <a:custGeom>
              <a:avLst/>
              <a:gdLst/>
              <a:ahLst/>
              <a:cxnLst/>
              <a:rect l="l" t="t" r="r" b="b"/>
              <a:pathLst>
                <a:path w="2171451" h="790443">
                  <a:moveTo>
                    <a:pt x="0" y="0"/>
                  </a:moveTo>
                  <a:lnTo>
                    <a:pt x="2171451" y="0"/>
                  </a:lnTo>
                  <a:lnTo>
                    <a:pt x="2171451" y="790443"/>
                  </a:lnTo>
                  <a:lnTo>
                    <a:pt x="0" y="790443"/>
                  </a:lnTo>
                  <a:close/>
                </a:path>
              </a:pathLst>
            </a:custGeom>
            <a:solidFill>
              <a:srgbClr val="FFFFFF"/>
            </a:solidFill>
            <a:ln w="38100" cap="sq">
              <a:solidFill>
                <a:srgbClr val="916BA2"/>
              </a:solidFill>
              <a:prstDash val="dash"/>
              <a:miter/>
            </a:ln>
          </p:spPr>
          <p:txBody>
            <a:bodyPr/>
            <a:lstStyle/>
            <a:p>
              <a:endParaRPr lang="en-GB"/>
            </a:p>
          </p:txBody>
        </p:sp>
        <p:sp>
          <p:nvSpPr>
            <p:cNvPr id="13" name="TextBox 13"/>
            <p:cNvSpPr txBox="1"/>
            <p:nvPr/>
          </p:nvSpPr>
          <p:spPr>
            <a:xfrm>
              <a:off x="0" y="-38100"/>
              <a:ext cx="2171451" cy="828543"/>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9567534" y="7422743"/>
            <a:ext cx="7785172" cy="11893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Celeb</a:t>
            </a:r>
            <a:r>
              <a:rPr lang="en-US" sz="2300" u="none">
                <a:solidFill>
                  <a:srgbClr val="222544"/>
                </a:solidFill>
                <a:latin typeface="Montserrat School"/>
                <a:ea typeface="Montserrat School"/>
                <a:cs typeface="Montserrat School"/>
                <a:sym typeface="Montserrat School"/>
              </a:rPr>
              <a:t>rate and say thank you.</a:t>
            </a:r>
          </a:p>
          <a:p>
            <a:pPr algn="l">
              <a:lnSpc>
                <a:spcPts val="3220"/>
              </a:lnSpc>
            </a:pPr>
            <a:r>
              <a:rPr lang="en-US" sz="2300" u="none">
                <a:solidFill>
                  <a:srgbClr val="222544"/>
                </a:solidFill>
                <a:latin typeface="Montserrat School"/>
                <a:ea typeface="Montserrat School"/>
                <a:cs typeface="Montserrat School"/>
                <a:sym typeface="Montserrat School"/>
              </a:rPr>
              <a:t>Thank someone who has helped your class, school or community make a </a:t>
            </a:r>
            <a:r>
              <a:rPr lang="en-US" sz="2300">
                <a:solidFill>
                  <a:srgbClr val="222544"/>
                </a:solidFill>
                <a:latin typeface="Montserrat School"/>
                <a:ea typeface="Montserrat School"/>
                <a:cs typeface="Montserrat School"/>
                <a:sym typeface="Montserrat School"/>
              </a:rPr>
              <a:t>d</a:t>
            </a:r>
            <a:r>
              <a:rPr lang="en-US" sz="2300" u="none">
                <a:solidFill>
                  <a:srgbClr val="222544"/>
                </a:solidFill>
                <a:latin typeface="Montserrat School"/>
                <a:ea typeface="Montserrat School"/>
                <a:cs typeface="Montserrat School"/>
                <a:sym typeface="Montserrat School"/>
              </a:rPr>
              <a:t>i</a:t>
            </a:r>
            <a:r>
              <a:rPr lang="en-US" sz="2300">
                <a:solidFill>
                  <a:srgbClr val="222544"/>
                </a:solidFill>
                <a:latin typeface="Montserrat School"/>
                <a:ea typeface="Montserrat School"/>
                <a:cs typeface="Montserrat School"/>
                <a:sym typeface="Montserrat School"/>
              </a:rPr>
              <a:t>ff</a:t>
            </a:r>
            <a:r>
              <a:rPr lang="en-US" sz="2300" u="none">
                <a:solidFill>
                  <a:srgbClr val="222544"/>
                </a:solidFill>
                <a:latin typeface="Montserrat School"/>
                <a:ea typeface="Montserrat School"/>
                <a:cs typeface="Montserrat School"/>
                <a:sym typeface="Montserrat School"/>
              </a:rPr>
              <a:t>ere</a:t>
            </a:r>
            <a:r>
              <a:rPr lang="en-US" sz="2300">
                <a:solidFill>
                  <a:srgbClr val="222544"/>
                </a:solidFill>
                <a:latin typeface="Montserrat School"/>
                <a:ea typeface="Montserrat School"/>
                <a:cs typeface="Montserrat School"/>
                <a:sym typeface="Montserrat School"/>
              </a:rPr>
              <a:t>n</a:t>
            </a:r>
            <a:r>
              <a:rPr lang="en-US" sz="2300" u="none">
                <a:solidFill>
                  <a:srgbClr val="222544"/>
                </a:solidFill>
                <a:latin typeface="Montserrat School"/>
                <a:ea typeface="Montserrat School"/>
                <a:cs typeface="Montserrat School"/>
                <a:sym typeface="Montserrat School"/>
              </a:rPr>
              <a:t>ce </a:t>
            </a:r>
            <a:r>
              <a:rPr lang="en-US" sz="2300">
                <a:solidFill>
                  <a:srgbClr val="222544"/>
                </a:solidFill>
                <a:latin typeface="Montserrat School"/>
                <a:ea typeface="Montserrat School"/>
                <a:cs typeface="Montserrat School"/>
                <a:sym typeface="Montserrat School"/>
              </a:rPr>
              <a:t>t</a:t>
            </a:r>
            <a:r>
              <a:rPr lang="en-US" sz="2300" u="none">
                <a:solidFill>
                  <a:srgbClr val="222544"/>
                </a:solidFill>
                <a:latin typeface="Montserrat School"/>
                <a:ea typeface="Montserrat School"/>
                <a:cs typeface="Montserrat School"/>
                <a:sym typeface="Montserrat School"/>
              </a:rPr>
              <a:t>hi</a:t>
            </a:r>
            <a:r>
              <a:rPr lang="en-US" sz="2300">
                <a:solidFill>
                  <a:srgbClr val="222544"/>
                </a:solidFill>
                <a:latin typeface="Montserrat School"/>
                <a:ea typeface="Montserrat School"/>
                <a:cs typeface="Montserrat School"/>
                <a:sym typeface="Montserrat School"/>
              </a:rPr>
              <a:t>s</a:t>
            </a:r>
            <a:r>
              <a:rPr lang="en-US" sz="2300" u="none">
                <a:solidFill>
                  <a:srgbClr val="222544"/>
                </a:solidFill>
                <a:latin typeface="Montserrat School"/>
                <a:ea typeface="Montserrat School"/>
                <a:cs typeface="Montserrat School"/>
                <a:sym typeface="Montserrat School"/>
              </a:rPr>
              <a:t> year.</a:t>
            </a:r>
          </a:p>
        </p:txBody>
      </p:sp>
      <p:grpSp>
        <p:nvGrpSpPr>
          <p:cNvPr id="15" name="Group 15"/>
          <p:cNvGrpSpPr/>
          <p:nvPr/>
        </p:nvGrpSpPr>
        <p:grpSpPr>
          <a:xfrm>
            <a:off x="-849805" y="-234640"/>
            <a:ext cx="12633259" cy="1263340"/>
            <a:chOff x="0" y="0"/>
            <a:chExt cx="16844345" cy="1684453"/>
          </a:xfrm>
        </p:grpSpPr>
        <p:grpSp>
          <p:nvGrpSpPr>
            <p:cNvPr id="16" name="Group 16"/>
            <p:cNvGrpSpPr/>
            <p:nvPr/>
          </p:nvGrpSpPr>
          <p:grpSpPr>
            <a:xfrm>
              <a:off x="0" y="0"/>
              <a:ext cx="16844345" cy="1684453"/>
              <a:chOff x="0" y="0"/>
              <a:chExt cx="3327278" cy="332731"/>
            </a:xfrm>
          </p:grpSpPr>
          <p:sp>
            <p:nvSpPr>
              <p:cNvPr id="17" name="Freeform 17"/>
              <p:cNvSpPr/>
              <p:nvPr/>
            </p:nvSpPr>
            <p:spPr>
              <a:xfrm>
                <a:off x="0" y="0"/>
                <a:ext cx="3327278" cy="332731"/>
              </a:xfrm>
              <a:custGeom>
                <a:avLst/>
                <a:gdLst/>
                <a:ahLst/>
                <a:cxnLst/>
                <a:rect l="l" t="t" r="r" b="b"/>
                <a:pathLst>
                  <a:path w="3327278" h="332731">
                    <a:moveTo>
                      <a:pt x="3124078" y="0"/>
                    </a:moveTo>
                    <a:cubicBezTo>
                      <a:pt x="3236302" y="0"/>
                      <a:pt x="3327278" y="74484"/>
                      <a:pt x="3327278" y="166366"/>
                    </a:cubicBezTo>
                    <a:cubicBezTo>
                      <a:pt x="3327278" y="258247"/>
                      <a:pt x="3236302" y="332731"/>
                      <a:pt x="3124078"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8" name="TextBox 18"/>
              <p:cNvSpPr txBox="1"/>
              <p:nvPr/>
            </p:nvSpPr>
            <p:spPr>
              <a:xfrm>
                <a:off x="0" y="-38100"/>
                <a:ext cx="3327278" cy="370831"/>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0" name="TextBox 20"/>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Wednesday 23 December - Fourth week of Advent </a:t>
              </a:r>
            </a:p>
          </p:txBody>
        </p:sp>
      </p:grpSp>
      <p:sp>
        <p:nvSpPr>
          <p:cNvPr id="21" name="Freeform 21"/>
          <p:cNvSpPr/>
          <p:nvPr/>
        </p:nvSpPr>
        <p:spPr>
          <a:xfrm>
            <a:off x="10243790" y="1696277"/>
            <a:ext cx="6193926" cy="4129284"/>
          </a:xfrm>
          <a:custGeom>
            <a:avLst/>
            <a:gdLst/>
            <a:ahLst/>
            <a:cxnLst/>
            <a:rect l="l" t="t" r="r" b="b"/>
            <a:pathLst>
              <a:path w="6193926" h="4129284">
                <a:moveTo>
                  <a:pt x="0" y="0"/>
                </a:moveTo>
                <a:lnTo>
                  <a:pt x="6193926" y="0"/>
                </a:lnTo>
                <a:lnTo>
                  <a:pt x="6193926" y="4129284"/>
                </a:lnTo>
                <a:lnTo>
                  <a:pt x="0" y="4129284"/>
                </a:lnTo>
                <a:lnTo>
                  <a:pt x="0" y="0"/>
                </a:lnTo>
                <a:close/>
              </a:path>
            </a:pathLst>
          </a:custGeom>
          <a:blipFill>
            <a:blip r:embed="rId7"/>
            <a:stretch>
              <a:fillRect/>
            </a:stretch>
          </a:blipFill>
        </p:spPr>
        <p:txBody>
          <a:bodyPr/>
          <a:lstStyle/>
          <a:p>
            <a:endParaRPr lang="en-GB"/>
          </a:p>
        </p:txBody>
      </p:sp>
      <p:sp>
        <p:nvSpPr>
          <p:cNvPr id="22" name="TextBox 22"/>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23" name="TextBox 23"/>
          <p:cNvSpPr txBox="1"/>
          <p:nvPr/>
        </p:nvSpPr>
        <p:spPr>
          <a:xfrm>
            <a:off x="366352" y="3141457"/>
            <a:ext cx="8652939" cy="29108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God of love,</a:t>
            </a:r>
          </a:p>
          <a:p>
            <a:pPr algn="l">
              <a:lnSpc>
                <a:spcPts val="3359"/>
              </a:lnSpc>
            </a:pPr>
            <a:r>
              <a:rPr lang="en-US" sz="2400">
                <a:solidFill>
                  <a:srgbClr val="222544"/>
                </a:solidFill>
                <a:latin typeface="Montserrat School"/>
                <a:ea typeface="Montserrat School"/>
                <a:cs typeface="Montserrat School"/>
                <a:sym typeface="Montserrat School"/>
              </a:rPr>
              <a:t>thank you for all we have to celebrate.</a:t>
            </a:r>
          </a:p>
          <a:p>
            <a:pPr algn="l">
              <a:lnSpc>
                <a:spcPts val="3359"/>
              </a:lnSpc>
            </a:pPr>
            <a:r>
              <a:rPr lang="en-US" sz="2400">
                <a:solidFill>
                  <a:srgbClr val="222544"/>
                </a:solidFill>
                <a:latin typeface="Montserrat School"/>
                <a:ea typeface="Montserrat School"/>
                <a:cs typeface="Montserrat School"/>
                <a:sym typeface="Montserrat School"/>
              </a:rPr>
              <a:t>As we prepare to welcome Jesus,</a:t>
            </a:r>
          </a:p>
          <a:p>
            <a:pPr algn="l">
              <a:lnSpc>
                <a:spcPts val="3359"/>
              </a:lnSpc>
            </a:pPr>
            <a:r>
              <a:rPr lang="en-US" sz="2400">
                <a:solidFill>
                  <a:srgbClr val="222544"/>
                </a:solidFill>
                <a:latin typeface="Montserrat School"/>
                <a:ea typeface="Montserrat School"/>
                <a:cs typeface="Montserrat School"/>
                <a:sym typeface="Montserrat School"/>
              </a:rPr>
              <a:t>help us to rejoice with others</a:t>
            </a:r>
          </a:p>
          <a:p>
            <a:pPr algn="l">
              <a:lnSpc>
                <a:spcPts val="3359"/>
              </a:lnSpc>
            </a:pPr>
            <a:r>
              <a:rPr lang="en-US" sz="2400">
                <a:solidFill>
                  <a:srgbClr val="222544"/>
                </a:solidFill>
                <a:latin typeface="Montserrat School"/>
                <a:ea typeface="Montserrat School"/>
                <a:cs typeface="Montserrat School"/>
                <a:sym typeface="Montserrat School"/>
              </a:rPr>
              <a:t>and share your hope and joy.</a:t>
            </a:r>
          </a:p>
          <a:p>
            <a:pPr algn="l">
              <a:lnSpc>
                <a:spcPts val="3359"/>
              </a:lnSpc>
            </a:pPr>
            <a:r>
              <a:rPr lang="en-US" sz="2400">
                <a:solidFill>
                  <a:srgbClr val="222544"/>
                </a:solidFill>
                <a:latin typeface="Montserrat School"/>
                <a:ea typeface="Montserrat School"/>
                <a:cs typeface="Montserrat School"/>
                <a:sym typeface="Montserrat School"/>
              </a:rPr>
              <a:t>Amen.</a:t>
            </a:r>
          </a:p>
          <a:p>
            <a:pPr algn="l">
              <a:lnSpc>
                <a:spcPts val="3359"/>
              </a:lnSpc>
            </a:pPr>
            <a:endParaRPr lang="en-US" sz="2400">
              <a:solidFill>
                <a:srgbClr val="222544"/>
              </a:solidFill>
              <a:latin typeface="Montserrat School"/>
              <a:ea typeface="Montserrat School"/>
              <a:cs typeface="Montserrat School"/>
              <a:sym typeface="Montserrat School"/>
            </a:endParaRPr>
          </a:p>
        </p:txBody>
      </p:sp>
      <p:grpSp>
        <p:nvGrpSpPr>
          <p:cNvPr id="24" name="Group 24"/>
          <p:cNvGrpSpPr/>
          <p:nvPr/>
        </p:nvGrpSpPr>
        <p:grpSpPr>
          <a:xfrm>
            <a:off x="9567534" y="6492311"/>
            <a:ext cx="4520733" cy="832777"/>
            <a:chOff x="0" y="0"/>
            <a:chExt cx="6027643" cy="1110369"/>
          </a:xfrm>
        </p:grpSpPr>
        <p:grpSp>
          <p:nvGrpSpPr>
            <p:cNvPr id="25" name="Group 25"/>
            <p:cNvGrpSpPr/>
            <p:nvPr/>
          </p:nvGrpSpPr>
          <p:grpSpPr>
            <a:xfrm>
              <a:off x="0" y="0"/>
              <a:ext cx="1110369" cy="1110369"/>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7" name="TextBox 27"/>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28" name="TextBox 28"/>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29" name="Freeform 29"/>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336061" y="1257238"/>
            <a:ext cx="9062042" cy="6067536"/>
            <a:chOff x="0" y="0"/>
            <a:chExt cx="2386711" cy="1598034"/>
          </a:xfrm>
        </p:grpSpPr>
        <p:sp>
          <p:nvSpPr>
            <p:cNvPr id="5" name="Freeform 5"/>
            <p:cNvSpPr/>
            <p:nvPr/>
          </p:nvSpPr>
          <p:spPr>
            <a:xfrm>
              <a:off x="0" y="0"/>
              <a:ext cx="2386711" cy="1598034"/>
            </a:xfrm>
            <a:custGeom>
              <a:avLst/>
              <a:gdLst/>
              <a:ahLst/>
              <a:cxnLst/>
              <a:rect l="l" t="t" r="r" b="b"/>
              <a:pathLst>
                <a:path w="2386711" h="1598034">
                  <a:moveTo>
                    <a:pt x="0" y="0"/>
                  </a:moveTo>
                  <a:lnTo>
                    <a:pt x="2386711" y="0"/>
                  </a:lnTo>
                  <a:lnTo>
                    <a:pt x="2386711" y="1598034"/>
                  </a:lnTo>
                  <a:lnTo>
                    <a:pt x="0" y="1598034"/>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86711" cy="1636134"/>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565367" y="1466531"/>
            <a:ext cx="4773204" cy="837518"/>
            <a:chOff x="0" y="0"/>
            <a:chExt cx="6364272" cy="1116691"/>
          </a:xfrm>
        </p:grpSpPr>
        <p:grpSp>
          <p:nvGrpSpPr>
            <p:cNvPr id="8" name="Group 8"/>
            <p:cNvGrpSpPr/>
            <p:nvPr/>
          </p:nvGrpSpPr>
          <p:grpSpPr>
            <a:xfrm>
              <a:off x="0" y="0"/>
              <a:ext cx="1116691" cy="111669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27432" y="263170"/>
              <a:ext cx="861826" cy="590351"/>
            </a:xfrm>
            <a:custGeom>
              <a:avLst/>
              <a:gdLst/>
              <a:ahLst/>
              <a:cxnLst/>
              <a:rect l="l" t="t" r="r" b="b"/>
              <a:pathLst>
                <a:path w="861826" h="590351">
                  <a:moveTo>
                    <a:pt x="0" y="0"/>
                  </a:moveTo>
                  <a:lnTo>
                    <a:pt x="861826" y="0"/>
                  </a:lnTo>
                  <a:lnTo>
                    <a:pt x="861826" y="590351"/>
                  </a:lnTo>
                  <a:lnTo>
                    <a:pt x="0" y="59035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TextBox 12"/>
            <p:cNvSpPr txBox="1"/>
            <p:nvPr/>
          </p:nvSpPr>
          <p:spPr>
            <a:xfrm>
              <a:off x="1257865" y="186025"/>
              <a:ext cx="5106406" cy="687490"/>
            </a:xfrm>
            <a:prstGeom prst="rect">
              <a:avLst/>
            </a:prstGeom>
          </p:spPr>
          <p:txBody>
            <a:bodyPr lIns="0" tIns="0" rIns="0" bIns="0" rtlCol="0" anchor="t">
              <a:spAutoFit/>
            </a:bodyPr>
            <a:lstStyle/>
            <a:p>
              <a:pPr algn="l">
                <a:lnSpc>
                  <a:spcPts val="4378"/>
                </a:lnSpc>
              </a:pPr>
              <a:r>
                <a:rPr lang="en-US" sz="3127" b="1">
                  <a:solidFill>
                    <a:srgbClr val="222544"/>
                  </a:solidFill>
                  <a:latin typeface="Montserrat School Semi-Bold"/>
                  <a:ea typeface="Montserrat School Semi-Bold"/>
                  <a:cs typeface="Montserrat School Semi-Bold"/>
                  <a:sym typeface="Montserrat School Semi-Bold"/>
                </a:rPr>
                <a:t>Today’s Scripture</a:t>
              </a:r>
            </a:p>
          </p:txBody>
        </p:sp>
      </p:grpSp>
      <p:grpSp>
        <p:nvGrpSpPr>
          <p:cNvPr id="13" name="Group 13"/>
          <p:cNvGrpSpPr/>
          <p:nvPr/>
        </p:nvGrpSpPr>
        <p:grpSpPr>
          <a:xfrm>
            <a:off x="9674392" y="6570798"/>
            <a:ext cx="8344500" cy="2458672"/>
            <a:chOff x="0" y="0"/>
            <a:chExt cx="11126000" cy="3278230"/>
          </a:xfrm>
        </p:grpSpPr>
        <p:grpSp>
          <p:nvGrpSpPr>
            <p:cNvPr id="14" name="Group 14"/>
            <p:cNvGrpSpPr/>
            <p:nvPr/>
          </p:nvGrpSpPr>
          <p:grpSpPr>
            <a:xfrm>
              <a:off x="0" y="0"/>
              <a:ext cx="11126000" cy="3278230"/>
              <a:chOff x="0" y="0"/>
              <a:chExt cx="2197728" cy="647552"/>
            </a:xfrm>
          </p:grpSpPr>
          <p:sp>
            <p:nvSpPr>
              <p:cNvPr id="15" name="Freeform 15"/>
              <p:cNvSpPr/>
              <p:nvPr/>
            </p:nvSpPr>
            <p:spPr>
              <a:xfrm>
                <a:off x="0" y="0"/>
                <a:ext cx="2197728" cy="647552"/>
              </a:xfrm>
              <a:custGeom>
                <a:avLst/>
                <a:gdLst/>
                <a:ahLst/>
                <a:cxnLst/>
                <a:rect l="l" t="t" r="r" b="b"/>
                <a:pathLst>
                  <a:path w="2197728" h="647552">
                    <a:moveTo>
                      <a:pt x="0" y="0"/>
                    </a:moveTo>
                    <a:lnTo>
                      <a:pt x="2197728" y="0"/>
                    </a:lnTo>
                    <a:lnTo>
                      <a:pt x="2197728" y="647552"/>
                    </a:lnTo>
                    <a:lnTo>
                      <a:pt x="0" y="647552"/>
                    </a:lnTo>
                    <a:close/>
                  </a:path>
                </a:pathLst>
              </a:custGeom>
              <a:solidFill>
                <a:srgbClr val="FFFFFF"/>
              </a:solidFill>
              <a:ln w="38100" cap="sq">
                <a:solidFill>
                  <a:srgbClr val="916BA2"/>
                </a:solidFill>
                <a:prstDash val="dash"/>
                <a:miter/>
              </a:ln>
            </p:spPr>
            <p:txBody>
              <a:bodyPr/>
              <a:lstStyle/>
              <a:p>
                <a:endParaRPr lang="en-GB"/>
              </a:p>
            </p:txBody>
          </p:sp>
          <p:sp>
            <p:nvSpPr>
              <p:cNvPr id="16" name="TextBox 16"/>
              <p:cNvSpPr txBox="1"/>
              <p:nvPr/>
            </p:nvSpPr>
            <p:spPr>
              <a:xfrm>
                <a:off x="0" y="-38100"/>
                <a:ext cx="2197728" cy="685652"/>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1631796" y="544807"/>
              <a:ext cx="5158260"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grpSp>
          <p:nvGrpSpPr>
            <p:cNvPr id="18" name="Group 18"/>
            <p:cNvGrpSpPr/>
            <p:nvPr/>
          </p:nvGrpSpPr>
          <p:grpSpPr>
            <a:xfrm>
              <a:off x="202501" y="347223"/>
              <a:ext cx="1213512" cy="1213512"/>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20" name="TextBox 20"/>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21" name="Freeform 21"/>
            <p:cNvSpPr/>
            <p:nvPr/>
          </p:nvSpPr>
          <p:spPr>
            <a:xfrm>
              <a:off x="422256" y="611482"/>
              <a:ext cx="774003" cy="684993"/>
            </a:xfrm>
            <a:custGeom>
              <a:avLst/>
              <a:gdLst/>
              <a:ahLst/>
              <a:cxnLst/>
              <a:rect l="l" t="t" r="r" b="b"/>
              <a:pathLst>
                <a:path w="774003" h="684993">
                  <a:moveTo>
                    <a:pt x="0" y="0"/>
                  </a:moveTo>
                  <a:lnTo>
                    <a:pt x="774003" y="0"/>
                  </a:lnTo>
                  <a:lnTo>
                    <a:pt x="774003" y="684993"/>
                  </a:lnTo>
                  <a:lnTo>
                    <a:pt x="0" y="68499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2" name="TextBox 22"/>
            <p:cNvSpPr txBox="1"/>
            <p:nvPr/>
          </p:nvSpPr>
          <p:spPr>
            <a:xfrm>
              <a:off x="202501" y="1856587"/>
              <a:ext cx="10720997" cy="107442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Listen to or sing a favourite Christmas hymn or carol and reflect on the true meaning of Christmas.</a:t>
              </a:r>
            </a:p>
          </p:txBody>
        </p:sp>
      </p:grpSp>
      <p:grpSp>
        <p:nvGrpSpPr>
          <p:cNvPr id="23" name="Group 23"/>
          <p:cNvGrpSpPr/>
          <p:nvPr/>
        </p:nvGrpSpPr>
        <p:grpSpPr>
          <a:xfrm>
            <a:off x="-849805" y="-234640"/>
            <a:ext cx="12376752" cy="1263340"/>
            <a:chOff x="0" y="0"/>
            <a:chExt cx="16502336" cy="1684453"/>
          </a:xfrm>
        </p:grpSpPr>
        <p:grpSp>
          <p:nvGrpSpPr>
            <p:cNvPr id="24" name="Group 24"/>
            <p:cNvGrpSpPr/>
            <p:nvPr/>
          </p:nvGrpSpPr>
          <p:grpSpPr>
            <a:xfrm>
              <a:off x="0" y="0"/>
              <a:ext cx="14150655" cy="1684453"/>
              <a:chOff x="0" y="0"/>
              <a:chExt cx="2795191" cy="332731"/>
            </a:xfrm>
          </p:grpSpPr>
          <p:sp>
            <p:nvSpPr>
              <p:cNvPr id="25" name="Freeform 25"/>
              <p:cNvSpPr/>
              <p:nvPr/>
            </p:nvSpPr>
            <p:spPr>
              <a:xfrm>
                <a:off x="0" y="0"/>
                <a:ext cx="2795191" cy="332731"/>
              </a:xfrm>
              <a:custGeom>
                <a:avLst/>
                <a:gdLst/>
                <a:ahLst/>
                <a:cxnLst/>
                <a:rect l="l" t="t" r="r" b="b"/>
                <a:pathLst>
                  <a:path w="2795191" h="332731">
                    <a:moveTo>
                      <a:pt x="2591991" y="0"/>
                    </a:moveTo>
                    <a:cubicBezTo>
                      <a:pt x="2704215" y="0"/>
                      <a:pt x="2795191" y="74484"/>
                      <a:pt x="2795191" y="166366"/>
                    </a:cubicBezTo>
                    <a:cubicBezTo>
                      <a:pt x="2795191" y="258247"/>
                      <a:pt x="2704215" y="332731"/>
                      <a:pt x="2591991"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6" name="TextBox 26"/>
              <p:cNvSpPr txBox="1"/>
              <p:nvPr/>
            </p:nvSpPr>
            <p:spPr>
              <a:xfrm>
                <a:off x="0" y="-38100"/>
                <a:ext cx="2795191" cy="370831"/>
              </a:xfrm>
              <a:prstGeom prst="rect">
                <a:avLst/>
              </a:prstGeom>
            </p:spPr>
            <p:txBody>
              <a:bodyPr lIns="50800" tIns="50800" rIns="50800" bIns="50800" rtlCol="0" anchor="ctr"/>
              <a:lstStyle/>
              <a:p>
                <a:pPr algn="ctr">
                  <a:lnSpc>
                    <a:spcPts val="2659"/>
                  </a:lnSpc>
                </a:pPr>
                <a:endParaRPr/>
              </a:p>
            </p:txBody>
          </p:sp>
        </p:grpSp>
        <p:sp>
          <p:nvSpPr>
            <p:cNvPr id="27" name="Freeform 27"/>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8" name="TextBox 28"/>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Thursday 24 December - Christmas Eve</a:t>
              </a:r>
            </a:p>
          </p:txBody>
        </p:sp>
      </p:grpSp>
      <p:grpSp>
        <p:nvGrpSpPr>
          <p:cNvPr id="29" name="Group 29"/>
          <p:cNvGrpSpPr/>
          <p:nvPr/>
        </p:nvGrpSpPr>
        <p:grpSpPr>
          <a:xfrm>
            <a:off x="10080080" y="1999153"/>
            <a:ext cx="7179220" cy="4218051"/>
            <a:chOff x="0" y="0"/>
            <a:chExt cx="1134847" cy="666763"/>
          </a:xfrm>
        </p:grpSpPr>
        <p:sp>
          <p:nvSpPr>
            <p:cNvPr id="30" name="Freeform 30"/>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8"/>
              <a:stretch>
                <a:fillRect t="-6734" b="-6734"/>
              </a:stretch>
            </a:blipFill>
          </p:spPr>
          <p:txBody>
            <a:bodyPr/>
            <a:lstStyle/>
            <a:p>
              <a:endParaRPr lang="en-GB"/>
            </a:p>
          </p:txBody>
        </p:sp>
      </p:grpSp>
      <p:sp>
        <p:nvSpPr>
          <p:cNvPr id="31" name="TextBox 31"/>
          <p:cNvSpPr txBox="1"/>
          <p:nvPr/>
        </p:nvSpPr>
        <p:spPr>
          <a:xfrm>
            <a:off x="476044" y="2256424"/>
            <a:ext cx="8667956" cy="5256040"/>
          </a:xfrm>
          <a:prstGeom prst="rect">
            <a:avLst/>
          </a:prstGeom>
        </p:spPr>
        <p:txBody>
          <a:bodyPr lIns="0" tIns="0" rIns="0" bIns="0" rtlCol="0" anchor="t">
            <a:spAutoFit/>
          </a:bodyPr>
          <a:lstStyle/>
          <a:p>
            <a:pPr algn="ctr">
              <a:lnSpc>
                <a:spcPts val="3220"/>
              </a:lnSpc>
            </a:pPr>
            <a:r>
              <a:rPr lang="en-US" sz="2300">
                <a:solidFill>
                  <a:srgbClr val="222544"/>
                </a:solidFill>
                <a:latin typeface="Montserrat School"/>
                <a:ea typeface="Montserrat School"/>
                <a:cs typeface="Montserrat School"/>
                <a:sym typeface="Montserrat School"/>
              </a:rPr>
              <a:t>“I will sing forever of your love, O Lord.” </a:t>
            </a:r>
          </a:p>
          <a:p>
            <a:pPr algn="ctr">
              <a:lnSpc>
                <a:spcPts val="3220"/>
              </a:lnSpc>
            </a:pPr>
            <a:r>
              <a:rPr lang="en-US" sz="2300">
                <a:solidFill>
                  <a:srgbClr val="222544"/>
                </a:solidFill>
                <a:latin typeface="Montserrat School"/>
                <a:ea typeface="Montserrat School"/>
                <a:cs typeface="Montserrat School"/>
                <a:sym typeface="Montserrat School"/>
              </a:rPr>
              <a:t>Psalm 88:2 </a:t>
            </a:r>
          </a:p>
          <a:p>
            <a:pPr algn="l">
              <a:lnSpc>
                <a:spcPts val="1819"/>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It’s Christmas Eve! We are filled with excitement as we look forward to the birth of Jesus. There may be decorations, special food and presents, but it is our Lord’s 'love' in this psalm that we are really celebrating. </a:t>
            </a:r>
          </a:p>
          <a:p>
            <a:pPr algn="l">
              <a:lnSpc>
                <a:spcPts val="3220"/>
              </a:lnSpc>
            </a:pPr>
            <a:r>
              <a:rPr lang="en-US" sz="2300">
                <a:solidFill>
                  <a:srgbClr val="222544"/>
                </a:solidFill>
                <a:latin typeface="Montserrat School"/>
                <a:ea typeface="Montserrat School"/>
                <a:cs typeface="Montserrat School"/>
                <a:sym typeface="Montserrat School"/>
              </a:rPr>
              <a:t>A love for all of us, no matter who we are or where we come from.  </a:t>
            </a:r>
          </a:p>
          <a:p>
            <a:pPr algn="l">
              <a:lnSpc>
                <a:spcPts val="1819"/>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How can we share this love with one another, so that all of God’s children throughout the world may live in harmony and peace?</a:t>
            </a:r>
          </a:p>
          <a:p>
            <a:pPr algn="l">
              <a:lnSpc>
                <a:spcPts val="3273"/>
              </a:lnSpc>
            </a:pPr>
            <a:endParaRPr lang="en-US" sz="2300">
              <a:solidFill>
                <a:srgbClr val="222544"/>
              </a:solidFill>
              <a:latin typeface="Montserrat School"/>
              <a:ea typeface="Montserrat School"/>
              <a:cs typeface="Montserrat School"/>
              <a:sym typeface="Montserrat Schoo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96277"/>
            <a:ext cx="8927231" cy="4549554"/>
            <a:chOff x="0" y="0"/>
            <a:chExt cx="2351205" cy="1198236"/>
          </a:xfrm>
        </p:grpSpPr>
        <p:sp>
          <p:nvSpPr>
            <p:cNvPr id="5" name="Freeform 5"/>
            <p:cNvSpPr/>
            <p:nvPr/>
          </p:nvSpPr>
          <p:spPr>
            <a:xfrm>
              <a:off x="0" y="0"/>
              <a:ext cx="2351205" cy="1198236"/>
            </a:xfrm>
            <a:custGeom>
              <a:avLst/>
              <a:gdLst/>
              <a:ahLst/>
              <a:cxnLst/>
              <a:rect l="l" t="t" r="r" b="b"/>
              <a:pathLst>
                <a:path w="2351205" h="1198236">
                  <a:moveTo>
                    <a:pt x="0" y="0"/>
                  </a:moveTo>
                  <a:lnTo>
                    <a:pt x="2351205" y="0"/>
                  </a:lnTo>
                  <a:lnTo>
                    <a:pt x="2351205" y="1198236"/>
                  </a:lnTo>
                  <a:lnTo>
                    <a:pt x="0" y="1198236"/>
                  </a:lnTo>
                  <a:close/>
                </a:path>
              </a:pathLst>
            </a:custGeom>
            <a:solidFill>
              <a:srgbClr val="FFFFFF"/>
            </a:solidFill>
            <a:ln w="38100" cap="sq">
              <a:solidFill>
                <a:srgbClr val="916BA2"/>
              </a:solidFill>
              <a:prstDash val="dash"/>
              <a:miter/>
            </a:ln>
          </p:spPr>
          <p:txBody>
            <a:bodyPr/>
            <a:lstStyle/>
            <a:p>
              <a:endParaRPr lang="en-GB"/>
            </a:p>
          </p:txBody>
        </p:sp>
        <p:sp>
          <p:nvSpPr>
            <p:cNvPr id="6" name="TextBox 6"/>
            <p:cNvSpPr txBox="1"/>
            <p:nvPr/>
          </p:nvSpPr>
          <p:spPr>
            <a:xfrm>
              <a:off x="0" y="-38100"/>
              <a:ext cx="2351205" cy="1236336"/>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80226" y="5638800"/>
            <a:ext cx="8448710" cy="4004122"/>
            <a:chOff x="0" y="0"/>
            <a:chExt cx="2225175" cy="1054584"/>
          </a:xfrm>
        </p:grpSpPr>
        <p:sp>
          <p:nvSpPr>
            <p:cNvPr id="12" name="Freeform 12"/>
            <p:cNvSpPr/>
            <p:nvPr/>
          </p:nvSpPr>
          <p:spPr>
            <a:xfrm>
              <a:off x="0" y="0"/>
              <a:ext cx="2225175" cy="1054584"/>
            </a:xfrm>
            <a:custGeom>
              <a:avLst/>
              <a:gdLst/>
              <a:ahLst/>
              <a:cxnLst/>
              <a:rect l="l" t="t" r="r" b="b"/>
              <a:pathLst>
                <a:path w="2225175" h="1054584">
                  <a:moveTo>
                    <a:pt x="0" y="0"/>
                  </a:moveTo>
                  <a:lnTo>
                    <a:pt x="2225175" y="0"/>
                  </a:lnTo>
                  <a:lnTo>
                    <a:pt x="2225175" y="1054584"/>
                  </a:lnTo>
                  <a:lnTo>
                    <a:pt x="0" y="1054584"/>
                  </a:lnTo>
                  <a:close/>
                </a:path>
              </a:pathLst>
            </a:custGeom>
            <a:solidFill>
              <a:srgbClr val="FFFFFF"/>
            </a:solidFill>
            <a:ln w="38100" cap="sq">
              <a:solidFill>
                <a:srgbClr val="916BA2"/>
              </a:solidFill>
              <a:prstDash val="dash"/>
              <a:miter/>
            </a:ln>
          </p:spPr>
          <p:txBody>
            <a:bodyPr/>
            <a:lstStyle/>
            <a:p>
              <a:endParaRPr lang="en-GB"/>
            </a:p>
          </p:txBody>
        </p:sp>
        <p:sp>
          <p:nvSpPr>
            <p:cNvPr id="13" name="TextBox 13"/>
            <p:cNvSpPr txBox="1"/>
            <p:nvPr/>
          </p:nvSpPr>
          <p:spPr>
            <a:xfrm>
              <a:off x="0" y="-38100"/>
              <a:ext cx="2225175" cy="1092684"/>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9582476" y="6958142"/>
            <a:ext cx="8040748" cy="2684780"/>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Still</a:t>
            </a:r>
            <a:r>
              <a:rPr lang="en-US" sz="2300" u="none">
                <a:solidFill>
                  <a:srgbClr val="222544"/>
                </a:solidFill>
                <a:latin typeface="Montserrat School"/>
                <a:ea typeface="Montserrat School"/>
                <a:cs typeface="Montserrat School"/>
                <a:sym typeface="Montserrat School"/>
              </a:rPr>
              <a:t> looking for a Christmas gift?</a:t>
            </a:r>
          </a:p>
          <a:p>
            <a:pPr algn="l">
              <a:lnSpc>
                <a:spcPts val="3220"/>
              </a:lnSpc>
            </a:pPr>
            <a:r>
              <a:rPr lang="en-US" sz="2300" u="none">
                <a:solidFill>
                  <a:srgbClr val="222544"/>
                </a:solidFill>
                <a:latin typeface="Montserrat School"/>
                <a:ea typeface="Montserrat School"/>
                <a:cs typeface="Montserrat School"/>
                <a:sym typeface="Montserrat School"/>
              </a:rPr>
              <a:t>Choose a </a:t>
            </a:r>
            <a:r>
              <a:rPr lang="en-US" sz="2300" b="1" u="sng">
                <a:solidFill>
                  <a:srgbClr val="222544"/>
                </a:solidFill>
                <a:latin typeface="Montserrat School Semi-Bold"/>
                <a:ea typeface="Montserrat School Semi-Bold"/>
                <a:cs typeface="Montserrat School Semi-Bold"/>
                <a:sym typeface="Montserrat School Semi-Bold"/>
                <a:hlinkClick r:id="rId6" tooltip="https://worldgifts.cafod.org.uk/pages/schools"/>
              </a:rPr>
              <a:t>CAFOD World Gift</a:t>
            </a:r>
            <a:r>
              <a:rPr lang="en-US" sz="2300" b="1" u="none">
                <a:solidFill>
                  <a:srgbClr val="222544"/>
                </a:solidFill>
                <a:latin typeface="Montserrat School Semi-Bold"/>
                <a:ea typeface="Montserrat School Semi-Bold"/>
                <a:cs typeface="Montserrat School Semi-Bold"/>
                <a:sym typeface="Montserrat School Semi-Bold"/>
              </a:rPr>
              <a:t> </a:t>
            </a:r>
            <a:r>
              <a:rPr lang="en-US" sz="2300" u="none">
                <a:solidFill>
                  <a:srgbClr val="222544"/>
                </a:solidFill>
                <a:latin typeface="Montserrat School"/>
                <a:ea typeface="Montserrat School"/>
                <a:cs typeface="Montserrat School"/>
                <a:sym typeface="Montserrat School"/>
              </a:rPr>
              <a:t>and share the joy of Christmas with our global family.</a:t>
            </a:r>
          </a:p>
          <a:p>
            <a:pPr algn="l">
              <a:lnSpc>
                <a:spcPts val="2380"/>
              </a:lnSpc>
            </a:pPr>
            <a:endParaRPr lang="en-US" sz="2300" u="none">
              <a:solidFill>
                <a:srgbClr val="222544"/>
              </a:solidFill>
              <a:latin typeface="Montserrat School"/>
              <a:ea typeface="Montserrat School"/>
              <a:cs typeface="Montserrat School"/>
              <a:sym typeface="Montserrat School"/>
            </a:endParaRPr>
          </a:p>
          <a:p>
            <a:pPr algn="l">
              <a:lnSpc>
                <a:spcPts val="3220"/>
              </a:lnSpc>
            </a:pPr>
            <a:r>
              <a:rPr lang="en-US" sz="2300" u="none">
                <a:solidFill>
                  <a:srgbClr val="222544"/>
                </a:solidFill>
                <a:latin typeface="Montserrat School"/>
                <a:ea typeface="Montserrat School"/>
                <a:cs typeface="Montserrat School"/>
                <a:sym typeface="Montserrat School"/>
              </a:rPr>
              <a:t>Try </a:t>
            </a:r>
            <a:r>
              <a:rPr lang="en-US" sz="2300" b="1" u="sng">
                <a:solidFill>
                  <a:srgbClr val="222544"/>
                </a:solidFill>
                <a:latin typeface="Montserrat School Semi-Bold"/>
                <a:ea typeface="Montserrat School Semi-Bold"/>
                <a:cs typeface="Montserrat School Semi-Bold"/>
                <a:sym typeface="Montserrat School Semi-Bold"/>
                <a:hlinkClick r:id="rId7" tooltip="https://assets.ctfassets.net/vy3axnuecuwj/95fe50432b41358936dbd10435579e46dd6e90e376bb2c9e7caa7877afa7441a/76193d51519032b3467a925e4586815a/CAFOD_World_Gifts_Word_Search.pdf"/>
              </a:rPr>
              <a:t>CAFOD's World Gifts word search</a:t>
            </a:r>
            <a:r>
              <a:rPr lang="en-US" sz="2300">
                <a:solidFill>
                  <a:srgbClr val="222544"/>
                </a:solidFill>
                <a:latin typeface="Montserrat School"/>
                <a:ea typeface="Montserrat School"/>
                <a:cs typeface="Montserrat School"/>
                <a:sym typeface="Montserrat School"/>
              </a:rPr>
              <a:t> a</a:t>
            </a:r>
            <a:r>
              <a:rPr lang="en-US" sz="2300" u="none">
                <a:solidFill>
                  <a:srgbClr val="222544"/>
                </a:solidFill>
                <a:latin typeface="Montserrat School"/>
                <a:ea typeface="Montserrat School"/>
                <a:cs typeface="Montserrat School"/>
                <a:sym typeface="Montserrat School"/>
              </a:rPr>
              <a:t>n</a:t>
            </a:r>
            <a:r>
              <a:rPr lang="en-US" sz="2300">
                <a:solidFill>
                  <a:srgbClr val="222544"/>
                </a:solidFill>
                <a:latin typeface="Montserrat School"/>
                <a:ea typeface="Montserrat School"/>
                <a:cs typeface="Montserrat School"/>
                <a:sym typeface="Montserrat School"/>
              </a:rPr>
              <a:t>d</a:t>
            </a:r>
            <a:r>
              <a:rPr lang="en-US" sz="2300" u="none">
                <a:solidFill>
                  <a:srgbClr val="222544"/>
                </a:solidFill>
                <a:latin typeface="Montserrat School"/>
                <a:ea typeface="Montserrat School"/>
                <a:cs typeface="Montserrat School"/>
                <a:sym typeface="Montserrat School"/>
              </a:rPr>
              <a:t> </a:t>
            </a:r>
            <a:r>
              <a:rPr lang="en-US" sz="2300">
                <a:solidFill>
                  <a:srgbClr val="222544"/>
                </a:solidFill>
                <a:latin typeface="Montserrat School"/>
                <a:ea typeface="Montserrat School"/>
                <a:cs typeface="Montserrat School"/>
                <a:sym typeface="Montserrat School"/>
              </a:rPr>
              <a:t>discove</a:t>
            </a:r>
            <a:r>
              <a:rPr lang="en-US" sz="2300" u="none">
                <a:solidFill>
                  <a:srgbClr val="222544"/>
                </a:solidFill>
                <a:latin typeface="Montserrat School"/>
                <a:ea typeface="Montserrat School"/>
                <a:cs typeface="Montserrat School"/>
                <a:sym typeface="Montserrat School"/>
              </a:rPr>
              <a:t>r</a:t>
            </a:r>
            <a:r>
              <a:rPr lang="en-US" sz="2300">
                <a:solidFill>
                  <a:srgbClr val="222544"/>
                </a:solidFill>
                <a:latin typeface="Montserrat School"/>
                <a:ea typeface="Montserrat School"/>
                <a:cs typeface="Montserrat School"/>
                <a:sym typeface="Montserrat School"/>
              </a:rPr>
              <a:t> som</a:t>
            </a:r>
            <a:r>
              <a:rPr lang="en-US" sz="2300" u="none">
                <a:solidFill>
                  <a:srgbClr val="222544"/>
                </a:solidFill>
                <a:latin typeface="Montserrat School"/>
                <a:ea typeface="Montserrat School"/>
                <a:cs typeface="Montserrat School"/>
                <a:sym typeface="Montserrat School"/>
              </a:rPr>
              <a:t>e</a:t>
            </a:r>
            <a:r>
              <a:rPr lang="en-US" sz="2300">
                <a:solidFill>
                  <a:srgbClr val="222544"/>
                </a:solidFill>
                <a:latin typeface="Montserrat School"/>
                <a:ea typeface="Montserrat School"/>
                <a:cs typeface="Montserrat School"/>
                <a:sym typeface="Montserrat School"/>
              </a:rPr>
              <a:t> </a:t>
            </a:r>
            <a:r>
              <a:rPr lang="en-US" sz="2300" u="none">
                <a:solidFill>
                  <a:srgbClr val="222544"/>
                </a:solidFill>
                <a:latin typeface="Montserrat School"/>
                <a:ea typeface="Montserrat School"/>
                <a:cs typeface="Montserrat School"/>
                <a:sym typeface="Montserrat School"/>
              </a:rPr>
              <a:t>o</a:t>
            </a:r>
            <a:r>
              <a:rPr lang="en-US" sz="2300">
                <a:solidFill>
                  <a:srgbClr val="222544"/>
                </a:solidFill>
                <a:latin typeface="Montserrat School"/>
                <a:ea typeface="Montserrat School"/>
                <a:cs typeface="Montserrat School"/>
                <a:sym typeface="Montserrat School"/>
              </a:rPr>
              <a:t>f th</a:t>
            </a:r>
            <a:r>
              <a:rPr lang="en-US" sz="2300" u="none">
                <a:solidFill>
                  <a:srgbClr val="222544"/>
                </a:solidFill>
                <a:latin typeface="Montserrat School"/>
                <a:ea typeface="Montserrat School"/>
                <a:cs typeface="Montserrat School"/>
                <a:sym typeface="Montserrat School"/>
              </a:rPr>
              <a:t>e</a:t>
            </a:r>
            <a:r>
              <a:rPr lang="en-US" sz="2300">
                <a:solidFill>
                  <a:srgbClr val="222544"/>
                </a:solidFill>
                <a:latin typeface="Montserrat School"/>
                <a:ea typeface="Montserrat School"/>
                <a:cs typeface="Montserrat School"/>
                <a:sym typeface="Montserrat School"/>
              </a:rPr>
              <a:t> gift</a:t>
            </a:r>
            <a:r>
              <a:rPr lang="en-US" sz="2300" u="none">
                <a:solidFill>
                  <a:srgbClr val="222544"/>
                </a:solidFill>
                <a:latin typeface="Montserrat School"/>
                <a:ea typeface="Montserrat School"/>
                <a:cs typeface="Montserrat School"/>
                <a:sym typeface="Montserrat School"/>
              </a:rPr>
              <a:t>s </a:t>
            </a:r>
            <a:r>
              <a:rPr lang="en-US" sz="2300">
                <a:solidFill>
                  <a:srgbClr val="222544"/>
                </a:solidFill>
                <a:latin typeface="Montserrat School"/>
                <a:ea typeface="Montserrat School"/>
                <a:cs typeface="Montserrat School"/>
                <a:sym typeface="Montserrat School"/>
              </a:rPr>
              <a:t>that</a:t>
            </a:r>
            <a:r>
              <a:rPr lang="en-US" sz="2300" u="none">
                <a:solidFill>
                  <a:srgbClr val="222544"/>
                </a:solidFill>
                <a:latin typeface="Montserrat School"/>
                <a:ea typeface="Montserrat School"/>
                <a:cs typeface="Montserrat School"/>
                <a:sym typeface="Montserrat School"/>
              </a:rPr>
              <a:t> h</a:t>
            </a:r>
            <a:r>
              <a:rPr lang="en-US" sz="2300">
                <a:solidFill>
                  <a:srgbClr val="222544"/>
                </a:solidFill>
                <a:latin typeface="Montserrat School"/>
                <a:ea typeface="Montserrat School"/>
                <a:cs typeface="Montserrat School"/>
                <a:sym typeface="Montserrat School"/>
              </a:rPr>
              <a:t>elp fam</a:t>
            </a:r>
            <a:r>
              <a:rPr lang="en-US" sz="2300" u="none">
                <a:solidFill>
                  <a:srgbClr val="222544"/>
                </a:solidFill>
                <a:latin typeface="Montserrat School"/>
                <a:ea typeface="Montserrat School"/>
                <a:cs typeface="Montserrat School"/>
                <a:sym typeface="Montserrat School"/>
              </a:rPr>
              <a:t>il</a:t>
            </a:r>
            <a:r>
              <a:rPr lang="en-US" sz="2300">
                <a:solidFill>
                  <a:srgbClr val="222544"/>
                </a:solidFill>
                <a:latin typeface="Montserrat School"/>
                <a:ea typeface="Montserrat School"/>
                <a:cs typeface="Montserrat School"/>
                <a:sym typeface="Montserrat School"/>
              </a:rPr>
              <a:t>i</a:t>
            </a:r>
            <a:r>
              <a:rPr lang="en-US" sz="2300" u="none">
                <a:solidFill>
                  <a:srgbClr val="222544"/>
                </a:solidFill>
                <a:latin typeface="Montserrat School"/>
                <a:ea typeface="Montserrat School"/>
                <a:cs typeface="Montserrat School"/>
                <a:sym typeface="Montserrat School"/>
              </a:rPr>
              <a:t>e</a:t>
            </a:r>
            <a:r>
              <a:rPr lang="en-US" sz="2300">
                <a:solidFill>
                  <a:srgbClr val="222544"/>
                </a:solidFill>
                <a:latin typeface="Montserrat School"/>
                <a:ea typeface="Montserrat School"/>
                <a:cs typeface="Montserrat School"/>
                <a:sym typeface="Montserrat School"/>
              </a:rPr>
              <a:t>s arou</a:t>
            </a:r>
            <a:r>
              <a:rPr lang="en-US" sz="2300" u="none">
                <a:solidFill>
                  <a:srgbClr val="222544"/>
                </a:solidFill>
                <a:latin typeface="Montserrat School"/>
                <a:ea typeface="Montserrat School"/>
                <a:cs typeface="Montserrat School"/>
                <a:sym typeface="Montserrat School"/>
              </a:rPr>
              <a:t>n</a:t>
            </a:r>
            <a:r>
              <a:rPr lang="en-US" sz="2300">
                <a:solidFill>
                  <a:srgbClr val="222544"/>
                </a:solidFill>
                <a:latin typeface="Montserrat School"/>
                <a:ea typeface="Montserrat School"/>
                <a:cs typeface="Montserrat School"/>
                <a:sym typeface="Montserrat School"/>
              </a:rPr>
              <a:t>d</a:t>
            </a:r>
            <a:r>
              <a:rPr lang="en-US" sz="2300" u="none">
                <a:solidFill>
                  <a:srgbClr val="222544"/>
                </a:solidFill>
                <a:latin typeface="Montserrat School"/>
                <a:ea typeface="Montserrat School"/>
                <a:cs typeface="Montserrat School"/>
                <a:sym typeface="Montserrat School"/>
              </a:rPr>
              <a:t> the world.</a:t>
            </a:r>
          </a:p>
          <a:p>
            <a:pPr algn="l">
              <a:lnSpc>
                <a:spcPts val="3220"/>
              </a:lnSpc>
            </a:pPr>
            <a:endParaRPr lang="en-US" sz="2300" u="none">
              <a:solidFill>
                <a:srgbClr val="222544"/>
              </a:solidFill>
              <a:latin typeface="Montserrat School"/>
              <a:ea typeface="Montserrat School"/>
              <a:cs typeface="Montserrat School"/>
              <a:sym typeface="Montserrat School"/>
            </a:endParaRPr>
          </a:p>
        </p:txBody>
      </p:sp>
      <p:sp>
        <p:nvSpPr>
          <p:cNvPr id="15" name="TextBox 15"/>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16" name="TextBox 16"/>
          <p:cNvSpPr txBox="1"/>
          <p:nvPr/>
        </p:nvSpPr>
        <p:spPr>
          <a:xfrm>
            <a:off x="366352" y="3334990"/>
            <a:ext cx="8652939" cy="29108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God of love,</a:t>
            </a:r>
          </a:p>
          <a:p>
            <a:pPr algn="l">
              <a:lnSpc>
                <a:spcPts val="3359"/>
              </a:lnSpc>
            </a:pPr>
            <a:r>
              <a:rPr lang="en-US" sz="2400">
                <a:solidFill>
                  <a:srgbClr val="222544"/>
                </a:solidFill>
                <a:latin typeface="Montserrat School"/>
                <a:ea typeface="Montserrat School"/>
                <a:cs typeface="Montserrat School"/>
                <a:sym typeface="Montserrat School"/>
              </a:rPr>
              <a:t>as we prepare to celebrate the birth of Jesus,</a:t>
            </a:r>
          </a:p>
          <a:p>
            <a:pPr algn="l">
              <a:lnSpc>
                <a:spcPts val="3359"/>
              </a:lnSpc>
            </a:pPr>
            <a:r>
              <a:rPr lang="en-US" sz="2400">
                <a:solidFill>
                  <a:srgbClr val="222544"/>
                </a:solidFill>
                <a:latin typeface="Montserrat School"/>
                <a:ea typeface="Montserrat School"/>
                <a:cs typeface="Montserrat School"/>
                <a:sym typeface="Montserrat School"/>
              </a:rPr>
              <a:t>help us remember the true meaning of Christmas.</a:t>
            </a:r>
          </a:p>
          <a:p>
            <a:pPr algn="l">
              <a:lnSpc>
                <a:spcPts val="3359"/>
              </a:lnSpc>
            </a:pPr>
            <a:r>
              <a:rPr lang="en-US" sz="2400">
                <a:solidFill>
                  <a:srgbClr val="222544"/>
                </a:solidFill>
                <a:latin typeface="Montserrat School"/>
                <a:ea typeface="Montserrat School"/>
                <a:cs typeface="Montserrat School"/>
                <a:sym typeface="Montserrat School"/>
              </a:rPr>
              <a:t>Bless our families and our global family,</a:t>
            </a:r>
          </a:p>
          <a:p>
            <a:pPr algn="l">
              <a:lnSpc>
                <a:spcPts val="3359"/>
              </a:lnSpc>
            </a:pPr>
            <a:r>
              <a:rPr lang="en-US" sz="2400">
                <a:solidFill>
                  <a:srgbClr val="222544"/>
                </a:solidFill>
                <a:latin typeface="Montserrat School"/>
                <a:ea typeface="Montserrat School"/>
                <a:cs typeface="Montserrat School"/>
                <a:sym typeface="Montserrat School"/>
              </a:rPr>
              <a:t>and help us share your love with others.</a:t>
            </a:r>
          </a:p>
          <a:p>
            <a:pPr algn="l">
              <a:lnSpc>
                <a:spcPts val="3359"/>
              </a:lnSpc>
            </a:pPr>
            <a:r>
              <a:rPr lang="en-US" sz="2400">
                <a:solidFill>
                  <a:srgbClr val="222544"/>
                </a:solidFill>
                <a:latin typeface="Montserrat School"/>
                <a:ea typeface="Montserrat School"/>
                <a:cs typeface="Montserrat School"/>
                <a:sym typeface="Montserrat School"/>
              </a:rPr>
              <a:t>Amen.</a:t>
            </a:r>
          </a:p>
          <a:p>
            <a:pPr algn="l">
              <a:lnSpc>
                <a:spcPts val="3359"/>
              </a:lnSpc>
            </a:pPr>
            <a:endParaRPr lang="en-US" sz="2400">
              <a:solidFill>
                <a:srgbClr val="222544"/>
              </a:solidFill>
              <a:latin typeface="Montserrat School"/>
              <a:ea typeface="Montserrat School"/>
              <a:cs typeface="Montserrat School"/>
              <a:sym typeface="Montserrat School"/>
            </a:endParaRPr>
          </a:p>
        </p:txBody>
      </p:sp>
      <p:grpSp>
        <p:nvGrpSpPr>
          <p:cNvPr id="17" name="Group 17"/>
          <p:cNvGrpSpPr/>
          <p:nvPr/>
        </p:nvGrpSpPr>
        <p:grpSpPr>
          <a:xfrm>
            <a:off x="-849805" y="-234640"/>
            <a:ext cx="12376752" cy="1263340"/>
            <a:chOff x="0" y="0"/>
            <a:chExt cx="16502336" cy="1684453"/>
          </a:xfrm>
        </p:grpSpPr>
        <p:grpSp>
          <p:nvGrpSpPr>
            <p:cNvPr id="18" name="Group 18"/>
            <p:cNvGrpSpPr/>
            <p:nvPr/>
          </p:nvGrpSpPr>
          <p:grpSpPr>
            <a:xfrm>
              <a:off x="0" y="0"/>
              <a:ext cx="14150655" cy="1684453"/>
              <a:chOff x="0" y="0"/>
              <a:chExt cx="2795191" cy="332731"/>
            </a:xfrm>
          </p:grpSpPr>
          <p:sp>
            <p:nvSpPr>
              <p:cNvPr id="19" name="Freeform 19"/>
              <p:cNvSpPr/>
              <p:nvPr/>
            </p:nvSpPr>
            <p:spPr>
              <a:xfrm>
                <a:off x="0" y="0"/>
                <a:ext cx="2795191" cy="332731"/>
              </a:xfrm>
              <a:custGeom>
                <a:avLst/>
                <a:gdLst/>
                <a:ahLst/>
                <a:cxnLst/>
                <a:rect l="l" t="t" r="r" b="b"/>
                <a:pathLst>
                  <a:path w="2795191" h="332731">
                    <a:moveTo>
                      <a:pt x="2591991" y="0"/>
                    </a:moveTo>
                    <a:cubicBezTo>
                      <a:pt x="2704215" y="0"/>
                      <a:pt x="2795191" y="74484"/>
                      <a:pt x="2795191" y="166366"/>
                    </a:cubicBezTo>
                    <a:cubicBezTo>
                      <a:pt x="2795191" y="258247"/>
                      <a:pt x="2704215" y="332731"/>
                      <a:pt x="2591991"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0" name="TextBox 20"/>
              <p:cNvSpPr txBox="1"/>
              <p:nvPr/>
            </p:nvSpPr>
            <p:spPr>
              <a:xfrm>
                <a:off x="0" y="-38100"/>
                <a:ext cx="2795191" cy="370831"/>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TextBox 22"/>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Thursday 24 December - Christmas Eve</a:t>
              </a:r>
            </a:p>
          </p:txBody>
        </p:sp>
      </p:grpSp>
      <p:grpSp>
        <p:nvGrpSpPr>
          <p:cNvPr id="23" name="Group 23"/>
          <p:cNvGrpSpPr/>
          <p:nvPr/>
        </p:nvGrpSpPr>
        <p:grpSpPr>
          <a:xfrm>
            <a:off x="10492610" y="1748866"/>
            <a:ext cx="6223943" cy="3394634"/>
            <a:chOff x="0" y="0"/>
            <a:chExt cx="1168736" cy="637446"/>
          </a:xfrm>
        </p:grpSpPr>
        <p:sp>
          <p:nvSpPr>
            <p:cNvPr id="24" name="Freeform 24"/>
            <p:cNvSpPr/>
            <p:nvPr/>
          </p:nvSpPr>
          <p:spPr>
            <a:xfrm>
              <a:off x="0" y="0"/>
              <a:ext cx="1168736" cy="637447"/>
            </a:xfrm>
            <a:custGeom>
              <a:avLst/>
              <a:gdLst/>
              <a:ahLst/>
              <a:cxnLst/>
              <a:rect l="l" t="t" r="r" b="b"/>
              <a:pathLst>
                <a:path w="1168736" h="637447">
                  <a:moveTo>
                    <a:pt x="0" y="0"/>
                  </a:moveTo>
                  <a:lnTo>
                    <a:pt x="1168736" y="0"/>
                  </a:lnTo>
                  <a:lnTo>
                    <a:pt x="1168736" y="637447"/>
                  </a:lnTo>
                  <a:lnTo>
                    <a:pt x="0" y="637447"/>
                  </a:lnTo>
                  <a:close/>
                </a:path>
              </a:pathLst>
            </a:custGeom>
            <a:blipFill>
              <a:blip r:embed="rId9"/>
              <a:stretch>
                <a:fillRect t="-10995" b="-10995"/>
              </a:stretch>
            </a:blipFill>
          </p:spPr>
          <p:txBody>
            <a:bodyPr/>
            <a:lstStyle/>
            <a:p>
              <a:endParaRPr lang="en-GB"/>
            </a:p>
          </p:txBody>
        </p:sp>
      </p:grpSp>
      <p:sp>
        <p:nvSpPr>
          <p:cNvPr id="25" name="Freeform 25"/>
          <p:cNvSpPr/>
          <p:nvPr/>
        </p:nvSpPr>
        <p:spPr>
          <a:xfrm>
            <a:off x="5622884" y="6460783"/>
            <a:ext cx="3396407" cy="3396407"/>
          </a:xfrm>
          <a:custGeom>
            <a:avLst/>
            <a:gdLst/>
            <a:ahLst/>
            <a:cxnLst/>
            <a:rect l="l" t="t" r="r" b="b"/>
            <a:pathLst>
              <a:path w="3396407" h="3396407">
                <a:moveTo>
                  <a:pt x="0" y="0"/>
                </a:moveTo>
                <a:lnTo>
                  <a:pt x="3396406" y="0"/>
                </a:lnTo>
                <a:lnTo>
                  <a:pt x="3396406" y="3396407"/>
                </a:lnTo>
                <a:lnTo>
                  <a:pt x="0" y="3396407"/>
                </a:lnTo>
                <a:lnTo>
                  <a:pt x="0" y="0"/>
                </a:lnTo>
                <a:close/>
              </a:path>
            </a:pathLst>
          </a:custGeom>
          <a:blipFill>
            <a:blip r:embed="rId10"/>
            <a:stretch>
              <a:fillRect/>
            </a:stretch>
          </a:blipFill>
        </p:spPr>
        <p:txBody>
          <a:bodyPr/>
          <a:lstStyle/>
          <a:p>
            <a:endParaRPr lang="en-GB"/>
          </a:p>
        </p:txBody>
      </p:sp>
      <p:sp>
        <p:nvSpPr>
          <p:cNvPr id="26" name="Freeform 26"/>
          <p:cNvSpPr/>
          <p:nvPr/>
        </p:nvSpPr>
        <p:spPr>
          <a:xfrm>
            <a:off x="15357643" y="3512168"/>
            <a:ext cx="2381372" cy="3404077"/>
          </a:xfrm>
          <a:custGeom>
            <a:avLst/>
            <a:gdLst/>
            <a:ahLst/>
            <a:cxnLst/>
            <a:rect l="l" t="t" r="r" b="b"/>
            <a:pathLst>
              <a:path w="2381372" h="3404077">
                <a:moveTo>
                  <a:pt x="0" y="0"/>
                </a:moveTo>
                <a:lnTo>
                  <a:pt x="2381372" y="0"/>
                </a:lnTo>
                <a:lnTo>
                  <a:pt x="2381372" y="3404077"/>
                </a:lnTo>
                <a:lnTo>
                  <a:pt x="0" y="3404077"/>
                </a:lnTo>
                <a:lnTo>
                  <a:pt x="0" y="0"/>
                </a:lnTo>
                <a:close/>
              </a:path>
            </a:pathLst>
          </a:custGeom>
          <a:blipFill>
            <a:blip r:embed="rId11"/>
            <a:stretch>
              <a:fillRect r="-7" b="-3"/>
            </a:stretch>
          </a:blipFill>
        </p:spPr>
        <p:txBody>
          <a:bodyPr/>
          <a:lstStyle/>
          <a:p>
            <a:endParaRPr lang="en-GB"/>
          </a:p>
        </p:txBody>
      </p:sp>
      <p:grpSp>
        <p:nvGrpSpPr>
          <p:cNvPr id="27" name="Group 27"/>
          <p:cNvGrpSpPr/>
          <p:nvPr/>
        </p:nvGrpSpPr>
        <p:grpSpPr>
          <a:xfrm>
            <a:off x="9582476" y="5867400"/>
            <a:ext cx="4520733" cy="832777"/>
            <a:chOff x="0" y="0"/>
            <a:chExt cx="6027643" cy="1110369"/>
          </a:xfrm>
        </p:grpSpPr>
        <p:grpSp>
          <p:nvGrpSpPr>
            <p:cNvPr id="28" name="Group 28"/>
            <p:cNvGrpSpPr/>
            <p:nvPr/>
          </p:nvGrpSpPr>
          <p:grpSpPr>
            <a:xfrm>
              <a:off x="0" y="0"/>
              <a:ext cx="1110369" cy="111036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6BA2"/>
              </a:solidFill>
              <a:ln cap="sq">
                <a:noFill/>
                <a:prstDash val="solid"/>
                <a:miter/>
              </a:ln>
            </p:spPr>
            <p:txBody>
              <a:bodyPr/>
              <a:lstStyle/>
              <a:p>
                <a:endParaRPr lang="en-GB"/>
              </a:p>
            </p:txBody>
          </p:sp>
          <p:sp>
            <p:nvSpPr>
              <p:cNvPr id="30" name="TextBox 30"/>
              <p:cNvSpPr txBox="1"/>
              <p:nvPr/>
            </p:nvSpPr>
            <p:spPr>
              <a:xfrm>
                <a:off x="76200" y="38100"/>
                <a:ext cx="660400" cy="698500"/>
              </a:xfrm>
              <a:prstGeom prst="rect">
                <a:avLst/>
              </a:prstGeom>
            </p:spPr>
            <p:txBody>
              <a:bodyPr lIns="30864" tIns="30864" rIns="30864" bIns="30864" rtlCol="0" anchor="ctr"/>
              <a:lstStyle/>
              <a:p>
                <a:pPr algn="ctr">
                  <a:lnSpc>
                    <a:spcPts val="2659"/>
                  </a:lnSpc>
                </a:pPr>
                <a:endParaRPr/>
              </a:p>
            </p:txBody>
          </p:sp>
        </p:grpSp>
        <p:sp>
          <p:nvSpPr>
            <p:cNvPr id="31" name="TextBox 31"/>
            <p:cNvSpPr txBox="1"/>
            <p:nvPr/>
          </p:nvSpPr>
          <p:spPr>
            <a:xfrm>
              <a:off x="1307811" y="184649"/>
              <a:ext cx="4719832" cy="683922"/>
            </a:xfrm>
            <a:prstGeom prst="rect">
              <a:avLst/>
            </a:prstGeom>
          </p:spPr>
          <p:txBody>
            <a:bodyPr lIns="0" tIns="0" rIns="0" bIns="0" rtlCol="0" anchor="t">
              <a:spAutoFit/>
            </a:bodyPr>
            <a:lstStyle/>
            <a:p>
              <a:pPr algn="l">
                <a:lnSpc>
                  <a:spcPts val="4353"/>
                </a:lnSpc>
              </a:pPr>
              <a:r>
                <a:rPr lang="en-US" sz="3109" b="1">
                  <a:solidFill>
                    <a:srgbClr val="222544"/>
                  </a:solidFill>
                  <a:latin typeface="Montserrat School Semi-Bold"/>
                  <a:ea typeface="Montserrat School Semi-Bold"/>
                  <a:cs typeface="Montserrat School Semi-Bold"/>
                  <a:sym typeface="Montserrat School Semi-Bold"/>
                </a:rPr>
                <a:t>Today’s Mission</a:t>
              </a:r>
            </a:p>
          </p:txBody>
        </p:sp>
        <p:sp>
          <p:nvSpPr>
            <p:cNvPr id="32" name="Freeform 32"/>
            <p:cNvSpPr/>
            <p:nvPr/>
          </p:nvSpPr>
          <p:spPr>
            <a:xfrm>
              <a:off x="113282" y="241799"/>
              <a:ext cx="883806" cy="676111"/>
            </a:xfrm>
            <a:custGeom>
              <a:avLst/>
              <a:gdLst/>
              <a:ahLst/>
              <a:cxnLst/>
              <a:rect l="l" t="t" r="r" b="b"/>
              <a:pathLst>
                <a:path w="883806" h="676111">
                  <a:moveTo>
                    <a:pt x="0" y="0"/>
                  </a:moveTo>
                  <a:lnTo>
                    <a:pt x="883805" y="0"/>
                  </a:lnTo>
                  <a:lnTo>
                    <a:pt x="883805" y="676111"/>
                  </a:lnTo>
                  <a:lnTo>
                    <a:pt x="0" y="67611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91399" y="1257238"/>
            <a:ext cx="8577764" cy="5599232"/>
            <a:chOff x="0" y="0"/>
            <a:chExt cx="2259164" cy="1474695"/>
          </a:xfrm>
        </p:grpSpPr>
        <p:sp>
          <p:nvSpPr>
            <p:cNvPr id="5" name="Freeform 5"/>
            <p:cNvSpPr/>
            <p:nvPr/>
          </p:nvSpPr>
          <p:spPr>
            <a:xfrm>
              <a:off x="0" y="0"/>
              <a:ext cx="2259164" cy="1474695"/>
            </a:xfrm>
            <a:custGeom>
              <a:avLst/>
              <a:gdLst/>
              <a:ahLst/>
              <a:cxnLst/>
              <a:rect l="l" t="t" r="r" b="b"/>
              <a:pathLst>
                <a:path w="2259164" h="1474695">
                  <a:moveTo>
                    <a:pt x="0" y="0"/>
                  </a:moveTo>
                  <a:lnTo>
                    <a:pt x="2259164" y="0"/>
                  </a:lnTo>
                  <a:lnTo>
                    <a:pt x="2259164" y="1474695"/>
                  </a:lnTo>
                  <a:lnTo>
                    <a:pt x="0" y="1474695"/>
                  </a:lnTo>
                  <a:close/>
                </a:path>
              </a:pathLst>
            </a:custGeom>
            <a:solidFill>
              <a:srgbClr val="FFFFFF"/>
            </a:solidFill>
            <a:ln w="38100" cap="sq">
              <a:solidFill>
                <a:srgbClr val="FFC709"/>
              </a:solidFill>
              <a:prstDash val="dash"/>
              <a:miter/>
            </a:ln>
          </p:spPr>
          <p:txBody>
            <a:bodyPr/>
            <a:lstStyle/>
            <a:p>
              <a:endParaRPr lang="en-GB"/>
            </a:p>
          </p:txBody>
        </p:sp>
        <p:sp>
          <p:nvSpPr>
            <p:cNvPr id="6" name="TextBox 6"/>
            <p:cNvSpPr txBox="1"/>
            <p:nvPr/>
          </p:nvSpPr>
          <p:spPr>
            <a:xfrm>
              <a:off x="0" y="-38100"/>
              <a:ext cx="2259164" cy="1512795"/>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54684" y="1476149"/>
            <a:ext cx="910134" cy="910134"/>
            <a:chOff x="0" y="0"/>
            <a:chExt cx="1213512" cy="1213512"/>
          </a:xfrm>
        </p:grpSpPr>
        <p:grpSp>
          <p:nvGrpSpPr>
            <p:cNvPr id="8" name="Group 8"/>
            <p:cNvGrpSpPr/>
            <p:nvPr/>
          </p:nvGrpSpPr>
          <p:grpSpPr>
            <a:xfrm>
              <a:off x="0" y="0"/>
              <a:ext cx="1213512" cy="121351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C23D"/>
              </a:solidFill>
              <a:ln cap="sq">
                <a:noFill/>
                <a:prstDash val="solid"/>
                <a:miter/>
              </a:ln>
            </p:spPr>
            <p:txBody>
              <a:bodyPr/>
              <a:lstStyle/>
              <a:p>
                <a:endParaRPr lang="en-GB"/>
              </a:p>
            </p:txBody>
          </p:sp>
          <p:sp>
            <p:nvSpPr>
              <p:cNvPr id="10" name="TextBox 10"/>
              <p:cNvSpPr txBox="1"/>
              <p:nvPr/>
            </p:nvSpPr>
            <p:spPr>
              <a:xfrm>
                <a:off x="76200" y="38100"/>
                <a:ext cx="660400" cy="698500"/>
              </a:xfrm>
              <a:prstGeom prst="rect">
                <a:avLst/>
              </a:prstGeom>
            </p:spPr>
            <p:txBody>
              <a:bodyPr lIns="45594" tIns="45594" rIns="45594" bIns="45594" rtlCol="0" anchor="ctr"/>
              <a:lstStyle/>
              <a:p>
                <a:pPr algn="ctr">
                  <a:lnSpc>
                    <a:spcPts val="2659"/>
                  </a:lnSpc>
                </a:pPr>
                <a:endParaRPr/>
              </a:p>
            </p:txBody>
          </p:sp>
        </p:grpSp>
        <p:sp>
          <p:nvSpPr>
            <p:cNvPr id="11" name="Freeform 11"/>
            <p:cNvSpPr/>
            <p:nvPr/>
          </p:nvSpPr>
          <p:spPr>
            <a:xfrm>
              <a:off x="138481" y="285988"/>
              <a:ext cx="936550" cy="641537"/>
            </a:xfrm>
            <a:custGeom>
              <a:avLst/>
              <a:gdLst/>
              <a:ahLst/>
              <a:cxnLst/>
              <a:rect l="l" t="t" r="r" b="b"/>
              <a:pathLst>
                <a:path w="936550" h="641537">
                  <a:moveTo>
                    <a:pt x="0" y="0"/>
                  </a:moveTo>
                  <a:lnTo>
                    <a:pt x="936550" y="0"/>
                  </a:lnTo>
                  <a:lnTo>
                    <a:pt x="936550" y="641536"/>
                  </a:lnTo>
                  <a:lnTo>
                    <a:pt x="0" y="6415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grpSp>
        <p:nvGrpSpPr>
          <p:cNvPr id="12" name="Group 12"/>
          <p:cNvGrpSpPr/>
          <p:nvPr/>
        </p:nvGrpSpPr>
        <p:grpSpPr>
          <a:xfrm>
            <a:off x="9318138" y="5104871"/>
            <a:ext cx="8448710" cy="4153429"/>
            <a:chOff x="0" y="0"/>
            <a:chExt cx="2225175" cy="1093907"/>
          </a:xfrm>
        </p:grpSpPr>
        <p:sp>
          <p:nvSpPr>
            <p:cNvPr id="13" name="Freeform 13"/>
            <p:cNvSpPr/>
            <p:nvPr/>
          </p:nvSpPr>
          <p:spPr>
            <a:xfrm>
              <a:off x="0" y="0"/>
              <a:ext cx="2225175" cy="1093907"/>
            </a:xfrm>
            <a:custGeom>
              <a:avLst/>
              <a:gdLst/>
              <a:ahLst/>
              <a:cxnLst/>
              <a:rect l="l" t="t" r="r" b="b"/>
              <a:pathLst>
                <a:path w="2225175" h="1093907">
                  <a:moveTo>
                    <a:pt x="0" y="0"/>
                  </a:moveTo>
                  <a:lnTo>
                    <a:pt x="2225175" y="0"/>
                  </a:lnTo>
                  <a:lnTo>
                    <a:pt x="2225175" y="1093907"/>
                  </a:lnTo>
                  <a:lnTo>
                    <a:pt x="0" y="1093907"/>
                  </a:lnTo>
                  <a:close/>
                </a:path>
              </a:pathLst>
            </a:custGeom>
            <a:solidFill>
              <a:srgbClr val="FFFFFF"/>
            </a:solidFill>
            <a:ln w="38100" cap="sq">
              <a:solidFill>
                <a:srgbClr val="FFC709"/>
              </a:solidFill>
              <a:prstDash val="dash"/>
              <a:miter/>
            </a:ln>
          </p:spPr>
          <p:txBody>
            <a:bodyPr/>
            <a:lstStyle/>
            <a:p>
              <a:endParaRPr lang="en-GB"/>
            </a:p>
          </p:txBody>
        </p:sp>
        <p:sp>
          <p:nvSpPr>
            <p:cNvPr id="14" name="TextBox 14"/>
            <p:cNvSpPr txBox="1"/>
            <p:nvPr/>
          </p:nvSpPr>
          <p:spPr>
            <a:xfrm>
              <a:off x="0" y="-38100"/>
              <a:ext cx="2225175" cy="1132007"/>
            </a:xfrm>
            <a:prstGeom prst="rect">
              <a:avLst/>
            </a:prstGeom>
          </p:spPr>
          <p:txBody>
            <a:bodyPr lIns="50800" tIns="50800" rIns="50800" bIns="50800" rtlCol="0" anchor="ctr"/>
            <a:lstStyle/>
            <a:p>
              <a:pPr algn="ctr">
                <a:lnSpc>
                  <a:spcPts val="2659"/>
                </a:lnSpc>
              </a:pPr>
              <a:endParaRPr/>
            </a:p>
          </p:txBody>
        </p:sp>
      </p:grpSp>
      <p:sp>
        <p:nvSpPr>
          <p:cNvPr id="15" name="TextBox 15"/>
          <p:cNvSpPr txBox="1"/>
          <p:nvPr/>
        </p:nvSpPr>
        <p:spPr>
          <a:xfrm>
            <a:off x="10594090" y="5395882"/>
            <a:ext cx="3868695"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Activity</a:t>
            </a:r>
          </a:p>
        </p:txBody>
      </p:sp>
      <p:grpSp>
        <p:nvGrpSpPr>
          <p:cNvPr id="16" name="Group 16"/>
          <p:cNvGrpSpPr/>
          <p:nvPr/>
        </p:nvGrpSpPr>
        <p:grpSpPr>
          <a:xfrm>
            <a:off x="9522119" y="5264362"/>
            <a:ext cx="910134" cy="910134"/>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C23D"/>
            </a:solidFill>
            <a:ln cap="sq">
              <a:noFill/>
              <a:prstDash val="solid"/>
              <a:miter/>
            </a:ln>
          </p:spPr>
          <p:txBody>
            <a:bodyPr/>
            <a:lstStyle/>
            <a:p>
              <a:endParaRPr lang="en-GB"/>
            </a:p>
          </p:txBody>
        </p:sp>
        <p:sp>
          <p:nvSpPr>
            <p:cNvPr id="18" name="TextBox 18"/>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9" name="Freeform 19"/>
          <p:cNvSpPr/>
          <p:nvPr/>
        </p:nvSpPr>
        <p:spPr>
          <a:xfrm>
            <a:off x="9686935" y="5462557"/>
            <a:ext cx="580503" cy="513745"/>
          </a:xfrm>
          <a:custGeom>
            <a:avLst/>
            <a:gdLst/>
            <a:ahLst/>
            <a:cxnLst/>
            <a:rect l="l" t="t" r="r" b="b"/>
            <a:pathLst>
              <a:path w="580503" h="513745">
                <a:moveTo>
                  <a:pt x="0" y="0"/>
                </a:moveTo>
                <a:lnTo>
                  <a:pt x="580503" y="0"/>
                </a:lnTo>
                <a:lnTo>
                  <a:pt x="580503" y="513745"/>
                </a:lnTo>
                <a:lnTo>
                  <a:pt x="0" y="51374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0" name="TextBox 20"/>
          <p:cNvSpPr txBox="1"/>
          <p:nvPr/>
        </p:nvSpPr>
        <p:spPr>
          <a:xfrm>
            <a:off x="9522119" y="6386860"/>
            <a:ext cx="8040748" cy="2508885"/>
          </a:xfrm>
          <a:prstGeom prst="rect">
            <a:avLst/>
          </a:prstGeom>
        </p:spPr>
        <p:txBody>
          <a:bodyPr lIns="0" tIns="0" rIns="0" bIns="0" rtlCol="0" anchor="t">
            <a:spAutoFit/>
          </a:bodyPr>
          <a:lstStyle/>
          <a:p>
            <a:pPr algn="l">
              <a:lnSpc>
                <a:spcPts val="2940"/>
              </a:lnSpc>
            </a:pPr>
            <a:r>
              <a:rPr lang="en-US" sz="2100">
                <a:solidFill>
                  <a:srgbClr val="222544"/>
                </a:solidFill>
                <a:latin typeface="Montserrat School"/>
                <a:ea typeface="Montserrat School"/>
                <a:cs typeface="Montserrat School"/>
                <a:sym typeface="Montserrat School"/>
              </a:rPr>
              <a:t>Saint Francis of Assisi loved Christmas. He created the first Nativity scene to help people think about the birth of Jesus and remember what Christmas is really about.</a:t>
            </a:r>
          </a:p>
          <a:p>
            <a:pPr algn="l">
              <a:lnSpc>
                <a:spcPts val="2380"/>
              </a:lnSpc>
            </a:pPr>
            <a:endParaRPr lang="en-US" sz="2100">
              <a:solidFill>
                <a:srgbClr val="222544"/>
              </a:solidFill>
              <a:latin typeface="Montserrat School"/>
              <a:ea typeface="Montserrat School"/>
              <a:cs typeface="Montserrat School"/>
              <a:sym typeface="Montserrat School"/>
            </a:endParaRPr>
          </a:p>
          <a:p>
            <a:pPr algn="l">
              <a:lnSpc>
                <a:spcPts val="2940"/>
              </a:lnSpc>
            </a:pPr>
            <a:r>
              <a:rPr lang="en-US" sz="2100">
                <a:solidFill>
                  <a:srgbClr val="222544"/>
                </a:solidFill>
                <a:latin typeface="Montserrat School"/>
                <a:ea typeface="Montserrat School"/>
                <a:cs typeface="Montserrat School"/>
                <a:sym typeface="Montserrat School"/>
              </a:rPr>
              <a:t>Spend a few quiet moments looking at a crib or Nativity scene today and give thanks for the gift of the Holy Family - Mary, Joseph and Jesus.</a:t>
            </a:r>
          </a:p>
        </p:txBody>
      </p:sp>
      <p:sp>
        <p:nvSpPr>
          <p:cNvPr id="21" name="TextBox 21"/>
          <p:cNvSpPr txBox="1"/>
          <p:nvPr/>
        </p:nvSpPr>
        <p:spPr>
          <a:xfrm>
            <a:off x="565367" y="4155577"/>
            <a:ext cx="8029829" cy="2325370"/>
          </a:xfrm>
          <a:prstGeom prst="rect">
            <a:avLst/>
          </a:prstGeom>
        </p:spPr>
        <p:txBody>
          <a:bodyPr lIns="0" tIns="0" rIns="0" bIns="0" rtlCol="0" anchor="t">
            <a:spAutoFit/>
          </a:bodyPr>
          <a:lstStyle/>
          <a:p>
            <a:pPr algn="l">
              <a:lnSpc>
                <a:spcPts val="3079"/>
              </a:lnSpc>
            </a:pPr>
            <a:r>
              <a:rPr lang="en-US" sz="2199">
                <a:solidFill>
                  <a:srgbClr val="222544"/>
                </a:solidFill>
                <a:latin typeface="Montserrat School"/>
                <a:ea typeface="Montserrat School"/>
                <a:cs typeface="Montserrat School"/>
                <a:sym typeface="Montserrat School"/>
              </a:rPr>
              <a:t>Happy Christmas!</a:t>
            </a:r>
          </a:p>
          <a:p>
            <a:pPr algn="l">
              <a:lnSpc>
                <a:spcPts val="3079"/>
              </a:lnSpc>
            </a:pPr>
            <a:r>
              <a:rPr lang="en-US" sz="2199">
                <a:solidFill>
                  <a:srgbClr val="222544"/>
                </a:solidFill>
                <a:latin typeface="Montserrat School"/>
                <a:ea typeface="Montserrat School"/>
                <a:cs typeface="Montserrat School"/>
                <a:sym typeface="Montserrat School"/>
              </a:rPr>
              <a:t>Today we celebrate the birth of Jesus.</a:t>
            </a:r>
          </a:p>
          <a:p>
            <a:pPr algn="l">
              <a:lnSpc>
                <a:spcPts val="3079"/>
              </a:lnSpc>
            </a:pPr>
            <a:r>
              <a:rPr lang="en-US" sz="2199">
                <a:solidFill>
                  <a:srgbClr val="222544"/>
                </a:solidFill>
                <a:latin typeface="Montserrat School"/>
                <a:ea typeface="Montserrat School"/>
                <a:cs typeface="Montserrat School"/>
                <a:sym typeface="Montserrat School"/>
              </a:rPr>
              <a:t>God chose to come into the world as a small and humble baby. </a:t>
            </a:r>
          </a:p>
          <a:p>
            <a:pPr algn="l">
              <a:lnSpc>
                <a:spcPts val="3079"/>
              </a:lnSpc>
            </a:pPr>
            <a:r>
              <a:rPr lang="en-US" sz="2199">
                <a:solidFill>
                  <a:srgbClr val="222544"/>
                </a:solidFill>
                <a:latin typeface="Montserrat School"/>
                <a:ea typeface="Montserrat School"/>
                <a:cs typeface="Montserrat School"/>
                <a:sym typeface="Montserrat School"/>
              </a:rPr>
              <a:t>Jesus reminds us that every person is precious to God and that we are all part of one global family.</a:t>
            </a:r>
          </a:p>
        </p:txBody>
      </p:sp>
      <p:sp>
        <p:nvSpPr>
          <p:cNvPr id="22" name="TextBox 22"/>
          <p:cNvSpPr txBox="1"/>
          <p:nvPr/>
        </p:nvSpPr>
        <p:spPr>
          <a:xfrm>
            <a:off x="1482737" y="1607669"/>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Scripture</a:t>
            </a:r>
          </a:p>
        </p:txBody>
      </p:sp>
      <p:grpSp>
        <p:nvGrpSpPr>
          <p:cNvPr id="23" name="Group 23"/>
          <p:cNvGrpSpPr/>
          <p:nvPr/>
        </p:nvGrpSpPr>
        <p:grpSpPr>
          <a:xfrm>
            <a:off x="-849805" y="-234640"/>
            <a:ext cx="12376752" cy="1263340"/>
            <a:chOff x="0" y="0"/>
            <a:chExt cx="16502336" cy="1684453"/>
          </a:xfrm>
        </p:grpSpPr>
        <p:grpSp>
          <p:nvGrpSpPr>
            <p:cNvPr id="24" name="Group 24"/>
            <p:cNvGrpSpPr/>
            <p:nvPr/>
          </p:nvGrpSpPr>
          <p:grpSpPr>
            <a:xfrm>
              <a:off x="0" y="0"/>
              <a:ext cx="14150655" cy="1684453"/>
              <a:chOff x="0" y="0"/>
              <a:chExt cx="2795191" cy="332731"/>
            </a:xfrm>
          </p:grpSpPr>
          <p:sp>
            <p:nvSpPr>
              <p:cNvPr id="25" name="Freeform 25"/>
              <p:cNvSpPr/>
              <p:nvPr/>
            </p:nvSpPr>
            <p:spPr>
              <a:xfrm>
                <a:off x="0" y="0"/>
                <a:ext cx="2795191" cy="332731"/>
              </a:xfrm>
              <a:custGeom>
                <a:avLst/>
                <a:gdLst/>
                <a:ahLst/>
                <a:cxnLst/>
                <a:rect l="l" t="t" r="r" b="b"/>
                <a:pathLst>
                  <a:path w="2795191" h="332731">
                    <a:moveTo>
                      <a:pt x="2591991" y="0"/>
                    </a:moveTo>
                    <a:cubicBezTo>
                      <a:pt x="2704215" y="0"/>
                      <a:pt x="2795191" y="74484"/>
                      <a:pt x="2795191" y="166366"/>
                    </a:cubicBezTo>
                    <a:cubicBezTo>
                      <a:pt x="2795191" y="258247"/>
                      <a:pt x="2704215" y="332731"/>
                      <a:pt x="2591991"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26" name="TextBox 26"/>
              <p:cNvSpPr txBox="1"/>
              <p:nvPr/>
            </p:nvSpPr>
            <p:spPr>
              <a:xfrm>
                <a:off x="0" y="-38100"/>
                <a:ext cx="2795191" cy="370831"/>
              </a:xfrm>
              <a:prstGeom prst="rect">
                <a:avLst/>
              </a:prstGeom>
            </p:spPr>
            <p:txBody>
              <a:bodyPr lIns="50800" tIns="50800" rIns="50800" bIns="50800" rtlCol="0" anchor="ctr"/>
              <a:lstStyle/>
              <a:p>
                <a:pPr algn="ctr">
                  <a:lnSpc>
                    <a:spcPts val="2659"/>
                  </a:lnSpc>
                </a:pPr>
                <a:endParaRPr/>
              </a:p>
            </p:txBody>
          </p:sp>
        </p:grpSp>
        <p:sp>
          <p:nvSpPr>
            <p:cNvPr id="27" name="Freeform 27"/>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8" name="TextBox 28"/>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Friday 25 December - Christmas Day</a:t>
              </a:r>
            </a:p>
          </p:txBody>
        </p:sp>
      </p:grpSp>
      <p:grpSp>
        <p:nvGrpSpPr>
          <p:cNvPr id="29" name="Group 29"/>
          <p:cNvGrpSpPr/>
          <p:nvPr/>
        </p:nvGrpSpPr>
        <p:grpSpPr>
          <a:xfrm>
            <a:off x="11158250" y="1476149"/>
            <a:ext cx="5038299" cy="3426696"/>
            <a:chOff x="0" y="0"/>
            <a:chExt cx="1168736" cy="794892"/>
          </a:xfrm>
        </p:grpSpPr>
        <p:sp>
          <p:nvSpPr>
            <p:cNvPr id="30" name="Freeform 30"/>
            <p:cNvSpPr/>
            <p:nvPr/>
          </p:nvSpPr>
          <p:spPr>
            <a:xfrm>
              <a:off x="0" y="0"/>
              <a:ext cx="1168736" cy="794892"/>
            </a:xfrm>
            <a:custGeom>
              <a:avLst/>
              <a:gdLst/>
              <a:ahLst/>
              <a:cxnLst/>
              <a:rect l="l" t="t" r="r" b="b"/>
              <a:pathLst>
                <a:path w="1168736" h="794892">
                  <a:moveTo>
                    <a:pt x="0" y="0"/>
                  </a:moveTo>
                  <a:lnTo>
                    <a:pt x="1168736" y="0"/>
                  </a:lnTo>
                  <a:lnTo>
                    <a:pt x="1168736" y="794892"/>
                  </a:lnTo>
                  <a:lnTo>
                    <a:pt x="0" y="794892"/>
                  </a:lnTo>
                  <a:close/>
                </a:path>
              </a:pathLst>
            </a:custGeom>
            <a:blipFill>
              <a:blip r:embed="rId8"/>
              <a:stretch>
                <a:fillRect l="-1068" r="-1068"/>
              </a:stretch>
            </a:blipFill>
          </p:spPr>
          <p:txBody>
            <a:bodyPr/>
            <a:lstStyle/>
            <a:p>
              <a:endParaRPr lang="en-GB"/>
            </a:p>
          </p:txBody>
        </p:sp>
      </p:grpSp>
      <p:sp>
        <p:nvSpPr>
          <p:cNvPr id="31" name="TextBox 31"/>
          <p:cNvSpPr txBox="1"/>
          <p:nvPr/>
        </p:nvSpPr>
        <p:spPr>
          <a:xfrm>
            <a:off x="454684" y="2436503"/>
            <a:ext cx="8140512" cy="1470660"/>
          </a:xfrm>
          <a:prstGeom prst="rect">
            <a:avLst/>
          </a:prstGeom>
        </p:spPr>
        <p:txBody>
          <a:bodyPr lIns="0" tIns="0" rIns="0" bIns="0" rtlCol="0" anchor="t">
            <a:spAutoFit/>
          </a:bodyPr>
          <a:lstStyle/>
          <a:p>
            <a:pPr algn="ctr">
              <a:lnSpc>
                <a:spcPts val="2940"/>
              </a:lnSpc>
            </a:pPr>
            <a:r>
              <a:rPr lang="en-US" sz="2100">
                <a:solidFill>
                  <a:srgbClr val="222544"/>
                </a:solidFill>
                <a:latin typeface="Montserrat School"/>
                <a:ea typeface="Montserrat School"/>
                <a:cs typeface="Montserrat School"/>
                <a:sym typeface="Montserrat School"/>
              </a:rPr>
              <a:t>“She gave birth to her first son, wrapped him in cloths and laid him in a manger-there was no room </a:t>
            </a:r>
          </a:p>
          <a:p>
            <a:pPr algn="ctr">
              <a:lnSpc>
                <a:spcPts val="2940"/>
              </a:lnSpc>
            </a:pPr>
            <a:r>
              <a:rPr lang="en-US" sz="2100">
                <a:solidFill>
                  <a:srgbClr val="222544"/>
                </a:solidFill>
                <a:latin typeface="Montserrat School"/>
                <a:ea typeface="Montserrat School"/>
                <a:cs typeface="Montserrat School"/>
                <a:sym typeface="Montserrat School"/>
              </a:rPr>
              <a:t>for them to stay in the inn.”</a:t>
            </a:r>
          </a:p>
          <a:p>
            <a:pPr algn="ctr">
              <a:lnSpc>
                <a:spcPts val="2940"/>
              </a:lnSpc>
            </a:pPr>
            <a:r>
              <a:rPr lang="en-US" sz="2100">
                <a:solidFill>
                  <a:srgbClr val="222544"/>
                </a:solidFill>
                <a:latin typeface="Montserrat School"/>
                <a:ea typeface="Montserrat School"/>
                <a:cs typeface="Montserrat School"/>
                <a:sym typeface="Montserrat School"/>
              </a:rPr>
              <a:t>Luke 2:7</a:t>
            </a:r>
          </a:p>
        </p:txBody>
      </p:sp>
      <p:sp>
        <p:nvSpPr>
          <p:cNvPr id="32" name="Freeform 32"/>
          <p:cNvSpPr/>
          <p:nvPr/>
        </p:nvSpPr>
        <p:spPr>
          <a:xfrm>
            <a:off x="6390933" y="6766697"/>
            <a:ext cx="3131187" cy="3941006"/>
          </a:xfrm>
          <a:custGeom>
            <a:avLst/>
            <a:gdLst/>
            <a:ahLst/>
            <a:cxnLst/>
            <a:rect l="l" t="t" r="r" b="b"/>
            <a:pathLst>
              <a:path w="3131187" h="3941006">
                <a:moveTo>
                  <a:pt x="0" y="0"/>
                </a:moveTo>
                <a:lnTo>
                  <a:pt x="3131186" y="0"/>
                </a:lnTo>
                <a:lnTo>
                  <a:pt x="3131186" y="3941005"/>
                </a:lnTo>
                <a:lnTo>
                  <a:pt x="0" y="3941005"/>
                </a:lnTo>
                <a:lnTo>
                  <a:pt x="0" y="0"/>
                </a:lnTo>
                <a:close/>
              </a:path>
            </a:pathLst>
          </a:custGeom>
          <a:blipFill>
            <a:blip r:embed="rId9"/>
            <a:stretch>
              <a:fillRect l="-63450" t="-28391" b="-1472"/>
            </a:stretch>
          </a:blipFill>
        </p:spPr>
        <p:txBody>
          <a:bodyPr/>
          <a:lstStyle/>
          <a:p>
            <a:endParaRPr lang="en-GB"/>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14856540" y="337281"/>
            <a:ext cx="3162352" cy="919957"/>
          </a:xfrm>
          <a:custGeom>
            <a:avLst/>
            <a:gdLst/>
            <a:ahLst/>
            <a:cxnLst/>
            <a:rect l="l" t="t" r="r" b="b"/>
            <a:pathLst>
              <a:path w="3162352" h="919957">
                <a:moveTo>
                  <a:pt x="0" y="0"/>
                </a:moveTo>
                <a:lnTo>
                  <a:pt x="3162352" y="0"/>
                </a:lnTo>
                <a:lnTo>
                  <a:pt x="3162352" y="919957"/>
                </a:lnTo>
                <a:lnTo>
                  <a:pt x="0" y="9199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216769" y="1696277"/>
            <a:ext cx="8927231" cy="5110953"/>
            <a:chOff x="0" y="0"/>
            <a:chExt cx="2351205" cy="1346095"/>
          </a:xfrm>
        </p:grpSpPr>
        <p:sp>
          <p:nvSpPr>
            <p:cNvPr id="5" name="Freeform 5"/>
            <p:cNvSpPr/>
            <p:nvPr/>
          </p:nvSpPr>
          <p:spPr>
            <a:xfrm>
              <a:off x="0" y="0"/>
              <a:ext cx="2351205" cy="1346095"/>
            </a:xfrm>
            <a:custGeom>
              <a:avLst/>
              <a:gdLst/>
              <a:ahLst/>
              <a:cxnLst/>
              <a:rect l="l" t="t" r="r" b="b"/>
              <a:pathLst>
                <a:path w="2351205" h="1346095">
                  <a:moveTo>
                    <a:pt x="0" y="0"/>
                  </a:moveTo>
                  <a:lnTo>
                    <a:pt x="2351205" y="0"/>
                  </a:lnTo>
                  <a:lnTo>
                    <a:pt x="2351205" y="1346095"/>
                  </a:lnTo>
                  <a:lnTo>
                    <a:pt x="0" y="1346095"/>
                  </a:lnTo>
                  <a:close/>
                </a:path>
              </a:pathLst>
            </a:custGeom>
            <a:solidFill>
              <a:srgbClr val="FFFFFF"/>
            </a:solidFill>
            <a:ln w="38100" cap="sq">
              <a:solidFill>
                <a:srgbClr val="FFC709"/>
              </a:solidFill>
              <a:prstDash val="dash"/>
              <a:miter/>
            </a:ln>
          </p:spPr>
          <p:txBody>
            <a:bodyPr/>
            <a:lstStyle/>
            <a:p>
              <a:endParaRPr lang="en-GB"/>
            </a:p>
          </p:txBody>
        </p:sp>
        <p:sp>
          <p:nvSpPr>
            <p:cNvPr id="6" name="TextBox 6"/>
            <p:cNvSpPr txBox="1"/>
            <p:nvPr/>
          </p:nvSpPr>
          <p:spPr>
            <a:xfrm>
              <a:off x="0" y="-38100"/>
              <a:ext cx="2351205" cy="1384195"/>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366352" y="2029634"/>
            <a:ext cx="910134" cy="91013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C23D"/>
            </a:solidFill>
            <a:ln cap="sq">
              <a:noFill/>
              <a:prstDash val="solid"/>
              <a:miter/>
            </a:ln>
          </p:spPr>
          <p:txBody>
            <a:bodyPr/>
            <a:lstStyle/>
            <a:p>
              <a:endParaRPr lang="en-GB"/>
            </a:p>
          </p:txBody>
        </p:sp>
        <p:sp>
          <p:nvSpPr>
            <p:cNvPr id="9" name="TextBox 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10" name="Freeform 10"/>
          <p:cNvSpPr/>
          <p:nvPr/>
        </p:nvSpPr>
        <p:spPr>
          <a:xfrm>
            <a:off x="433216" y="2168316"/>
            <a:ext cx="776407" cy="632771"/>
          </a:xfrm>
          <a:custGeom>
            <a:avLst/>
            <a:gdLst/>
            <a:ahLst/>
            <a:cxnLst/>
            <a:rect l="l" t="t" r="r" b="b"/>
            <a:pathLst>
              <a:path w="776407" h="632771">
                <a:moveTo>
                  <a:pt x="0" y="0"/>
                </a:moveTo>
                <a:lnTo>
                  <a:pt x="776406" y="0"/>
                </a:lnTo>
                <a:lnTo>
                  <a:pt x="776406" y="632771"/>
                </a:lnTo>
                <a:lnTo>
                  <a:pt x="0" y="6327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1" name="Group 11"/>
          <p:cNvGrpSpPr/>
          <p:nvPr/>
        </p:nvGrpSpPr>
        <p:grpSpPr>
          <a:xfrm>
            <a:off x="9378494" y="5552999"/>
            <a:ext cx="8433823" cy="3860128"/>
            <a:chOff x="0" y="0"/>
            <a:chExt cx="2221254" cy="1016659"/>
          </a:xfrm>
        </p:grpSpPr>
        <p:sp>
          <p:nvSpPr>
            <p:cNvPr id="12" name="Freeform 12"/>
            <p:cNvSpPr/>
            <p:nvPr/>
          </p:nvSpPr>
          <p:spPr>
            <a:xfrm>
              <a:off x="0" y="0"/>
              <a:ext cx="2221254" cy="1016659"/>
            </a:xfrm>
            <a:custGeom>
              <a:avLst/>
              <a:gdLst/>
              <a:ahLst/>
              <a:cxnLst/>
              <a:rect l="l" t="t" r="r" b="b"/>
              <a:pathLst>
                <a:path w="2221254" h="1016659">
                  <a:moveTo>
                    <a:pt x="0" y="0"/>
                  </a:moveTo>
                  <a:lnTo>
                    <a:pt x="2221254" y="0"/>
                  </a:lnTo>
                  <a:lnTo>
                    <a:pt x="2221254" y="1016659"/>
                  </a:lnTo>
                  <a:lnTo>
                    <a:pt x="0" y="1016659"/>
                  </a:lnTo>
                  <a:close/>
                </a:path>
              </a:pathLst>
            </a:custGeom>
            <a:solidFill>
              <a:srgbClr val="FFFFFF"/>
            </a:solidFill>
            <a:ln w="38100" cap="sq">
              <a:solidFill>
                <a:srgbClr val="FFC709"/>
              </a:solidFill>
              <a:prstDash val="dash"/>
              <a:miter/>
            </a:ln>
          </p:spPr>
          <p:txBody>
            <a:bodyPr/>
            <a:lstStyle/>
            <a:p>
              <a:endParaRPr lang="en-GB"/>
            </a:p>
          </p:txBody>
        </p:sp>
        <p:sp>
          <p:nvSpPr>
            <p:cNvPr id="13" name="TextBox 13"/>
            <p:cNvSpPr txBox="1"/>
            <p:nvPr/>
          </p:nvSpPr>
          <p:spPr>
            <a:xfrm>
              <a:off x="0" y="-38100"/>
              <a:ext cx="2221254" cy="1054759"/>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849805" y="-234640"/>
            <a:ext cx="12376752" cy="1263340"/>
            <a:chOff x="0" y="0"/>
            <a:chExt cx="16502336" cy="1684453"/>
          </a:xfrm>
        </p:grpSpPr>
        <p:grpSp>
          <p:nvGrpSpPr>
            <p:cNvPr id="15" name="Group 15"/>
            <p:cNvGrpSpPr/>
            <p:nvPr/>
          </p:nvGrpSpPr>
          <p:grpSpPr>
            <a:xfrm>
              <a:off x="0" y="0"/>
              <a:ext cx="14150655" cy="1684453"/>
              <a:chOff x="0" y="0"/>
              <a:chExt cx="2795191" cy="332731"/>
            </a:xfrm>
          </p:grpSpPr>
          <p:sp>
            <p:nvSpPr>
              <p:cNvPr id="16" name="Freeform 16"/>
              <p:cNvSpPr/>
              <p:nvPr/>
            </p:nvSpPr>
            <p:spPr>
              <a:xfrm>
                <a:off x="0" y="0"/>
                <a:ext cx="2795191" cy="332731"/>
              </a:xfrm>
              <a:custGeom>
                <a:avLst/>
                <a:gdLst/>
                <a:ahLst/>
                <a:cxnLst/>
                <a:rect l="l" t="t" r="r" b="b"/>
                <a:pathLst>
                  <a:path w="2795191" h="332731">
                    <a:moveTo>
                      <a:pt x="2591991" y="0"/>
                    </a:moveTo>
                    <a:cubicBezTo>
                      <a:pt x="2704215" y="0"/>
                      <a:pt x="2795191" y="74484"/>
                      <a:pt x="2795191" y="166366"/>
                    </a:cubicBezTo>
                    <a:cubicBezTo>
                      <a:pt x="2795191" y="258247"/>
                      <a:pt x="2704215" y="332731"/>
                      <a:pt x="2591991"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7" name="TextBox 17"/>
              <p:cNvSpPr txBox="1"/>
              <p:nvPr/>
            </p:nvSpPr>
            <p:spPr>
              <a:xfrm>
                <a:off x="0" y="-38100"/>
                <a:ext cx="2795191" cy="370831"/>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9" name="TextBox 19"/>
            <p:cNvSpPr txBox="1"/>
            <p:nvPr/>
          </p:nvSpPr>
          <p:spPr>
            <a:xfrm>
              <a:off x="2018974" y="605329"/>
              <a:ext cx="1448336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Friday 25 December - Christmas Day</a:t>
              </a:r>
            </a:p>
          </p:txBody>
        </p:sp>
      </p:grpSp>
      <p:grpSp>
        <p:nvGrpSpPr>
          <p:cNvPr id="20" name="Group 20"/>
          <p:cNvGrpSpPr/>
          <p:nvPr/>
        </p:nvGrpSpPr>
        <p:grpSpPr>
          <a:xfrm>
            <a:off x="10926681" y="1482117"/>
            <a:ext cx="5758393" cy="3842282"/>
            <a:chOff x="0" y="0"/>
            <a:chExt cx="1168736" cy="779838"/>
          </a:xfrm>
        </p:grpSpPr>
        <p:sp>
          <p:nvSpPr>
            <p:cNvPr id="21" name="Freeform 21"/>
            <p:cNvSpPr/>
            <p:nvPr/>
          </p:nvSpPr>
          <p:spPr>
            <a:xfrm>
              <a:off x="0" y="0"/>
              <a:ext cx="1168736" cy="779838"/>
            </a:xfrm>
            <a:custGeom>
              <a:avLst/>
              <a:gdLst/>
              <a:ahLst/>
              <a:cxnLst/>
              <a:rect l="l" t="t" r="r" b="b"/>
              <a:pathLst>
                <a:path w="1168736" h="779838">
                  <a:moveTo>
                    <a:pt x="0" y="0"/>
                  </a:moveTo>
                  <a:lnTo>
                    <a:pt x="1168736" y="0"/>
                  </a:lnTo>
                  <a:lnTo>
                    <a:pt x="1168736" y="779838"/>
                  </a:lnTo>
                  <a:lnTo>
                    <a:pt x="0" y="779838"/>
                  </a:lnTo>
                  <a:close/>
                </a:path>
              </a:pathLst>
            </a:custGeom>
            <a:blipFill>
              <a:blip r:embed="rId7"/>
              <a:stretch>
                <a:fillRect l="-28" r="-28"/>
              </a:stretch>
            </a:blipFill>
          </p:spPr>
          <p:txBody>
            <a:bodyPr/>
            <a:lstStyle/>
            <a:p>
              <a:endParaRPr lang="en-GB"/>
            </a:p>
          </p:txBody>
        </p:sp>
      </p:grpSp>
      <p:sp>
        <p:nvSpPr>
          <p:cNvPr id="22" name="Freeform 22"/>
          <p:cNvSpPr/>
          <p:nvPr/>
        </p:nvSpPr>
        <p:spPr>
          <a:xfrm>
            <a:off x="7200123" y="2741574"/>
            <a:ext cx="1816421" cy="3923356"/>
          </a:xfrm>
          <a:custGeom>
            <a:avLst/>
            <a:gdLst/>
            <a:ahLst/>
            <a:cxnLst/>
            <a:rect l="l" t="t" r="r" b="b"/>
            <a:pathLst>
              <a:path w="1816421" h="3923356">
                <a:moveTo>
                  <a:pt x="0" y="0"/>
                </a:moveTo>
                <a:lnTo>
                  <a:pt x="1816421" y="0"/>
                </a:lnTo>
                <a:lnTo>
                  <a:pt x="1816421" y="3923356"/>
                </a:lnTo>
                <a:lnTo>
                  <a:pt x="0" y="3923356"/>
                </a:lnTo>
                <a:lnTo>
                  <a:pt x="0" y="0"/>
                </a:lnTo>
                <a:close/>
              </a:path>
            </a:pathLst>
          </a:custGeom>
          <a:blipFill>
            <a:blip r:embed="rId8"/>
            <a:stretch>
              <a:fillRect t="-3917" r="-4641" b="-48783"/>
            </a:stretch>
          </a:blipFill>
        </p:spPr>
        <p:txBody>
          <a:bodyPr/>
          <a:lstStyle/>
          <a:p>
            <a:endParaRPr lang="en-GB"/>
          </a:p>
        </p:txBody>
      </p:sp>
      <p:sp>
        <p:nvSpPr>
          <p:cNvPr id="23" name="TextBox 23"/>
          <p:cNvSpPr txBox="1"/>
          <p:nvPr/>
        </p:nvSpPr>
        <p:spPr>
          <a:xfrm>
            <a:off x="9582476" y="6878145"/>
            <a:ext cx="8040748" cy="27203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Now the</a:t>
            </a:r>
            <a:r>
              <a:rPr lang="en-US" sz="2400" u="none">
                <a:solidFill>
                  <a:srgbClr val="222544"/>
                </a:solidFill>
                <a:latin typeface="Montserrat School"/>
                <a:ea typeface="Montserrat School"/>
                <a:cs typeface="Montserrat School"/>
                <a:sym typeface="Montserrat School"/>
              </a:rPr>
              <a:t> season of Christmastide begins! </a:t>
            </a:r>
          </a:p>
          <a:p>
            <a:pPr algn="l">
              <a:lnSpc>
                <a:spcPts val="1819"/>
              </a:lnSpc>
            </a:pPr>
            <a:endParaRPr lang="en-US" sz="2400" u="none">
              <a:solidFill>
                <a:srgbClr val="222544"/>
              </a:solidFill>
              <a:latin typeface="Montserrat School"/>
              <a:ea typeface="Montserrat School"/>
              <a:cs typeface="Montserrat School"/>
              <a:sym typeface="Montserrat School"/>
            </a:endParaRPr>
          </a:p>
          <a:p>
            <a:pPr algn="l">
              <a:lnSpc>
                <a:spcPts val="3359"/>
              </a:lnSpc>
            </a:pPr>
            <a:r>
              <a:rPr lang="en-US" sz="2400" u="none">
                <a:solidFill>
                  <a:srgbClr val="222544"/>
                </a:solidFill>
                <a:latin typeface="Montserrat School"/>
                <a:ea typeface="Montserrat School"/>
                <a:cs typeface="Montserrat School"/>
                <a:sym typeface="Montserrat School"/>
              </a:rPr>
              <a:t>Keep cel</a:t>
            </a:r>
            <a:r>
              <a:rPr lang="en-US" sz="2400">
                <a:solidFill>
                  <a:srgbClr val="222544"/>
                </a:solidFill>
                <a:latin typeface="Montserrat School"/>
                <a:ea typeface="Montserrat School"/>
                <a:cs typeface="Montserrat School"/>
                <a:sym typeface="Montserrat School"/>
              </a:rPr>
              <a:t>ebr</a:t>
            </a:r>
            <a:r>
              <a:rPr lang="en-US" sz="2400" u="none">
                <a:solidFill>
                  <a:srgbClr val="222544"/>
                </a:solidFill>
                <a:latin typeface="Montserrat School"/>
                <a:ea typeface="Montserrat School"/>
                <a:cs typeface="Montserrat School"/>
                <a:sym typeface="Montserrat School"/>
              </a:rPr>
              <a:t>ating the joy of Christmas with </a:t>
            </a:r>
          </a:p>
          <a:p>
            <a:pPr algn="l">
              <a:lnSpc>
                <a:spcPts val="3359"/>
              </a:lnSpc>
            </a:pPr>
            <a:r>
              <a:rPr lang="en-US" sz="2400" u="none">
                <a:solidFill>
                  <a:srgbClr val="222544"/>
                </a:solidFill>
                <a:latin typeface="Montserrat School"/>
                <a:ea typeface="Montserrat School"/>
                <a:cs typeface="Montserrat School"/>
                <a:sym typeface="Montserrat School"/>
              </a:rPr>
              <a:t>CAFOD's </a:t>
            </a:r>
            <a:r>
              <a:rPr lang="en-US" sz="2400" b="1" u="sng">
                <a:solidFill>
                  <a:srgbClr val="222544"/>
                </a:solidFill>
                <a:latin typeface="Montserrat School Semi-Bold"/>
                <a:ea typeface="Montserrat School Semi-Bold"/>
                <a:cs typeface="Montserrat School Semi-Bold"/>
                <a:sym typeface="Montserrat School Semi-Bold"/>
                <a:hlinkClick r:id="rId9" tooltip="https://cafod.org.uk/pray/prayer-resources/christmas-family-prayer-ideas"/>
              </a:rPr>
              <a:t>Christmas family prayer ideas</a:t>
            </a:r>
            <a:r>
              <a:rPr lang="en-US" sz="2400" b="1">
                <a:solidFill>
                  <a:srgbClr val="222544"/>
                </a:solidFill>
                <a:latin typeface="Montserrat School Semi-Bold"/>
                <a:ea typeface="Montserrat School Semi-Bold"/>
                <a:cs typeface="Montserrat School Semi-Bold"/>
                <a:sym typeface="Montserrat School Semi-Bold"/>
              </a:rPr>
              <a:t>,</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w</a:t>
            </a:r>
            <a:r>
              <a:rPr lang="en-US" sz="2400" u="none">
                <a:solidFill>
                  <a:srgbClr val="222544"/>
                </a:solidFill>
                <a:latin typeface="Montserrat School"/>
                <a:ea typeface="Montserrat School"/>
                <a:cs typeface="Montserrat School"/>
                <a:sym typeface="Montserrat School"/>
              </a:rPr>
              <a:t>it</a:t>
            </a:r>
            <a:r>
              <a:rPr lang="en-US" sz="2400">
                <a:solidFill>
                  <a:srgbClr val="222544"/>
                </a:solidFill>
                <a:latin typeface="Montserrat School"/>
                <a:ea typeface="Montserrat School"/>
                <a:cs typeface="Montserrat School"/>
                <a:sym typeface="Montserrat School"/>
              </a:rPr>
              <a:t>h</a:t>
            </a:r>
            <a:r>
              <a:rPr lang="en-US" sz="2400" u="none">
                <a:solidFill>
                  <a:srgbClr val="222544"/>
                </a:solidFill>
                <a:latin typeface="Montserrat School"/>
                <a:ea typeface="Montserrat School"/>
                <a:cs typeface="Montserrat School"/>
                <a:sym typeface="Montserrat School"/>
              </a:rPr>
              <a:t> </a:t>
            </a:r>
          </a:p>
          <a:p>
            <a:pPr algn="l">
              <a:lnSpc>
                <a:spcPts val="3359"/>
              </a:lnSpc>
            </a:pPr>
            <a:r>
              <a:rPr lang="en-US" sz="2400">
                <a:solidFill>
                  <a:srgbClr val="222544"/>
                </a:solidFill>
                <a:latin typeface="Montserrat School"/>
                <a:ea typeface="Montserrat School"/>
                <a:cs typeface="Montserrat School"/>
                <a:sym typeface="Montserrat School"/>
              </a:rPr>
              <a:t>sh</a:t>
            </a:r>
            <a:r>
              <a:rPr lang="en-US" sz="2400" u="none">
                <a:solidFill>
                  <a:srgbClr val="222544"/>
                </a:solidFill>
                <a:latin typeface="Montserrat School"/>
                <a:ea typeface="Montserrat School"/>
                <a:cs typeface="Montserrat School"/>
                <a:sym typeface="Montserrat School"/>
              </a:rPr>
              <a:t>or</a:t>
            </a:r>
            <a:r>
              <a:rPr lang="en-US" sz="2400">
                <a:solidFill>
                  <a:srgbClr val="222544"/>
                </a:solidFill>
                <a:latin typeface="Montserrat School"/>
                <a:ea typeface="Montserrat School"/>
                <a:cs typeface="Montserrat School"/>
                <a:sym typeface="Montserrat School"/>
              </a:rPr>
              <a:t>t</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pr</a:t>
            </a:r>
            <a:r>
              <a:rPr lang="en-US" sz="2400" u="none">
                <a:solidFill>
                  <a:srgbClr val="222544"/>
                </a:solidFill>
                <a:latin typeface="Montserrat School"/>
                <a:ea typeface="Montserrat School"/>
                <a:cs typeface="Montserrat School"/>
                <a:sym typeface="Montserrat School"/>
              </a:rPr>
              <a:t>a</a:t>
            </a:r>
            <a:r>
              <a:rPr lang="en-US" sz="2400">
                <a:solidFill>
                  <a:srgbClr val="222544"/>
                </a:solidFill>
                <a:latin typeface="Montserrat School"/>
                <a:ea typeface="Montserrat School"/>
                <a:cs typeface="Montserrat School"/>
                <a:sym typeface="Montserrat School"/>
              </a:rPr>
              <a:t>ye</a:t>
            </a:r>
            <a:r>
              <a:rPr lang="en-US" sz="2400" u="none">
                <a:solidFill>
                  <a:srgbClr val="222544"/>
                </a:solidFill>
                <a:latin typeface="Montserrat School"/>
                <a:ea typeface="Montserrat School"/>
                <a:cs typeface="Montserrat School"/>
                <a:sym typeface="Montserrat School"/>
              </a:rPr>
              <a:t>r</a:t>
            </a:r>
            <a:r>
              <a:rPr lang="en-US" sz="2400">
                <a:solidFill>
                  <a:srgbClr val="222544"/>
                </a:solidFill>
                <a:latin typeface="Montserrat School"/>
                <a:ea typeface="Montserrat School"/>
                <a:cs typeface="Montserrat School"/>
                <a:sym typeface="Montserrat School"/>
              </a:rPr>
              <a:t>s a</a:t>
            </a:r>
            <a:r>
              <a:rPr lang="en-US" sz="2400" u="none">
                <a:solidFill>
                  <a:srgbClr val="222544"/>
                </a:solidFill>
                <a:latin typeface="Montserrat School"/>
                <a:ea typeface="Montserrat School"/>
                <a:cs typeface="Montserrat School"/>
                <a:sym typeface="Montserrat School"/>
              </a:rPr>
              <a:t>n</a:t>
            </a:r>
            <a:r>
              <a:rPr lang="en-US" sz="2400">
                <a:solidFill>
                  <a:srgbClr val="222544"/>
                </a:solidFill>
                <a:latin typeface="Montserrat School"/>
                <a:ea typeface="Montserrat School"/>
                <a:cs typeface="Montserrat School"/>
                <a:sym typeface="Montserrat School"/>
              </a:rPr>
              <a:t>d</a:t>
            </a:r>
            <a:r>
              <a:rPr lang="en-US" sz="2400" u="none">
                <a:solidFill>
                  <a:srgbClr val="222544"/>
                </a:solidFill>
                <a:latin typeface="Montserrat School"/>
                <a:ea typeface="Montserrat School"/>
                <a:cs typeface="Montserrat School"/>
                <a:sym typeface="Montserrat School"/>
              </a:rPr>
              <a:t> act</a:t>
            </a:r>
            <a:r>
              <a:rPr lang="en-US" sz="2400">
                <a:solidFill>
                  <a:srgbClr val="222544"/>
                </a:solidFill>
                <a:latin typeface="Montserrat School"/>
                <a:ea typeface="Montserrat School"/>
                <a:cs typeface="Montserrat School"/>
                <a:sym typeface="Montserrat School"/>
              </a:rPr>
              <a:t>ivities from Christma</a:t>
            </a:r>
            <a:r>
              <a:rPr lang="en-US" sz="2400" u="none">
                <a:solidFill>
                  <a:srgbClr val="222544"/>
                </a:solidFill>
                <a:latin typeface="Montserrat School"/>
                <a:ea typeface="Montserrat School"/>
                <a:cs typeface="Montserrat School"/>
                <a:sym typeface="Montserrat School"/>
              </a:rPr>
              <a:t>s D</a:t>
            </a:r>
            <a:r>
              <a:rPr lang="en-US" sz="2400">
                <a:solidFill>
                  <a:srgbClr val="222544"/>
                </a:solidFill>
                <a:latin typeface="Montserrat School"/>
                <a:ea typeface="Montserrat School"/>
                <a:cs typeface="Montserrat School"/>
                <a:sym typeface="Montserrat School"/>
              </a:rPr>
              <a:t>ay t</a:t>
            </a:r>
            <a:r>
              <a:rPr lang="en-US" sz="2400" u="none">
                <a:solidFill>
                  <a:srgbClr val="222544"/>
                </a:solidFill>
                <a:latin typeface="Montserrat School"/>
                <a:ea typeface="Montserrat School"/>
                <a:cs typeface="Montserrat School"/>
                <a:sym typeface="Montserrat School"/>
              </a:rPr>
              <a:t>h</a:t>
            </a:r>
            <a:r>
              <a:rPr lang="en-US" sz="2400">
                <a:solidFill>
                  <a:srgbClr val="222544"/>
                </a:solidFill>
                <a:latin typeface="Montserrat School"/>
                <a:ea typeface="Montserrat School"/>
                <a:cs typeface="Montserrat School"/>
                <a:sym typeface="Montserrat School"/>
              </a:rPr>
              <a:t>roug</a:t>
            </a:r>
            <a:r>
              <a:rPr lang="en-US" sz="2400" u="none">
                <a:solidFill>
                  <a:srgbClr val="222544"/>
                </a:solidFill>
                <a:latin typeface="Montserrat School"/>
                <a:ea typeface="Montserrat School"/>
                <a:cs typeface="Montserrat School"/>
                <a:sym typeface="Montserrat School"/>
              </a:rPr>
              <a:t>h to Epiphany.</a:t>
            </a:r>
          </a:p>
          <a:p>
            <a:pPr algn="l">
              <a:lnSpc>
                <a:spcPts val="3359"/>
              </a:lnSpc>
            </a:pPr>
            <a:endParaRPr lang="en-US" sz="2400" u="none">
              <a:solidFill>
                <a:srgbClr val="222544"/>
              </a:solidFill>
              <a:latin typeface="Montserrat School"/>
              <a:ea typeface="Montserrat School"/>
              <a:cs typeface="Montserrat School"/>
              <a:sym typeface="Montserrat School"/>
            </a:endParaRPr>
          </a:p>
        </p:txBody>
      </p:sp>
      <p:sp>
        <p:nvSpPr>
          <p:cNvPr id="24" name="TextBox 24"/>
          <p:cNvSpPr txBox="1"/>
          <p:nvPr/>
        </p:nvSpPr>
        <p:spPr>
          <a:xfrm>
            <a:off x="1391547" y="2161154"/>
            <a:ext cx="4161864" cy="580420"/>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Let us pray</a:t>
            </a:r>
          </a:p>
        </p:txBody>
      </p:sp>
      <p:sp>
        <p:nvSpPr>
          <p:cNvPr id="25" name="TextBox 25"/>
          <p:cNvSpPr txBox="1"/>
          <p:nvPr/>
        </p:nvSpPr>
        <p:spPr>
          <a:xfrm>
            <a:off x="433216" y="3334990"/>
            <a:ext cx="6643271" cy="33299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God of love,</a:t>
            </a:r>
          </a:p>
          <a:p>
            <a:pPr algn="l">
              <a:lnSpc>
                <a:spcPts val="3359"/>
              </a:lnSpc>
            </a:pPr>
            <a:r>
              <a:rPr lang="en-US" sz="2400">
                <a:solidFill>
                  <a:srgbClr val="222544"/>
                </a:solidFill>
                <a:latin typeface="Montserrat School"/>
                <a:ea typeface="Montserrat School"/>
                <a:cs typeface="Montserrat School"/>
                <a:sym typeface="Montserrat School"/>
              </a:rPr>
              <a:t>thank you for the gift of the Holy Family.</a:t>
            </a:r>
          </a:p>
          <a:p>
            <a:pPr algn="l">
              <a:lnSpc>
                <a:spcPts val="3359"/>
              </a:lnSpc>
            </a:pPr>
            <a:r>
              <a:rPr lang="en-US" sz="2400">
                <a:solidFill>
                  <a:srgbClr val="222544"/>
                </a:solidFill>
                <a:latin typeface="Montserrat School"/>
                <a:ea typeface="Montserrat School"/>
                <a:cs typeface="Montserrat School"/>
                <a:sym typeface="Montserrat School"/>
              </a:rPr>
              <a:t>Fill us with hope, peace, joy and love this festive season.</a:t>
            </a:r>
          </a:p>
          <a:p>
            <a:pPr algn="l">
              <a:lnSpc>
                <a:spcPts val="3359"/>
              </a:lnSpc>
            </a:pPr>
            <a:r>
              <a:rPr lang="en-US" sz="2400">
                <a:solidFill>
                  <a:srgbClr val="222544"/>
                </a:solidFill>
                <a:latin typeface="Montserrat School"/>
                <a:ea typeface="Montserrat School"/>
                <a:cs typeface="Montserrat School"/>
                <a:sym typeface="Montserrat School"/>
              </a:rPr>
              <a:t>Help us to share your light with our neighbours and our global family.</a:t>
            </a:r>
          </a:p>
          <a:p>
            <a:pPr algn="l">
              <a:lnSpc>
                <a:spcPts val="3359"/>
              </a:lnSpc>
            </a:pPr>
            <a:r>
              <a:rPr lang="en-US" sz="2400">
                <a:solidFill>
                  <a:srgbClr val="222544"/>
                </a:solidFill>
                <a:latin typeface="Montserrat School"/>
                <a:ea typeface="Montserrat School"/>
                <a:cs typeface="Montserrat School"/>
                <a:sym typeface="Montserrat School"/>
              </a:rPr>
              <a:t>Amen.</a:t>
            </a:r>
          </a:p>
          <a:p>
            <a:pPr algn="l">
              <a:lnSpc>
                <a:spcPts val="3359"/>
              </a:lnSpc>
            </a:pPr>
            <a:endParaRPr lang="en-US" sz="2400">
              <a:solidFill>
                <a:srgbClr val="222544"/>
              </a:solidFill>
              <a:latin typeface="Montserrat School"/>
              <a:ea typeface="Montserrat School"/>
              <a:cs typeface="Montserrat School"/>
              <a:sym typeface="Montserrat School"/>
            </a:endParaRPr>
          </a:p>
        </p:txBody>
      </p:sp>
      <p:grpSp>
        <p:nvGrpSpPr>
          <p:cNvPr id="26" name="Group 26"/>
          <p:cNvGrpSpPr/>
          <p:nvPr/>
        </p:nvGrpSpPr>
        <p:grpSpPr>
          <a:xfrm>
            <a:off x="9582476" y="5790763"/>
            <a:ext cx="4965543" cy="910134"/>
            <a:chOff x="0" y="0"/>
            <a:chExt cx="6620724" cy="1213512"/>
          </a:xfrm>
        </p:grpSpPr>
        <p:grpSp>
          <p:nvGrpSpPr>
            <p:cNvPr id="27" name="Group 27"/>
            <p:cNvGrpSpPr/>
            <p:nvPr/>
          </p:nvGrpSpPr>
          <p:grpSpPr>
            <a:xfrm>
              <a:off x="0" y="0"/>
              <a:ext cx="1213512" cy="1213512"/>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C23D"/>
              </a:solidFill>
              <a:ln cap="sq">
                <a:noFill/>
                <a:prstDash val="solid"/>
                <a:miter/>
              </a:ln>
            </p:spPr>
            <p:txBody>
              <a:bodyPr/>
              <a:lstStyle/>
              <a:p>
                <a:endParaRPr lang="en-GB"/>
              </a:p>
            </p:txBody>
          </p:sp>
          <p:sp>
            <p:nvSpPr>
              <p:cNvPr id="29" name="TextBox 29"/>
              <p:cNvSpPr txBox="1"/>
              <p:nvPr/>
            </p:nvSpPr>
            <p:spPr>
              <a:xfrm>
                <a:off x="76200" y="38100"/>
                <a:ext cx="660400" cy="698500"/>
              </a:xfrm>
              <a:prstGeom prst="rect">
                <a:avLst/>
              </a:prstGeom>
            </p:spPr>
            <p:txBody>
              <a:bodyPr lIns="33731" tIns="33731" rIns="33731" bIns="33731" rtlCol="0" anchor="ctr"/>
              <a:lstStyle/>
              <a:p>
                <a:pPr algn="ctr">
                  <a:lnSpc>
                    <a:spcPts val="2659"/>
                  </a:lnSpc>
                </a:pPr>
                <a:endParaRPr/>
              </a:p>
            </p:txBody>
          </p:sp>
        </p:grpSp>
        <p:sp>
          <p:nvSpPr>
            <p:cNvPr id="30" name="TextBox 30"/>
            <p:cNvSpPr txBox="1"/>
            <p:nvPr/>
          </p:nvSpPr>
          <p:spPr>
            <a:xfrm>
              <a:off x="1462464" y="141692"/>
              <a:ext cx="5158260" cy="751668"/>
            </a:xfrm>
            <a:prstGeom prst="rect">
              <a:avLst/>
            </a:prstGeom>
          </p:spPr>
          <p:txBody>
            <a:bodyPr lIns="0" tIns="0" rIns="0" bIns="0" rtlCol="0" anchor="t">
              <a:spAutoFit/>
            </a:bodyPr>
            <a:lstStyle/>
            <a:p>
              <a:pPr algn="l">
                <a:lnSpc>
                  <a:spcPts val="4758"/>
                </a:lnSpc>
              </a:pPr>
              <a:r>
                <a:rPr lang="en-US" sz="3398" b="1">
                  <a:solidFill>
                    <a:srgbClr val="222544"/>
                  </a:solidFill>
                  <a:latin typeface="Montserrat School Semi-Bold"/>
                  <a:ea typeface="Montserrat School Semi-Bold"/>
                  <a:cs typeface="Montserrat School Semi-Bold"/>
                  <a:sym typeface="Montserrat School Semi-Bold"/>
                </a:rPr>
                <a:t>Today’s Mission</a:t>
              </a:r>
            </a:p>
          </p:txBody>
        </p:sp>
        <p:sp>
          <p:nvSpPr>
            <p:cNvPr id="31" name="Freeform 31"/>
            <p:cNvSpPr/>
            <p:nvPr/>
          </p:nvSpPr>
          <p:spPr>
            <a:xfrm>
              <a:off x="164853" y="268700"/>
              <a:ext cx="883806" cy="676111"/>
            </a:xfrm>
            <a:custGeom>
              <a:avLst/>
              <a:gdLst/>
              <a:ahLst/>
              <a:cxnLst/>
              <a:rect l="l" t="t" r="r" b="b"/>
              <a:pathLst>
                <a:path w="883806" h="676111">
                  <a:moveTo>
                    <a:pt x="0" y="0"/>
                  </a:moveTo>
                  <a:lnTo>
                    <a:pt x="883806" y="0"/>
                  </a:lnTo>
                  <a:lnTo>
                    <a:pt x="883806" y="676112"/>
                  </a:lnTo>
                  <a:lnTo>
                    <a:pt x="0" y="67611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Tree>
  </p:cSld>
  <p:clrMapOvr>
    <a:masterClrMapping/>
  </p:clrMapOvr>
</p:sld>
</file>

<file path=ppt/theme/theme1.xml><?xml version="1.0" encoding="utf-8"?>
<a:theme xmlns:a="http://schemas.openxmlformats.org/drawingml/2006/main" name="Office Theme">
  <a:themeElements>
    <a:clrScheme name="Custom 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2060"/>
      </a:hlink>
      <a:folHlink>
        <a:srgbClr val="00206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8582</Words>
  <Application>Microsoft Office PowerPoint</Application>
  <PresentationFormat>Custom</PresentationFormat>
  <Paragraphs>965</Paragraphs>
  <Slides>53</Slides>
  <Notes>53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Montserrat School</vt:lpstr>
      <vt:lpstr>Caveat Bold</vt:lpstr>
      <vt:lpstr>Arial</vt:lpstr>
      <vt:lpstr>Calibri</vt:lpstr>
      <vt:lpstr>Montserrat School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 Primary Advent Calendar 2026</dc:title>
  <cp:lastModifiedBy>Ruth Martin</cp:lastModifiedBy>
  <cp:revision>2</cp:revision>
  <dcterms:created xsi:type="dcterms:W3CDTF">2006-08-16T00:00:00Z</dcterms:created>
  <dcterms:modified xsi:type="dcterms:W3CDTF">2026-10-28T14:00:36Z</dcterms:modified>
  <dc:identifier>DAHX-8wgVso</dc:identifier>
</cp:coreProperties>
</file>