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3"/>
  </p:notesMasterIdLst>
  <p:handoutMasterIdLst>
    <p:handoutMasterId r:id="rId24"/>
  </p:handoutMasterIdLst>
  <p:sldIdLst>
    <p:sldId id="301" r:id="rId6"/>
    <p:sldId id="268" r:id="rId7"/>
    <p:sldId id="420" r:id="rId8"/>
    <p:sldId id="269" r:id="rId9"/>
    <p:sldId id="386" r:id="rId10"/>
    <p:sldId id="381" r:id="rId11"/>
    <p:sldId id="382" r:id="rId12"/>
    <p:sldId id="429" r:id="rId13"/>
    <p:sldId id="433" r:id="rId14"/>
    <p:sldId id="431" r:id="rId15"/>
    <p:sldId id="293" r:id="rId16"/>
    <p:sldId id="405" r:id="rId17"/>
    <p:sldId id="418" r:id="rId18"/>
    <p:sldId id="361" r:id="rId19"/>
    <p:sldId id="432" r:id="rId20"/>
    <p:sldId id="290" r:id="rId21"/>
    <p:sldId id="257" r:id="rId22"/>
  </p:sldIdLst>
  <p:sldSz cx="9144000" cy="5143500" type="screen16x9"/>
  <p:notesSz cx="20104100" cy="11309350"/>
  <p:embeddedFontLst>
    <p:embeddedFont>
      <p:font typeface="Century Gothic" panose="020B0502020202020204" pitchFamily="34" charset="0"/>
      <p:regular r:id="rId25"/>
      <p:bold r:id="rId26"/>
      <p:italic r:id="rId27"/>
      <p:boldItalic r:id="rId28"/>
    </p:embeddedFont>
    <p:embeddedFont>
      <p:font typeface="Montserrat" panose="00000500000000000000" pitchFamily="2" charset="0"/>
      <p:regular r:id="rId29"/>
      <p:bold r:id="rId30"/>
      <p:italic r:id="rId31"/>
      <p:boldItalic r:id="rId32"/>
    </p:embeddedFont>
    <p:embeddedFont>
      <p:font typeface="Montserrat ExtraBold" panose="00000900000000000000" pitchFamily="2" charset="0"/>
      <p:bold r:id="rId33"/>
      <p:italic r:id="rId34"/>
      <p:boldItalic r:id="rId35"/>
    </p:embeddedFont>
    <p:embeddedFont>
      <p:font typeface="Montserrat Light" panose="00000400000000000000" pitchFamily="2" charset="0"/>
      <p:regular r:id="rId36"/>
      <p:italic r:id="rId37"/>
    </p:embeddedFont>
    <p:embeddedFont>
      <p:font typeface="Segoe UI" panose="020B0502040204020203" pitchFamily="34" charset="0"/>
      <p:regular r:id="rId38"/>
      <p:bold r:id="rId39"/>
      <p:italic r:id="rId40"/>
      <p:boldItalic r:id="rId41"/>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0E341-F44D-4188-A936-22183F40892E}" v="2" dt="2026-01-14T15:57:01.51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4" d="100"/>
          <a:sy n="134" d="100"/>
        </p:scale>
        <p:origin x="906" y="120"/>
      </p:cViewPr>
      <p:guideLst>
        <p:guide orient="horz" pos="1310"/>
        <p:guide pos="9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10.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629844DA-B5BD-4A6C-AADA-5CBDC6E3B461}"/>
    <pc:docChg chg="custSel delSld modSld">
      <pc:chgData name="Victoria Ahmed" userId="d7b2ef2b-6674-4efc-b11b-0c38a2fd5536" providerId="ADAL" clId="{629844DA-B5BD-4A6C-AADA-5CBDC6E3B461}" dt="2026-01-14T15:57:01.512" v="72" actId="931"/>
      <pc:docMkLst>
        <pc:docMk/>
      </pc:docMkLst>
      <pc:sldChg chg="addSp delSp modSp mod">
        <pc:chgData name="Victoria Ahmed" userId="d7b2ef2b-6674-4efc-b11b-0c38a2fd5536" providerId="ADAL" clId="{629844DA-B5BD-4A6C-AADA-5CBDC6E3B461}" dt="2026-01-14T15:57:01.512" v="72" actId="931"/>
        <pc:sldMkLst>
          <pc:docMk/>
          <pc:sldMk cId="1858560212" sldId="290"/>
        </pc:sldMkLst>
        <pc:spChg chg="add del mod">
          <ac:chgData name="Victoria Ahmed" userId="d7b2ef2b-6674-4efc-b11b-0c38a2fd5536" providerId="ADAL" clId="{629844DA-B5BD-4A6C-AADA-5CBDC6E3B461}" dt="2026-01-14T15:57:01.512" v="72" actId="931"/>
          <ac:spMkLst>
            <pc:docMk/>
            <pc:sldMk cId="1858560212" sldId="290"/>
            <ac:spMk id="5" creationId="{97F11A89-9E06-1542-BF20-767E2790115B}"/>
          </ac:spMkLst>
        </pc:spChg>
        <pc:picChg chg="add mod">
          <ac:chgData name="Victoria Ahmed" userId="d7b2ef2b-6674-4efc-b11b-0c38a2fd5536" providerId="ADAL" clId="{629844DA-B5BD-4A6C-AADA-5CBDC6E3B461}" dt="2026-01-14T15:57:01.512" v="72" actId="931"/>
          <ac:picMkLst>
            <pc:docMk/>
            <pc:sldMk cId="1858560212" sldId="290"/>
            <ac:picMk id="8" creationId="{3D493050-F467-8D35-CE3D-7CC4CF7F2478}"/>
          </ac:picMkLst>
        </pc:picChg>
        <pc:picChg chg="del">
          <ac:chgData name="Victoria Ahmed" userId="d7b2ef2b-6674-4efc-b11b-0c38a2fd5536" providerId="ADAL" clId="{629844DA-B5BD-4A6C-AADA-5CBDC6E3B461}" dt="2026-01-14T15:56:50.929" v="71" actId="478"/>
          <ac:picMkLst>
            <pc:docMk/>
            <pc:sldMk cId="1858560212" sldId="290"/>
            <ac:picMk id="16" creationId="{B2D3B69E-E601-8ED6-2B05-0FB9197D6231}"/>
          </ac:picMkLst>
        </pc:picChg>
      </pc:sldChg>
      <pc:sldChg chg="modSp mod">
        <pc:chgData name="Victoria Ahmed" userId="d7b2ef2b-6674-4efc-b11b-0c38a2fd5536" providerId="ADAL" clId="{629844DA-B5BD-4A6C-AADA-5CBDC6E3B461}" dt="2026-01-14T15:56:38.633" v="69" actId="20577"/>
        <pc:sldMkLst>
          <pc:docMk/>
          <pc:sldMk cId="2384125178" sldId="361"/>
        </pc:sldMkLst>
        <pc:spChg chg="mod">
          <ac:chgData name="Victoria Ahmed" userId="d7b2ef2b-6674-4efc-b11b-0c38a2fd5536" providerId="ADAL" clId="{629844DA-B5BD-4A6C-AADA-5CBDC6E3B461}" dt="2026-01-14T15:56:38.633" v="69" actId="20577"/>
          <ac:spMkLst>
            <pc:docMk/>
            <pc:sldMk cId="2384125178" sldId="361"/>
            <ac:spMk id="6" creationId="{3E056A91-1763-4F57-BB83-9176F0911E0F}"/>
          </ac:spMkLst>
        </pc:spChg>
      </pc:sldChg>
      <pc:sldChg chg="delSp modSp mod modNotesTx">
        <pc:chgData name="Victoria Ahmed" userId="d7b2ef2b-6674-4efc-b11b-0c38a2fd5536" providerId="ADAL" clId="{629844DA-B5BD-4A6C-AADA-5CBDC6E3B461}" dt="2026-01-14T15:53:49.532" v="4" actId="20577"/>
        <pc:sldMkLst>
          <pc:docMk/>
          <pc:sldMk cId="3069093485" sldId="386"/>
        </pc:sldMkLst>
        <pc:picChg chg="mod">
          <ac:chgData name="Victoria Ahmed" userId="d7b2ef2b-6674-4efc-b11b-0c38a2fd5536" providerId="ADAL" clId="{629844DA-B5BD-4A6C-AADA-5CBDC6E3B461}" dt="2026-01-14T15:53:41.391" v="3" actId="1076"/>
          <ac:picMkLst>
            <pc:docMk/>
            <pc:sldMk cId="3069093485" sldId="386"/>
            <ac:picMk id="2" creationId="{DBD0ACE0-B66E-1C3E-7AC7-8044F6BDA9D4}"/>
          </ac:picMkLst>
        </pc:picChg>
        <pc:picChg chg="del">
          <ac:chgData name="Victoria Ahmed" userId="d7b2ef2b-6674-4efc-b11b-0c38a2fd5536" providerId="ADAL" clId="{629844DA-B5BD-4A6C-AADA-5CBDC6E3B461}" dt="2026-01-14T15:53:35.818" v="0" actId="478"/>
          <ac:picMkLst>
            <pc:docMk/>
            <pc:sldMk cId="3069093485" sldId="386"/>
            <ac:picMk id="4" creationId="{873E325E-EAA4-B4F2-4F3F-41260DC8C38B}"/>
          </ac:picMkLst>
        </pc:picChg>
      </pc:sldChg>
      <pc:sldChg chg="addSp delSp modSp mod">
        <pc:chgData name="Victoria Ahmed" userId="d7b2ef2b-6674-4efc-b11b-0c38a2fd5536" providerId="ADAL" clId="{629844DA-B5BD-4A6C-AADA-5CBDC6E3B461}" dt="2026-01-14T15:55:09.095" v="53" actId="1076"/>
        <pc:sldMkLst>
          <pc:docMk/>
          <pc:sldMk cId="1535650116" sldId="418"/>
        </pc:sldMkLst>
        <pc:spChg chg="mod">
          <ac:chgData name="Victoria Ahmed" userId="d7b2ef2b-6674-4efc-b11b-0c38a2fd5536" providerId="ADAL" clId="{629844DA-B5BD-4A6C-AADA-5CBDC6E3B461}" dt="2026-01-14T15:55:09.095" v="53" actId="1076"/>
          <ac:spMkLst>
            <pc:docMk/>
            <pc:sldMk cId="1535650116" sldId="418"/>
            <ac:spMk id="3" creationId="{9401CA66-C22C-1E99-FB05-0F48FE6E01CF}"/>
          </ac:spMkLst>
        </pc:spChg>
        <pc:picChg chg="del">
          <ac:chgData name="Victoria Ahmed" userId="d7b2ef2b-6674-4efc-b11b-0c38a2fd5536" providerId="ADAL" clId="{629844DA-B5BD-4A6C-AADA-5CBDC6E3B461}" dt="2026-01-14T15:54:45.127" v="5" actId="478"/>
          <ac:picMkLst>
            <pc:docMk/>
            <pc:sldMk cId="1535650116" sldId="418"/>
            <ac:picMk id="2" creationId="{FB6A906C-C8BF-0D6D-44F9-207CD3F1BB74}"/>
          </ac:picMkLst>
        </pc:picChg>
        <pc:picChg chg="add mod">
          <ac:chgData name="Victoria Ahmed" userId="d7b2ef2b-6674-4efc-b11b-0c38a2fd5536" providerId="ADAL" clId="{629844DA-B5BD-4A6C-AADA-5CBDC6E3B461}" dt="2026-01-14T15:54:48.708" v="8" actId="1076"/>
          <ac:picMkLst>
            <pc:docMk/>
            <pc:sldMk cId="1535650116" sldId="418"/>
            <ac:picMk id="10" creationId="{DA74CC1C-DE1D-DB76-9C30-87EF1318D126}"/>
          </ac:picMkLst>
        </pc:picChg>
      </pc:sldChg>
      <pc:sldChg chg="del">
        <pc:chgData name="Victoria Ahmed" userId="d7b2ef2b-6674-4efc-b11b-0c38a2fd5536" providerId="ADAL" clId="{629844DA-B5BD-4A6C-AADA-5CBDC6E3B461}" dt="2026-01-14T15:56:42.256" v="70" actId="47"/>
        <pc:sldMkLst>
          <pc:docMk/>
          <pc:sldMk cId="3528611699" sldId="43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1/14/2026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1/14/2026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Children’s liturgy: Second Sunday in Ordinary Time (Year A)</a:t>
            </a:r>
          </a:p>
          <a:p>
            <a:endParaRPr lang="en-US" b="1" dirty="0"/>
          </a:p>
          <a:p>
            <a:r>
              <a:rPr lang="en-US" b="1" dirty="0"/>
              <a:t>Preparation</a:t>
            </a:r>
            <a:r>
              <a:rPr lang="en-US" b="1" i="0" u="none" strike="noStrike" kern="1200" dirty="0">
                <a:solidFill>
                  <a:schemeClr val="tx1"/>
                </a:solidFill>
                <a:effectLst/>
              </a:rPr>
              <a:t> of the worship space</a:t>
            </a:r>
            <a:endParaRPr lang="en-US" b="1" dirty="0"/>
          </a:p>
          <a:p>
            <a:r>
              <a:rPr lang="en-US" b="1" i="0" u="none" strike="noStrike" kern="1200" dirty="0" err="1">
                <a:solidFill>
                  <a:schemeClr val="tx1"/>
                </a:solidFill>
                <a:effectLst/>
              </a:rPr>
              <a:t>Colour</a:t>
            </a:r>
            <a:r>
              <a:rPr lang="en-US" b="1" i="0" u="none" strike="noStrike" kern="1200" dirty="0">
                <a:solidFill>
                  <a:schemeClr val="tx1"/>
                </a:solidFill>
                <a:effectLst/>
              </a:rPr>
              <a:t>: </a:t>
            </a:r>
            <a:r>
              <a:rPr lang="en-US" dirty="0"/>
              <a:t>green </a:t>
            </a:r>
          </a:p>
          <a:p>
            <a:r>
              <a:rPr lang="en-US" b="1" i="0" u="none" strike="noStrike" kern="1200" dirty="0">
                <a:solidFill>
                  <a:schemeClr val="tx1"/>
                </a:solidFill>
                <a:effectLst/>
              </a:rPr>
              <a:t>Props: </a:t>
            </a:r>
            <a:r>
              <a:rPr lang="en-US" dirty="0"/>
              <a:t>paper windmill, pictures showing the effects of the wind (e.g. tree bent over, sailing boat, wind turbine, flag flying)</a:t>
            </a:r>
          </a:p>
          <a:p>
            <a:endParaRPr lang="en-US" b="1" dirty="0"/>
          </a:p>
          <a:p>
            <a:r>
              <a:rPr lang="en-US" b="1" i="0" u="none" strike="noStrike" kern="1200" dirty="0">
                <a:solidFill>
                  <a:schemeClr val="tx1"/>
                </a:solidFill>
                <a:effectLst/>
              </a:rPr>
              <a:t>Song suggestions</a:t>
            </a:r>
            <a:endParaRPr lang="en-US" b="1" dirty="0"/>
          </a:p>
          <a:p>
            <a:r>
              <a:rPr lang="en-US" dirty="0"/>
              <a:t>Spirit of the living God (306, Laudate)</a:t>
            </a:r>
          </a:p>
          <a:p>
            <a:endParaRPr lang="en-US" dirty="0"/>
          </a:p>
          <a:p>
            <a:r>
              <a:rPr lang="en-US" b="1" dirty="0"/>
              <a:t>Welcome</a:t>
            </a:r>
          </a:p>
          <a:p>
            <a:r>
              <a:rPr lang="en-US" dirty="0"/>
              <a:t>Today we hear about something special that happened to Jesus after his baptism. The Holy Spirit came down and rested on him. We are going to think about the Holy Spirit and how it can help us to do what is right.</a:t>
            </a:r>
          </a:p>
          <a:p>
            <a:endParaRPr lang="en-US" dirty="0"/>
          </a:p>
          <a:p>
            <a:r>
              <a:rPr lang="en-US" dirty="0"/>
              <a:t>Brian </a:t>
            </a:r>
            <a:r>
              <a:rPr lang="en-US" dirty="0" err="1"/>
              <a:t>Maeba</a:t>
            </a:r>
            <a:r>
              <a:rPr lang="en-US" dirty="0"/>
              <a:t> at Flame</a:t>
            </a:r>
          </a:p>
          <a:p>
            <a:r>
              <a:rPr lang="en-US" dirty="0"/>
              <a:t>Photo credit: </a:t>
            </a:r>
            <a:r>
              <a:rPr lang="en-US" dirty="0">
                <a:solidFill>
                  <a:srgbClr val="000000"/>
                </a:solidFill>
              </a:rPr>
              <a:t>Mazur/catholicnews.org.uk </a:t>
            </a:r>
            <a:endParaRPr lang="en-US" dirty="0">
              <a:solidFill>
                <a:srgbClr val="38383C"/>
              </a:solidFill>
              <a:highlight>
                <a:srgbClr val="FFFFFF"/>
              </a:highlight>
            </a:endParaRPr>
          </a:p>
          <a:p>
            <a:endParaRPr lang="en-US" b="1" dirty="0"/>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4F4F5"/>
                </a:highlight>
              </a:rPr>
              <a:t>Pupils from Oscar Romero School take part in CAFOD activities at the 2025 mass lobby of the UK Parliament</a:t>
            </a:r>
            <a:endParaRPr lang="en-US" dirty="0"/>
          </a:p>
          <a:p>
            <a:r>
              <a:rPr lang="en-US" dirty="0"/>
              <a:t>Photo credit: Thom Flint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10</a:t>
            </a:fld>
            <a:endParaRPr lang="en-US"/>
          </a:p>
        </p:txBody>
      </p:sp>
    </p:spTree>
    <p:extLst>
      <p:ext uri="{BB962C8B-B14F-4D97-AF65-F5344CB8AC3E}">
        <p14:creationId xmlns:p14="http://schemas.microsoft.com/office/powerpoint/2010/main" val="162831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4F4F5"/>
                </a:highlight>
              </a:rPr>
              <a:t>Community Big Lent Walk, Reading</a:t>
            </a:r>
          </a:p>
          <a:p>
            <a:r>
              <a:rPr lang="en-US" dirty="0"/>
              <a:t>Photo credit: Amit Rudro</a:t>
            </a:r>
          </a:p>
        </p:txBody>
      </p:sp>
      <p:sp>
        <p:nvSpPr>
          <p:cNvPr id="4" name="Slide Number Placeholder 3"/>
          <p:cNvSpPr>
            <a:spLocks noGrp="1"/>
          </p:cNvSpPr>
          <p:nvPr>
            <p:ph type="sldNum" sz="quarter" idx="5"/>
          </p:nvPr>
        </p:nvSpPr>
        <p:spPr/>
        <p:txBody>
          <a:bodyPr/>
          <a:lstStyle/>
          <a:p>
            <a:fld id="{467C0A84-E356-4051-98B9-B29298D6E6F5}" type="slidenum">
              <a:rPr lang="en-GB" smtClean="0"/>
              <a:t>13</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14</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17</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Stained glass window</a:t>
            </a:r>
          </a:p>
          <a:p>
            <a:r>
              <a:rPr lang="en-GB" dirty="0">
                <a:ea typeface="Calibri"/>
                <a:cs typeface="Calibri"/>
              </a:rPr>
              <a:t>Photo credit: Mateus Campos Felipe on </a:t>
            </a:r>
            <a:r>
              <a:rPr lang="en-GB" dirty="0" err="1">
                <a:ea typeface="Calibri"/>
                <a:cs typeface="Calibri"/>
              </a:rPr>
              <a:t>Unsplash</a:t>
            </a:r>
            <a:endParaRPr lang="en-GB" dirty="0">
              <a:ea typeface="Calibri"/>
              <a:cs typeface="Calibri"/>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 you can see a windmill spinning round." (You could demonstrate this if you have a paper windmill). </a:t>
            </a:r>
            <a:endParaRPr lang="en-US" dirty="0"/>
          </a:p>
          <a:p>
            <a:endParaRPr lang="en-US" dirty="0"/>
          </a:p>
          <a:p>
            <a:r>
              <a:rPr lang="en-US" dirty="0"/>
              <a:t>Wind turbine</a:t>
            </a:r>
          </a:p>
          <a:p>
            <a:r>
              <a:rPr lang="en-US" dirty="0">
                <a:ea typeface="Calibri"/>
                <a:cs typeface="Calibri"/>
              </a:rPr>
              <a:t>Photo credit:  Stock image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Baptism</a:t>
            </a:r>
          </a:p>
          <a:p>
            <a:r>
              <a:rPr lang="en-US" dirty="0">
                <a:ea typeface="Calibri"/>
                <a:cs typeface="Calibri"/>
              </a:rPr>
              <a:t>Photo credit: </a:t>
            </a:r>
            <a:r>
              <a:rPr lang="en-US" dirty="0">
                <a:highlight>
                  <a:srgbClr val="F4F4F5"/>
                </a:highlight>
              </a:rPr>
              <a:t>Josh Applegate on </a:t>
            </a:r>
            <a:r>
              <a:rPr lang="en-US" dirty="0" err="1">
                <a:highlight>
                  <a:srgbClr val="F4F4F5"/>
                </a:highlight>
              </a:rPr>
              <a:t>Unsplash</a:t>
            </a:r>
            <a:endParaRPr lang="en-US">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cake sale at St Chad's primary school</a:t>
            </a:r>
          </a:p>
          <a:p>
            <a:r>
              <a:rPr lang="en-US" dirty="0"/>
              <a:t>Photo credit: Joe Newman</a:t>
            </a: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a:t>
            </a:r>
            <a:r>
              <a:rPr lang="en-US" dirty="0" err="1"/>
              <a:t>Maeba</a:t>
            </a:r>
            <a:r>
              <a:rPr lang="en-US" dirty="0"/>
              <a:t> speaking at Flame 2025, Wembley </a:t>
            </a:r>
          </a:p>
          <a:p>
            <a:r>
              <a:rPr lang="en-US" dirty="0"/>
              <a:t>Photo credit: </a:t>
            </a:r>
            <a:r>
              <a:rPr lang="en-US" dirty="0">
                <a:solidFill>
                  <a:srgbClr val="000000"/>
                </a:solidFill>
              </a:rPr>
              <a:t>Mazur/catholicnews.org.uk  </a:t>
            </a:r>
            <a:endParaRPr lang="en-US" dirty="0">
              <a:solidFill>
                <a:srgbClr val="38383C"/>
              </a:solidFill>
              <a:highlight>
                <a:srgbClr val="FFFFFF"/>
              </a:highlight>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8</a:t>
            </a:fld>
            <a:endParaRPr lang="en-US"/>
          </a:p>
        </p:txBody>
      </p:sp>
    </p:spTree>
    <p:extLst>
      <p:ext uri="{BB962C8B-B14F-4D97-AF65-F5344CB8AC3E}">
        <p14:creationId xmlns:p14="http://schemas.microsoft.com/office/powerpoint/2010/main" val="3473657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Calibri"/>
                <a:ea typeface="Calibri"/>
                <a:cs typeface="Calibri"/>
              </a:rPr>
              <a:t>Abbiott</a:t>
            </a:r>
            <a:r>
              <a:rPr lang="en-US" dirty="0">
                <a:latin typeface="Calibri"/>
                <a:ea typeface="Calibri"/>
                <a:cs typeface="Calibri"/>
              </a:rPr>
              <a:t>, Southern Ethiopia</a:t>
            </a:r>
          </a:p>
          <a:p>
            <a:r>
              <a:rPr lang="en-US" dirty="0">
                <a:latin typeface="Calibri"/>
                <a:ea typeface="Calibri"/>
                <a:cs typeface="Calibri"/>
              </a:rPr>
              <a:t>Photo credit: Louise Norton</a:t>
            </a:r>
          </a:p>
        </p:txBody>
      </p:sp>
      <p:sp>
        <p:nvSpPr>
          <p:cNvPr id="4" name="Slide Number Placeholder 3"/>
          <p:cNvSpPr>
            <a:spLocks noGrp="1"/>
          </p:cNvSpPr>
          <p:nvPr>
            <p:ph type="sldNum" sz="quarter" idx="5"/>
          </p:nvPr>
        </p:nvSpPr>
        <p:spPr/>
        <p:txBody>
          <a:bodyPr/>
          <a:lstStyle/>
          <a:p>
            <a:fld id="{A3F0725B-8BBF-6349-B206-C25D6BA6A9C8}" type="slidenum">
              <a:rPr lang="en-US" smtClean="0"/>
              <a:t>9</a:t>
            </a:fld>
            <a:endParaRPr lang="en-US"/>
          </a:p>
        </p:txBody>
      </p:sp>
    </p:spTree>
    <p:extLst>
      <p:ext uri="{BB962C8B-B14F-4D97-AF65-F5344CB8AC3E}">
        <p14:creationId xmlns:p14="http://schemas.microsoft.com/office/powerpoint/2010/main" val="704315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14/01/2026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14/01/2026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14/01/2026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1.jp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hyperlink" Target="https://assets.ctfassets.net/vy3axnuecuwj/0e09758a673ea1c387c832fe63f1d5bc50c50922da5dd09036bf2c48ad9160fa/902f2233eb3f21de04e4a09ac7c123e4/Children-s_liturgy_pic_A_-_2nd_Sunday_Ordinary_Time.pdf"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cafod.org.uk/jubilee-schools" TargetMode="External"/><Relationship Id="rId7" Type="http://schemas.openxmlformats.org/officeDocument/2006/relationships/image" Target="../media/image21.jpg"/><Relationship Id="rId2" Type="http://schemas.openxmlformats.org/officeDocument/2006/relationships/hyperlink" Target="https://cafod.org.uk/education/primary-teaching-resources/primary-school-assemblies/lent-assembly" TargetMode="Externa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hyperlink" Target="https://cafod.org.uk/education/school-fundraising/big-lent-walk-resources-for-schools" TargetMode="Externa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Century Gothic"/>
              </a:rPr>
              <a:t>Gospel Celebration of the Word</a:t>
            </a:r>
            <a:endParaRPr lang="en-US">
              <a:latin typeface="Century Gothic" panose="020B0502020202020204" pitchFamily="34" charset="0"/>
            </a:endParaRPr>
          </a:p>
        </p:txBody>
      </p:sp>
      <p:sp>
        <p:nvSpPr>
          <p:cNvPr id="5" name="TextBox 4">
            <a:extLst>
              <a:ext uri="{FF2B5EF4-FFF2-40B4-BE49-F238E27FC236}">
                <a16:creationId xmlns:a16="http://schemas.microsoft.com/office/drawing/2014/main" id="{452ACAF9-520D-B0A2-873F-D17381A8AF66}"/>
              </a:ext>
            </a:extLst>
          </p:cNvPr>
          <p:cNvSpPr txBox="1"/>
          <p:nvPr/>
        </p:nvSpPr>
        <p:spPr>
          <a:xfrm>
            <a:off x="705927" y="1786027"/>
            <a:ext cx="367593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latin typeface="Century Gothic"/>
                <a:cs typeface="Times New Roman"/>
              </a:rPr>
              <a:t>What can you do so other people will see the Holy Spirit working through you?</a:t>
            </a:r>
            <a:endParaRPr lang="en-US" dirty="0">
              <a:latin typeface="Century Gothic"/>
            </a:endParaRPr>
          </a:p>
        </p:txBody>
      </p:sp>
      <p:pic>
        <p:nvPicPr>
          <p:cNvPr id="2" name="Picture Placeholder 1" descr="A person on stage with a large sign&#10;&#10;AI-generated content may be incorrect.">
            <a:extLst>
              <a:ext uri="{FF2B5EF4-FFF2-40B4-BE49-F238E27FC236}">
                <a16:creationId xmlns:a16="http://schemas.microsoft.com/office/drawing/2014/main" id="{A5596CE7-B6C7-2686-F3E7-60A19E112F35}"/>
              </a:ext>
            </a:extLst>
          </p:cNvPr>
          <p:cNvPicPr>
            <a:picLocks noGrp="1" noChangeAspect="1"/>
          </p:cNvPicPr>
          <p:nvPr>
            <p:ph type="pic" sz="quarter" idx="10"/>
          </p:nvPr>
        </p:nvPicPr>
        <p:blipFill>
          <a:blip r:embed="rId3"/>
          <a:srcRect l="13319" r="13319"/>
          <a:stretch/>
        </p:blipFill>
        <p:spPr>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B64ABC-D121-DF95-7C57-E10D724752C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0150C7D-40C5-B28B-CB5D-143D5352DE15}"/>
              </a:ext>
            </a:extLst>
          </p:cNvPr>
          <p:cNvSpPr>
            <a:spLocks noGrp="1"/>
          </p:cNvSpPr>
          <p:nvPr>
            <p:ph type="sldNum" sz="quarter" idx="12"/>
          </p:nvPr>
        </p:nvSpPr>
        <p:spPr/>
        <p:txBody>
          <a:bodyPr/>
          <a:lstStyle/>
          <a:p>
            <a:fld id="{EA6EBE3F-60D7-48A8-BD0B-B317D75812BF}" type="slidenum">
              <a:rPr lang="en-GB" smtClean="0"/>
              <a:t>10</a:t>
            </a:fld>
            <a:endParaRPr lang="en-GB"/>
          </a:p>
        </p:txBody>
      </p:sp>
      <p:sp>
        <p:nvSpPr>
          <p:cNvPr id="6" name="TextBox 5">
            <a:extLst>
              <a:ext uri="{FF2B5EF4-FFF2-40B4-BE49-F238E27FC236}">
                <a16:creationId xmlns:a16="http://schemas.microsoft.com/office/drawing/2014/main" id="{DC45D2D1-27F0-90E5-0C5F-56BDF5CF471D}"/>
              </a:ext>
            </a:extLst>
          </p:cNvPr>
          <p:cNvSpPr txBox="1"/>
          <p:nvPr/>
        </p:nvSpPr>
        <p:spPr>
          <a:xfrm>
            <a:off x="428320" y="895579"/>
            <a:ext cx="4322143" cy="36407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B022B9A1-6D8E-8E55-55F1-48FBC820E520}"/>
              </a:ext>
            </a:extLst>
          </p:cNvPr>
          <p:cNvSpPr txBox="1"/>
          <p:nvPr/>
        </p:nvSpPr>
        <p:spPr>
          <a:xfrm>
            <a:off x="316683" y="1090950"/>
            <a:ext cx="371950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Times New Roman"/>
              </a:rPr>
              <a:t>The Holy Spirit can help us to take care of the world that God has given us. Can you think of ways we can do that?</a:t>
            </a:r>
            <a:endParaRPr lang="en-US" dirty="0">
              <a:latin typeface="Century Gothic"/>
            </a:endParaRPr>
          </a:p>
          <a:p>
            <a:pPr algn="l"/>
            <a:endParaRPr lang="en-US" dirty="0">
              <a:latin typeface="Century Gothic"/>
              <a:cs typeface="Times New Roman"/>
            </a:endParaRPr>
          </a:p>
          <a:p>
            <a:pPr algn="l"/>
            <a:r>
              <a:rPr lang="en-US" dirty="0">
                <a:latin typeface="Century Gothic"/>
                <a:cs typeface="Times New Roman"/>
              </a:rPr>
              <a:t>The Holy Spirit can help us to be kind, generous, brave, and to work together with others to make the world a better place for everyone. Can you think of ways that we can do this?</a:t>
            </a:r>
            <a:endParaRPr lang="en-US" dirty="0">
              <a:latin typeface="Century Gothic"/>
            </a:endParaRPr>
          </a:p>
          <a:p>
            <a:pPr algn="l"/>
            <a:endParaRPr lang="en-US" dirty="0">
              <a:latin typeface="Century Gothic"/>
            </a:endParaRPr>
          </a:p>
          <a:p>
            <a:pPr algn="l"/>
            <a:endParaRPr lang="en-GB">
              <a:latin typeface="Century Gothic"/>
            </a:endParaRPr>
          </a:p>
          <a:p>
            <a:pPr algn="l"/>
            <a:endParaRPr lang="en-GB">
              <a:solidFill>
                <a:srgbClr val="000000"/>
              </a:solidFill>
              <a:latin typeface="Century Gothic"/>
            </a:endParaRPr>
          </a:p>
          <a:p>
            <a:pPr algn="l"/>
            <a:endParaRPr lang="en-GB">
              <a:solidFill>
                <a:srgbClr val="000000"/>
              </a:solidFill>
              <a:latin typeface="Century Gothic"/>
            </a:endParaRPr>
          </a:p>
        </p:txBody>
      </p:sp>
      <p:pic>
        <p:nvPicPr>
          <p:cNvPr id="2" name="Picture 1" descr="Two girls looking at a globe&#10;&#10;AI-generated content may be incorrect.">
            <a:extLst>
              <a:ext uri="{FF2B5EF4-FFF2-40B4-BE49-F238E27FC236}">
                <a16:creationId xmlns:a16="http://schemas.microsoft.com/office/drawing/2014/main" id="{FF51125D-9F7A-05C3-C5D0-F64AC2F85BB2}"/>
              </a:ext>
            </a:extLst>
          </p:cNvPr>
          <p:cNvPicPr>
            <a:picLocks noChangeAspect="1"/>
          </p:cNvPicPr>
          <p:nvPr/>
        </p:nvPicPr>
        <p:blipFill>
          <a:blip r:embed="rId3"/>
          <a:stretch>
            <a:fillRect/>
          </a:stretch>
        </p:blipFill>
        <p:spPr>
          <a:xfrm>
            <a:off x="4067895" y="1089085"/>
            <a:ext cx="5235155" cy="3461349"/>
          </a:xfrm>
          <a:prstGeom prst="rect">
            <a:avLst/>
          </a:prstGeom>
        </p:spPr>
      </p:pic>
      <p:sp>
        <p:nvSpPr>
          <p:cNvPr id="3" name="TextBox 2">
            <a:extLst>
              <a:ext uri="{FF2B5EF4-FFF2-40B4-BE49-F238E27FC236}">
                <a16:creationId xmlns:a16="http://schemas.microsoft.com/office/drawing/2014/main" id="{3A4E98EB-92FF-D299-1240-00FBD52F81BE}"/>
              </a:ext>
            </a:extLst>
          </p:cNvPr>
          <p:cNvSpPr txBox="1"/>
          <p:nvPr/>
        </p:nvSpPr>
        <p:spPr>
          <a:xfrm>
            <a:off x="4939689" y="4530495"/>
            <a:ext cx="51009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Century Gothic"/>
              </a:rPr>
              <a:t>Oscar Romero pupils with CAFOD at the UK Parliament</a:t>
            </a:r>
          </a:p>
        </p:txBody>
      </p:sp>
    </p:spTree>
    <p:extLst>
      <p:ext uri="{BB962C8B-B14F-4D97-AF65-F5344CB8AC3E}">
        <p14:creationId xmlns:p14="http://schemas.microsoft.com/office/powerpoint/2010/main" val="626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dirty="0">
                <a:latin typeface="Century Gothic"/>
              </a:rPr>
              <a:t>We pray for all people who are poor:</a:t>
            </a:r>
          </a:p>
          <a:p>
            <a:pPr marL="0" indent="0">
              <a:buNone/>
            </a:pPr>
            <a:r>
              <a:rPr lang="en-GB" sz="1600" dirty="0">
                <a:solidFill>
                  <a:schemeClr val="bg1"/>
                </a:solidFill>
                <a:latin typeface="Century Gothic"/>
                <a:ea typeface="Calibri"/>
                <a:cs typeface="Times New Roman"/>
              </a:rPr>
              <a:t>that they may see the signs of the Holy Spirit working around them, as we come together with them to build a better world. </a:t>
            </a:r>
          </a:p>
          <a:p>
            <a:pPr marL="0" indent="0">
              <a:buNone/>
            </a:pPr>
            <a:r>
              <a:rPr lang="en-GB" sz="1600" dirty="0">
                <a:solidFill>
                  <a:schemeClr val="bg1"/>
                </a:solidFill>
                <a:latin typeface="Century Gothic"/>
                <a:ea typeface="Calibri"/>
                <a:cs typeface="Times New Roman"/>
              </a:rPr>
              <a:t>Lord in your mercy…</a:t>
            </a:r>
            <a:endParaRPr lang="en-GB" sz="1600">
              <a:solidFill>
                <a:schemeClr val="bg1"/>
              </a:solidFill>
              <a:latin typeface="Century Gothic"/>
            </a:endParaRPr>
          </a:p>
          <a:p>
            <a:pPr marL="0" indent="0">
              <a:buNone/>
            </a:pPr>
            <a:endParaRPr lang="en-US" sz="1600" dirty="0">
              <a:latin typeface="Century Gothic"/>
            </a:endParaRPr>
          </a:p>
          <a:p>
            <a:pPr marL="0" indent="0">
              <a:buNone/>
            </a:pPr>
            <a:endParaRPr lang="en-US" sz="1600" dirty="0">
              <a:latin typeface="Century Gothic" panose="020B0502020202020204" pitchFamily="34" charset="0"/>
            </a:endParaRPr>
          </a:p>
          <a:p>
            <a:pPr marL="0" indent="0">
              <a:buNone/>
            </a:pPr>
            <a:r>
              <a:rPr lang="en-US" sz="1600" dirty="0">
                <a:latin typeface="Century Gothic"/>
              </a:rPr>
              <a:t> </a:t>
            </a:r>
            <a:endParaRPr lang="en-US" sz="1600" dirty="0">
              <a:latin typeface="Century Gothic" panose="020B0502020202020204" pitchFamily="34" charset="0"/>
            </a:endParaRPr>
          </a:p>
          <a:p>
            <a:pPr marL="0" indent="0">
              <a:buNone/>
            </a:pPr>
            <a:endParaRPr lang="en-US" sz="1600" dirty="0">
              <a:solidFill>
                <a:srgbClr val="85A321"/>
              </a:solidFill>
              <a:latin typeface="Century Gothic" panose="020B0502020202020204" pitchFamily="34" charset="0"/>
              <a:cs typeface="Times New Roman"/>
            </a:endParaRPr>
          </a:p>
          <a:p>
            <a:pPr marL="0" indent="0">
              <a:buNone/>
            </a:pPr>
            <a:endParaRPr lang="en-US" sz="1600" dirty="0">
              <a:solidFill>
                <a:srgbClr val="85A321"/>
              </a:solidFill>
              <a:latin typeface="Century Gothic" panose="020B0502020202020204" pitchFamily="34" charset="0"/>
              <a:cs typeface="Times New Roman"/>
            </a:endParaRPr>
          </a:p>
          <a:p>
            <a:pPr marL="0" indent="0">
              <a:buNone/>
            </a:pPr>
            <a:r>
              <a:rPr lang="en-US" sz="1600" dirty="0">
                <a:latin typeface="Century Gothic"/>
                <a:cs typeface="Times New Roman"/>
              </a:rPr>
              <a:t>We pray for our parish, families and friends:</a:t>
            </a:r>
            <a:r>
              <a:rPr lang="en-US" sz="1600" dirty="0">
                <a:solidFill>
                  <a:srgbClr val="A2C617"/>
                </a:solidFill>
                <a:latin typeface="Century Gothic"/>
                <a:cs typeface="Times New Roman"/>
              </a:rPr>
              <a:t> </a:t>
            </a:r>
            <a:endParaRPr lang="en-US" sz="1600">
              <a:solidFill>
                <a:srgbClr val="FFFFFF"/>
              </a:solidFill>
              <a:latin typeface="Century Gothic"/>
              <a:cs typeface="Times New Roman"/>
            </a:endParaRPr>
          </a:p>
          <a:p>
            <a:pPr marL="0" indent="0">
              <a:buNone/>
            </a:pPr>
            <a:r>
              <a:rPr lang="en-US" sz="1600" dirty="0">
                <a:solidFill>
                  <a:schemeClr val="bg1"/>
                </a:solidFill>
                <a:latin typeface="Century Gothic"/>
                <a:cs typeface="Times New Roman"/>
              </a:rPr>
              <a:t>that with the help of the Holy Spirit, we may work together to look after our world and make it a fairer place for everyone to live in.  </a:t>
            </a:r>
          </a:p>
          <a:p>
            <a:pPr marL="0" indent="0">
              <a:buNone/>
            </a:pPr>
            <a:r>
              <a:rPr lang="en-US" sz="1600" dirty="0">
                <a:solidFill>
                  <a:schemeClr val="bg1"/>
                </a:solidFill>
                <a:latin typeface="Century Gothic"/>
                <a:cs typeface="Times New Roman"/>
              </a:rPr>
              <a:t>Lord in your mercy…</a:t>
            </a:r>
            <a:endParaRPr lang="en-US" sz="1600">
              <a:solidFill>
                <a:schemeClr val="bg1"/>
              </a:solidFill>
              <a:latin typeface="Century Gothic"/>
            </a:endParaRPr>
          </a:p>
          <a:p>
            <a:pPr marL="0" indent="0">
              <a:buNone/>
            </a:pPr>
            <a:endParaRPr lang="en-US" sz="1600" dirty="0">
              <a:solidFill>
                <a:schemeClr val="tx1"/>
              </a:solidFill>
              <a:latin typeface="Century Gothic"/>
            </a:endParaRPr>
          </a:p>
          <a:p>
            <a:pPr marL="121920" indent="-121920"/>
            <a:endParaRPr lang="en-US" sz="1600" dirty="0">
              <a:solidFill>
                <a:schemeClr val="tx1"/>
              </a:solidFill>
              <a:latin typeface="Century Gothic"/>
            </a:endParaRPr>
          </a:p>
          <a:p>
            <a:pPr marL="121920" indent="-121920"/>
            <a:endParaRPr lang="en-US" sz="150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2622759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840655" y="1127092"/>
            <a:ext cx="6206299" cy="3285884"/>
          </a:xfrm>
        </p:spPr>
        <p:txBody>
          <a:bodyPr vert="horz" lIns="731520" tIns="365760" rIns="365760" bIns="45720" numCol="2" spcCol="274320" rtlCol="0" anchor="t">
            <a:noAutofit/>
          </a:bodyPr>
          <a:lstStyle/>
          <a:p>
            <a:pPr marL="0" indent="0">
              <a:buNone/>
            </a:pPr>
            <a:r>
              <a:rPr lang="en-US" sz="1600" dirty="0">
                <a:latin typeface="Century Gothic"/>
              </a:rPr>
              <a:t>We pray for world leaders: </a:t>
            </a:r>
            <a:r>
              <a:rPr lang="en-GB" sz="1600" dirty="0">
                <a:solidFill>
                  <a:schemeClr val="bg1"/>
                </a:solidFill>
                <a:latin typeface="Century Gothic"/>
              </a:rPr>
              <a:t> </a:t>
            </a:r>
            <a:endParaRPr lang="en-US" sz="1600">
              <a:solidFill>
                <a:schemeClr val="bg1"/>
              </a:solidFill>
              <a:latin typeface="Montserrat ExtraBold"/>
            </a:endParaRPr>
          </a:p>
          <a:p>
            <a:pPr marL="0" indent="0">
              <a:buNone/>
            </a:pPr>
            <a:r>
              <a:rPr lang="en-GB" sz="1600" dirty="0">
                <a:solidFill>
                  <a:schemeClr val="bg1"/>
                </a:solidFill>
                <a:latin typeface="Century Gothic"/>
              </a:rPr>
              <a:t>that the Holy Spirit may guide them when they make important decisions, so that they make life better for all their people.</a:t>
            </a:r>
            <a:endParaRPr lang="en-US" sz="1600">
              <a:solidFill>
                <a:schemeClr val="bg1"/>
              </a:solidFill>
            </a:endParaRPr>
          </a:p>
          <a:p>
            <a:pPr marL="0" indent="0">
              <a:buNone/>
            </a:pPr>
            <a:r>
              <a:rPr lang="en-GB" sz="1600" dirty="0">
                <a:solidFill>
                  <a:schemeClr val="bg1"/>
                </a:solidFill>
                <a:latin typeface="Century Gothic"/>
              </a:rPr>
              <a:t>Lord in your mercy…</a:t>
            </a:r>
            <a:endParaRPr lang="en-US" sz="1600">
              <a:solidFill>
                <a:schemeClr val="bg1"/>
              </a:solidFill>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r>
              <a:rPr lang="en-US" sz="1600" dirty="0">
                <a:solidFill>
                  <a:srgbClr val="A2C617"/>
                </a:solidFill>
                <a:latin typeface="Century Gothic"/>
                <a:cs typeface="Times New Roman"/>
              </a:rPr>
              <a:t>God of power, fill us with your spirit:</a:t>
            </a:r>
            <a:endParaRPr lang="en-GB" sz="1600">
              <a:solidFill>
                <a:schemeClr val="bg1"/>
              </a:solidFill>
              <a:latin typeface="Montserrat ExtraBold"/>
              <a:cs typeface="Times New Roman"/>
            </a:endParaRPr>
          </a:p>
          <a:p>
            <a:pPr marL="0" indent="0">
              <a:buNone/>
            </a:pPr>
            <a:r>
              <a:rPr lang="en-GB" sz="1600" dirty="0">
                <a:solidFill>
                  <a:schemeClr val="bg1"/>
                </a:solidFill>
                <a:latin typeface="Century Gothic"/>
                <a:cs typeface="Times New Roman"/>
              </a:rPr>
              <a:t>inspire us to make changes to our lives, so that we can support one another to build a better world. Amen. </a:t>
            </a:r>
            <a:endParaRPr lang="en-GB" sz="1600">
              <a:solidFill>
                <a:schemeClr val="bg1"/>
              </a:solidFill>
            </a:endParaRPr>
          </a:p>
          <a:p>
            <a:pPr marL="0" indent="0">
              <a:buNone/>
            </a:pPr>
            <a:endParaRPr lang="en-GB" sz="1600" dirty="0">
              <a:solidFill>
                <a:srgbClr val="FF0000"/>
              </a:solidFill>
              <a:latin typeface="Century Gothic"/>
              <a:cs typeface="Times New Roman"/>
            </a:endParaRPr>
          </a:p>
          <a:p>
            <a:pPr marL="0" indent="0">
              <a:buNone/>
            </a:pPr>
            <a:endParaRPr lang="en-GB" sz="1600" dirty="0">
              <a:solidFill>
                <a:schemeClr val="tx1"/>
              </a:solidFill>
              <a:latin typeface="Century Gothic"/>
              <a:cs typeface="Times New Roman"/>
            </a:endParaRPr>
          </a:p>
          <a:p>
            <a:pPr marL="0" indent="0">
              <a:buNone/>
            </a:pPr>
            <a:endParaRPr lang="en-US" sz="1600" dirty="0">
              <a:solidFill>
                <a:schemeClr val="tx1"/>
              </a:solidFill>
            </a:endParaRPr>
          </a:p>
          <a:p>
            <a:pPr marL="121920" indent="-121920"/>
            <a:endParaRPr lang="en-US" sz="1600" dirty="0"/>
          </a:p>
          <a:p>
            <a:pPr marL="121920" indent="-121920"/>
            <a:endParaRPr lang="en-US" sz="1500"/>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2257934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856030" y="4066124"/>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2"/>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327177" y="1621656"/>
            <a:ext cx="3414434" cy="154657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latin typeface="Century Gothic"/>
                <a:cs typeface="Times New Roman"/>
              </a:rPr>
              <a:t>What can you do this week so other people will see the Holy Spirit working through you?</a:t>
            </a:r>
            <a:endParaRPr lang="en-US" dirty="0"/>
          </a:p>
        </p:txBody>
      </p:sp>
      <p:sp>
        <p:nvSpPr>
          <p:cNvPr id="3" name="TextBox 2">
            <a:extLst>
              <a:ext uri="{FF2B5EF4-FFF2-40B4-BE49-F238E27FC236}">
                <a16:creationId xmlns:a16="http://schemas.microsoft.com/office/drawing/2014/main" id="{9401CA66-C22C-1E99-FB05-0F48FE6E01CF}"/>
              </a:ext>
            </a:extLst>
          </p:cNvPr>
          <p:cNvSpPr txBox="1"/>
          <p:nvPr/>
        </p:nvSpPr>
        <p:spPr>
          <a:xfrm>
            <a:off x="4265763" y="4182808"/>
            <a:ext cx="48782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Century Gothic"/>
              </a:rPr>
              <a:t>Children on a Big Lent Walk in Liverpool </a:t>
            </a:r>
          </a:p>
        </p:txBody>
      </p:sp>
      <p:pic>
        <p:nvPicPr>
          <p:cNvPr id="10" name="Picture 9">
            <a:extLst>
              <a:ext uri="{FF2B5EF4-FFF2-40B4-BE49-F238E27FC236}">
                <a16:creationId xmlns:a16="http://schemas.microsoft.com/office/drawing/2014/main" id="{DA74CC1C-DE1D-DB76-9C30-87EF1318D1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7570" y="960691"/>
            <a:ext cx="4163559" cy="3222117"/>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50771" y="708246"/>
            <a:ext cx="8581760" cy="6101670"/>
          </a:xfrm>
          <a:prstGeom prst="rect">
            <a:avLst/>
          </a:prstGeom>
          <a:noFill/>
        </p:spPr>
        <p:txBody>
          <a:bodyPr wrap="square" lIns="68580" tIns="34290" rIns="68580" bIns="34290" anchor="t">
            <a:spAutoFit/>
          </a:bodyPr>
          <a:lstStyle/>
          <a:p>
            <a:r>
              <a:rPr lang="en-GB" sz="1500" b="1" dirty="0">
                <a:latin typeface="Century Gothic"/>
              </a:rPr>
              <a:t>Activity suggestions</a:t>
            </a:r>
            <a:endParaRPr lang="en-GB" sz="1500" b="1" dirty="0">
              <a:solidFill>
                <a:srgbClr val="000000"/>
              </a:solidFill>
              <a:latin typeface="Century Gothic"/>
            </a:endParaRPr>
          </a:p>
          <a:p>
            <a:endParaRPr lang="en-US" sz="1500" dirty="0">
              <a:latin typeface="Century Gothic"/>
            </a:endParaRPr>
          </a:p>
          <a:p>
            <a:r>
              <a:rPr lang="en-US" sz="1500" dirty="0">
                <a:latin typeface="Century Gothic"/>
                <a:hlinkClick r:id="rId3"/>
              </a:rPr>
              <a:t>Download the illustration</a:t>
            </a:r>
            <a:endParaRPr lang="en-US" dirty="0">
              <a:latin typeface="Century Gothic"/>
            </a:endParaRPr>
          </a:p>
          <a:p>
            <a:endParaRPr lang="en-US" sz="1500" dirty="0">
              <a:latin typeface="Century Gothic"/>
              <a:cs typeface="Times New Roman"/>
            </a:endParaRPr>
          </a:p>
          <a:p>
            <a:pPr algn="l"/>
            <a:r>
              <a:rPr lang="en-GB" sz="1400" dirty="0">
                <a:latin typeface="Century Gothic"/>
                <a:cs typeface="Times New Roman"/>
              </a:rPr>
              <a:t>I</a:t>
            </a:r>
            <a:r>
              <a:rPr lang="en-GB" sz="1500" dirty="0">
                <a:latin typeface="Century Gothic"/>
                <a:cs typeface="Times New Roman"/>
              </a:rPr>
              <a:t>nvite the children to colour in the accompanying picture. On the back they could draw or write one thing that they will do in the coming week, so that other people can see the Spirit working through them.</a:t>
            </a:r>
          </a:p>
          <a:p>
            <a:pPr algn="l"/>
            <a:endParaRPr lang="en-GB" sz="1500" dirty="0">
              <a:latin typeface="Century Gothic"/>
              <a:cs typeface="Times New Roman"/>
            </a:endParaRPr>
          </a:p>
          <a:p>
            <a:pPr algn="l"/>
            <a:r>
              <a:rPr lang="en-GB" sz="1500" dirty="0">
                <a:latin typeface="Century Gothic"/>
                <a:cs typeface="Times New Roman"/>
              </a:rPr>
              <a:t>Make doves with the children to remind them of how the Holy Spirit appeared in the reading:</a:t>
            </a:r>
            <a:endParaRPr lang="en-GB" sz="1500" dirty="0">
              <a:latin typeface="Century Gothic"/>
            </a:endParaRPr>
          </a:p>
          <a:p>
            <a:pPr marL="342900" indent="-342900" algn="l">
              <a:buAutoNum type="arabicPeriod"/>
            </a:pPr>
            <a:r>
              <a:rPr lang="en-GB" sz="1500" dirty="0">
                <a:latin typeface="Century Gothic"/>
                <a:cs typeface="Times New Roman"/>
              </a:rPr>
              <a:t>Draw the body of a dove on white card for children to cut around </a:t>
            </a:r>
          </a:p>
          <a:p>
            <a:pPr marL="342900" indent="-342900" algn="l">
              <a:buAutoNum type="arabicPeriod"/>
            </a:pPr>
            <a:r>
              <a:rPr lang="en-GB" sz="1500" dirty="0">
                <a:latin typeface="Century Gothic"/>
                <a:cs typeface="Times New Roman"/>
              </a:rPr>
              <a:t>Draw the eyes onto the dove.</a:t>
            </a:r>
          </a:p>
          <a:p>
            <a:pPr marL="342900" indent="-342900" algn="l">
              <a:buAutoNum type="arabicPeriod"/>
            </a:pPr>
            <a:r>
              <a:rPr lang="en-GB" sz="1500" dirty="0">
                <a:latin typeface="Century Gothic"/>
                <a:cs typeface="Times New Roman"/>
              </a:rPr>
              <a:t>Encourage the children to fold an A4 piece of paper to make a fan. (Fold on the long side)</a:t>
            </a:r>
          </a:p>
          <a:p>
            <a:pPr marL="342900" indent="-342900" algn="l">
              <a:buAutoNum type="arabicPeriod"/>
            </a:pPr>
            <a:r>
              <a:rPr lang="en-GB" sz="1500" dirty="0">
                <a:latin typeface="Century Gothic"/>
                <a:cs typeface="Times New Roman"/>
              </a:rPr>
              <a:t>Cut a slit in the body of the dove and pass the fan through to create wings. You can also cut another slit in the tail for a second fan if you wish.</a:t>
            </a:r>
            <a:endParaRPr lang="en-GB" sz="1500" dirty="0">
              <a:latin typeface="Century Gothic"/>
            </a:endParaRPr>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400" dirty="0">
              <a:latin typeface="Century Gothic"/>
              <a:cs typeface="Times New Roman"/>
            </a:endParaRPr>
          </a:p>
          <a:p>
            <a:pPr algn="l"/>
            <a:endParaRPr lang="en-GB" sz="1400" dirty="0">
              <a:latin typeface="Century Gothic"/>
              <a:cs typeface="Times New Roman"/>
            </a:endParaRPr>
          </a:p>
        </p:txBody>
      </p:sp>
      <p:pic>
        <p:nvPicPr>
          <p:cNvPr id="3" name="Picture 2" descr="A black and white drawing of a person holding a dove&#10;&#10;AI-generated content may be incorrect.">
            <a:extLst>
              <a:ext uri="{FF2B5EF4-FFF2-40B4-BE49-F238E27FC236}">
                <a16:creationId xmlns:a16="http://schemas.microsoft.com/office/drawing/2014/main" id="{10CF2393-D821-3C48-BD22-12BFE0F671B6}"/>
              </a:ext>
            </a:extLst>
          </p:cNvPr>
          <p:cNvPicPr>
            <a:picLocks noChangeAspect="1"/>
          </p:cNvPicPr>
          <p:nvPr/>
        </p:nvPicPr>
        <p:blipFill>
          <a:blip r:embed="rId4"/>
          <a:stretch>
            <a:fillRect/>
          </a:stretch>
        </p:blipFill>
        <p:spPr>
          <a:xfrm>
            <a:off x="2916416" y="204877"/>
            <a:ext cx="982037" cy="1315529"/>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C713F6-61A2-0C49-8ADA-C1292CFCFC3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D2B873E-8AE1-53E3-1455-C6B29EA579E7}"/>
              </a:ext>
            </a:extLst>
          </p:cNvPr>
          <p:cNvSpPr>
            <a:spLocks noGrp="1"/>
          </p:cNvSpPr>
          <p:nvPr>
            <p:ph type="sldNum" sz="quarter" idx="12"/>
          </p:nvPr>
        </p:nvSpPr>
        <p:spPr/>
        <p:txBody>
          <a:bodyPr/>
          <a:lstStyle/>
          <a:p>
            <a:fld id="{EA6EBE3F-60D7-48A8-BD0B-B317D75812BF}" type="slidenum">
              <a:rPr lang="en-GB" smtClean="0"/>
              <a:t>15</a:t>
            </a:fld>
            <a:endParaRPr lang="en-GB"/>
          </a:p>
        </p:txBody>
      </p:sp>
      <p:sp>
        <p:nvSpPr>
          <p:cNvPr id="2" name="TextBox 1">
            <a:extLst>
              <a:ext uri="{FF2B5EF4-FFF2-40B4-BE49-F238E27FC236}">
                <a16:creationId xmlns:a16="http://schemas.microsoft.com/office/drawing/2014/main" id="{341E51C1-EFFF-9A9B-0FBE-44D1492D5282}"/>
              </a:ext>
            </a:extLst>
          </p:cNvPr>
          <p:cNvSpPr txBox="1"/>
          <p:nvPr/>
        </p:nvSpPr>
        <p:spPr>
          <a:xfrm>
            <a:off x="389381" y="992924"/>
            <a:ext cx="8352251"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500" dirty="0">
                <a:latin typeface="Century Gothic"/>
              </a:rPr>
              <a:t>5. Encourage the children to write or draw on the dove what they will do in the coming week so that people can see the Holy Spirit working through them.</a:t>
            </a:r>
          </a:p>
          <a:p>
            <a:pPr algn="l"/>
            <a:endParaRPr lang="en-GB" sz="1500" dirty="0">
              <a:latin typeface="Century Gothic"/>
            </a:endParaRPr>
          </a:p>
          <a:p>
            <a:pPr algn="l"/>
            <a:r>
              <a:rPr lang="en-GB" sz="1500" dirty="0">
                <a:latin typeface="Century Gothic"/>
              </a:rPr>
              <a:t>Remind the children to share all that they have heard and thought about today with the people at home. </a:t>
            </a:r>
            <a:endParaRPr lang="en-GB" sz="1500">
              <a:latin typeface="Century Gothic"/>
            </a:endParaRPr>
          </a:p>
          <a:p>
            <a:pPr algn="l"/>
            <a:endParaRPr lang="en-GB" sz="1500" dirty="0">
              <a:latin typeface="Century Gothic"/>
            </a:endParaRPr>
          </a:p>
          <a:p>
            <a:pPr algn="l"/>
            <a:r>
              <a:rPr lang="en-GB" sz="1500" dirty="0">
                <a:latin typeface="Century Gothic"/>
              </a:rPr>
              <a:t>Encourage them to do one thing during the week that helps to look after the world that God has given us, or which helps other people, so that others can see the Holy Spirit through them.</a:t>
            </a:r>
            <a:endParaRPr lang="en-GB" sz="1500">
              <a:solidFill>
                <a:srgbClr val="000000"/>
              </a:solidFill>
              <a:latin typeface="Century Gothic"/>
            </a:endParaRPr>
          </a:p>
          <a:p>
            <a:pPr algn="l"/>
            <a:endParaRPr lang="en-GB" sz="1500" dirty="0">
              <a:latin typeface="Century Gothic"/>
            </a:endParaRPr>
          </a:p>
          <a:p>
            <a:pPr algn="l"/>
            <a:r>
              <a:rPr lang="en-GB" sz="1500" dirty="0">
                <a:latin typeface="Century Gothic"/>
              </a:rPr>
              <a:t>See dove template on next page.</a:t>
            </a:r>
            <a:endParaRPr lang="en-US" sz="1500" dirty="0"/>
          </a:p>
        </p:txBody>
      </p:sp>
    </p:spTree>
    <p:extLst>
      <p:ext uri="{BB962C8B-B14F-4D97-AF65-F5344CB8AC3E}">
        <p14:creationId xmlns:p14="http://schemas.microsoft.com/office/powerpoint/2010/main" val="593008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660191"/>
            <a:ext cx="2387693" cy="307777"/>
          </a:xfrm>
        </p:spPr>
        <p:txBody>
          <a:bodyPr/>
          <a:lstStyle/>
          <a:p>
            <a:pPr algn="ctr"/>
            <a:r>
              <a:rPr lang="en-US">
                <a:latin typeface="Century Gothic"/>
              </a:rPr>
              <a:t>Big Lent Walk resources</a:t>
            </a:r>
            <a:endParaRPr lang="en-US"/>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299181" y="2660191"/>
            <a:ext cx="2387693" cy="307777"/>
          </a:xfrm>
        </p:spPr>
        <p:txBody>
          <a:bodyPr/>
          <a:lstStyle/>
          <a:p>
            <a:r>
              <a:rPr lang="en-US">
                <a:latin typeface="Century Gothic"/>
              </a:rPr>
              <a:t>Jubilee Pledge resources</a:t>
            </a:r>
            <a:endParaRPr lang="en-US">
              <a:latin typeface="Century Gothic" panose="020B0502020202020204" pitchFamily="34" charset="0"/>
            </a:endParaRPr>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660191"/>
            <a:ext cx="2387693" cy="307777"/>
          </a:xfrm>
        </p:spPr>
        <p:txBody>
          <a:bodyPr/>
          <a:lstStyle/>
          <a:p>
            <a:pPr algn="ctr"/>
            <a:r>
              <a:rPr lang="en-US">
                <a:latin typeface="Century Gothic"/>
              </a:rPr>
              <a:t>Save the date!</a:t>
            </a:r>
            <a:endParaRPr lang="en-US">
              <a:latin typeface="Century Gothic" panose="020B0502020202020204" pitchFamily="34" charset="0"/>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a:latin typeface="Century Gothic"/>
            </a:endParaRPr>
          </a:p>
          <a:p>
            <a:pPr marL="121920" indent="-121920"/>
            <a:endParaRPr lang="en-US"/>
          </a:p>
        </p:txBody>
      </p:sp>
      <p:sp>
        <p:nvSpPr>
          <p:cNvPr id="26" name="Text Placeholder 25">
            <a:extLst>
              <a:ext uri="{FF2B5EF4-FFF2-40B4-BE49-F238E27FC236}">
                <a16:creationId xmlns:a16="http://schemas.microsoft.com/office/drawing/2014/main" id="{4278F38B-28FE-E990-DFC3-45493B46C543}"/>
              </a:ext>
            </a:extLst>
          </p:cNvPr>
          <p:cNvSpPr>
            <a:spLocks noGrp="1"/>
          </p:cNvSpPr>
          <p:nvPr>
            <p:ph type="body" sz="quarter" idx="28"/>
          </p:nvPr>
        </p:nvSpPr>
        <p:spPr>
          <a:xfrm>
            <a:off x="3365130" y="3112180"/>
            <a:ext cx="2612563" cy="1353312"/>
          </a:xfrm>
        </p:spPr>
        <p:txBody>
          <a:bodyPr vert="horz" lIns="0" tIns="0" rIns="91440" bIns="45720" rtlCol="0" anchor="t">
            <a:normAutofit/>
          </a:bodyPr>
          <a:lstStyle/>
          <a:p>
            <a:pPr marL="0" indent="0">
              <a:buNone/>
            </a:pPr>
            <a:r>
              <a:rPr lang="en-US" sz="1400">
                <a:latin typeface="Century Gothic"/>
                <a:hlinkClick r:id="rId2"/>
              </a:rPr>
              <a:t>Join our national assembly</a:t>
            </a:r>
            <a:endParaRPr lang="en-US" sz="1400">
              <a:latin typeface="Century Gothic"/>
            </a:endParaRPr>
          </a:p>
        </p:txBody>
      </p:sp>
      <p:sp>
        <p:nvSpPr>
          <p:cNvPr id="27" name="Text Placeholder 26">
            <a:extLst>
              <a:ext uri="{FF2B5EF4-FFF2-40B4-BE49-F238E27FC236}">
                <a16:creationId xmlns:a16="http://schemas.microsoft.com/office/drawing/2014/main" id="{7CE451F8-C45B-315D-0BD6-C272B41221B8}"/>
              </a:ext>
            </a:extLst>
          </p:cNvPr>
          <p:cNvSpPr>
            <a:spLocks noGrp="1"/>
          </p:cNvSpPr>
          <p:nvPr>
            <p:ph type="body" sz="quarter" idx="29"/>
          </p:nvPr>
        </p:nvSpPr>
        <p:spPr/>
        <p:txBody>
          <a:bodyPr vert="horz" lIns="0" tIns="0" rIns="91440" bIns="45720" rtlCol="0" anchor="t">
            <a:normAutofit/>
          </a:bodyPr>
          <a:lstStyle/>
          <a:p>
            <a:pPr marL="0" indent="0">
              <a:buNone/>
            </a:pPr>
            <a:r>
              <a:rPr lang="en-US" sz="1400">
                <a:latin typeface="Century Gothic"/>
                <a:ea typeface="+mn-lt"/>
                <a:cs typeface="+mn-lt"/>
                <a:hlinkClick r:id="rId3"/>
              </a:rPr>
              <a:t>It's not too late to make a Jubilee Pledge!</a:t>
            </a:r>
            <a:endParaRPr lang="en-US" sz="1400">
              <a:latin typeface="Century Gothic"/>
            </a:endParaRPr>
          </a:p>
          <a:p>
            <a:pPr marL="0" indent="0">
              <a:buNone/>
            </a:pPr>
            <a:endParaRPr lang="en-US"/>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16</a:t>
            </a:fld>
            <a:endParaRPr lang="en-US"/>
          </a:p>
        </p:txBody>
      </p:sp>
      <p:pic>
        <p:nvPicPr>
          <p:cNvPr id="2" name="Picture Placeholder 1" descr="A child sitting on a bench in a field pouring water&#10;&#10;AI-generated content may be incorrect.">
            <a:extLst>
              <a:ext uri="{FF2B5EF4-FFF2-40B4-BE49-F238E27FC236}">
                <a16:creationId xmlns:a16="http://schemas.microsoft.com/office/drawing/2014/main" id="{C5378C02-7D93-7B58-14D3-D304924EF953}"/>
              </a:ext>
            </a:extLst>
          </p:cNvPr>
          <p:cNvPicPr>
            <a:picLocks noGrp="1" noChangeAspect="1"/>
          </p:cNvPicPr>
          <p:nvPr>
            <p:ph type="pic" sz="quarter" idx="30"/>
          </p:nvPr>
        </p:nvPicPr>
        <p:blipFill>
          <a:blip r:embed="rId4"/>
          <a:srcRect t="11878" b="11878"/>
          <a:stretch/>
        </p:blipFill>
        <p:spPr>
          <a:prstGeom prst="rect">
            <a:avLst/>
          </a:prstGeom>
        </p:spPr>
      </p:pic>
      <p:sp>
        <p:nvSpPr>
          <p:cNvPr id="11" name="TextBox 10">
            <a:extLst>
              <a:ext uri="{FF2B5EF4-FFF2-40B4-BE49-F238E27FC236}">
                <a16:creationId xmlns:a16="http://schemas.microsoft.com/office/drawing/2014/main" id="{91B026E1-2B6C-A256-EFC0-A0DF06B6DB36}"/>
              </a:ext>
            </a:extLst>
          </p:cNvPr>
          <p:cNvSpPr txBox="1"/>
          <p:nvPr/>
        </p:nvSpPr>
        <p:spPr>
          <a:xfrm>
            <a:off x="317108" y="3108689"/>
            <a:ext cx="27291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hlinkClick r:id="rId5"/>
              </a:rPr>
              <a:t>Join us on the Big Lent Walk!</a:t>
            </a:r>
            <a:endParaRPr lang="en-US" sz="1400">
              <a:latin typeface="Century Gothic"/>
            </a:endParaRPr>
          </a:p>
        </p:txBody>
      </p:sp>
      <p:pic>
        <p:nvPicPr>
          <p:cNvPr id="6" name="Picture Placeholder 5">
            <a:extLst>
              <a:ext uri="{FF2B5EF4-FFF2-40B4-BE49-F238E27FC236}">
                <a16:creationId xmlns:a16="http://schemas.microsoft.com/office/drawing/2014/main" id="{68F0F883-6316-D259-AD57-E4EA2EBE1F4D}"/>
              </a:ext>
            </a:extLst>
          </p:cNvPr>
          <p:cNvPicPr>
            <a:picLocks noGrp="1" noChangeAspect="1"/>
          </p:cNvPicPr>
          <p:nvPr>
            <p:ph type="pic" sz="quarter" idx="31"/>
          </p:nvPr>
        </p:nvPicPr>
        <p:blipFill>
          <a:blip r:embed="rId6"/>
          <a:srcRect t="16110" b="16110"/>
          <a:stretch/>
        </p:blipFill>
        <p:spPr>
          <a:prstGeom prst="rect">
            <a:avLst/>
          </a:prstGeom>
        </p:spPr>
      </p:pic>
      <p:pic>
        <p:nvPicPr>
          <p:cNvPr id="8" name="Picture Placeholder 7">
            <a:extLst>
              <a:ext uri="{FF2B5EF4-FFF2-40B4-BE49-F238E27FC236}">
                <a16:creationId xmlns:a16="http://schemas.microsoft.com/office/drawing/2014/main" id="{3D493050-F467-8D35-CE3D-7CC4CF7F2478}"/>
              </a:ext>
            </a:extLst>
          </p:cNvPr>
          <p:cNvPicPr>
            <a:picLocks noGrp="1" noChangeAspect="1"/>
          </p:cNvPicPr>
          <p:nvPr>
            <p:ph type="pic" sz="quarter" idx="16"/>
          </p:nvPr>
        </p:nvPicPr>
        <p:blipFill>
          <a:blip r:embed="rId7">
            <a:extLst>
              <a:ext uri="{28A0092B-C50C-407E-A947-70E740481C1C}">
                <a14:useLocalDpi xmlns:a14="http://schemas.microsoft.com/office/drawing/2010/main" val="0"/>
              </a:ext>
            </a:extLst>
          </a:blip>
          <a:srcRect t="17156" b="17156"/>
          <a:stretch>
            <a:fillRect/>
          </a:stretch>
        </p:blipFill>
        <p:spPr/>
      </p:pic>
    </p:spTree>
    <p:extLst>
      <p:ext uri="{BB962C8B-B14F-4D97-AF65-F5344CB8AC3E}">
        <p14:creationId xmlns:p14="http://schemas.microsoft.com/office/powerpoint/2010/main" val="1858560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474147" y="1243862"/>
            <a:ext cx="3245716" cy="3785652"/>
          </a:xfrm>
        </p:spPr>
        <p:txBody>
          <a:bodyPr/>
          <a:lstStyle/>
          <a:p>
            <a:pPr rtl="0" fontAlgn="base"/>
            <a:br>
              <a:rPr lang="en-US" dirty="0">
                <a:latin typeface="Century Gothic" panose="020B0502020202020204" pitchFamily="34" charset="0"/>
              </a:rPr>
            </a:br>
            <a:r>
              <a:rPr lang="en-US" dirty="0">
                <a:solidFill>
                  <a:srgbClr val="000000"/>
                </a:solidFill>
                <a:latin typeface="Century Gothic"/>
                <a:cs typeface="Times New Roman"/>
              </a:rPr>
              <a:t>God of light,</a:t>
            </a:r>
            <a:br>
              <a:rPr lang="en-US" dirty="0">
                <a:solidFill>
                  <a:srgbClr val="000000"/>
                </a:solidFill>
                <a:latin typeface="Century Gothic"/>
                <a:cs typeface="Times New Roman"/>
              </a:rPr>
            </a:br>
            <a:r>
              <a:rPr lang="en-US" dirty="0">
                <a:solidFill>
                  <a:srgbClr val="000000"/>
                </a:solidFill>
                <a:latin typeface="Century Gothic"/>
                <a:cs typeface="Times New Roman"/>
              </a:rPr>
              <a:t>You sent the Spirit down upon your Son so others might know who he was. Send your Spirit upon us, so we might spread your message of love and peace to others. </a:t>
            </a:r>
            <a:br>
              <a:rPr lang="en-US" dirty="0">
                <a:solidFill>
                  <a:srgbClr val="000000"/>
                </a:solidFill>
                <a:latin typeface="Century Gothic"/>
                <a:cs typeface="Times New Roman"/>
              </a:rPr>
            </a:br>
            <a:r>
              <a:rPr lang="en-US" dirty="0">
                <a:solidFill>
                  <a:srgbClr val="000000"/>
                </a:solidFill>
                <a:latin typeface="Century Gothic"/>
                <a:cs typeface="Times New Roman"/>
              </a:rPr>
              <a:t>Amen.</a:t>
            </a:r>
            <a:br>
              <a:rPr lang="en-US" sz="1800" dirty="0">
                <a:latin typeface="Century Gothic"/>
              </a:rPr>
            </a:br>
            <a:br>
              <a:rPr lang="en-US" dirty="0">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368210" y="167694"/>
            <a:ext cx="3491110" cy="346249"/>
          </a:xfrm>
          <a:prstGeom prst="rect">
            <a:avLst/>
          </a:prstGeom>
          <a:noFill/>
        </p:spPr>
        <p:txBody>
          <a:bodyPr wrap="square" lIns="68580" tIns="34290" rIns="68580" bIns="34290" rtlCol="0" anchor="t">
            <a:spAutoFit/>
          </a:bodyPr>
          <a:lstStyle/>
          <a:p>
            <a:r>
              <a:rPr lang="en-US" b="1" dirty="0">
                <a:latin typeface="Century Gothic"/>
                <a:cs typeface="Segoe UI"/>
              </a:rPr>
              <a:t>Gospel: John 1: 29-34</a:t>
            </a:r>
            <a:endParaRPr lang="en-US" b="1" dirty="0">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394392" y="4425764"/>
            <a:ext cx="5425188" cy="542823"/>
            <a:chOff x="344402" y="5655667"/>
            <a:chExt cx="7233584" cy="723764"/>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55667"/>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211917" y="903391"/>
            <a:ext cx="8709768" cy="5416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Times New Roman"/>
              </a:rPr>
              <a:t>The next day John saw Jesus coming to him, and said, “There is the Lamb of God, who takes away the sin of the world! This is the one I was talking about when I said, ‘A man is coming after me, but he is greater than I am, because he existed before I was born.’ I did not know who he would be, but I came </a:t>
            </a:r>
            <a:r>
              <a:rPr lang="en-US" dirty="0" err="1">
                <a:latin typeface="Century Gothic"/>
                <a:cs typeface="Times New Roman"/>
              </a:rPr>
              <a:t>baptising</a:t>
            </a:r>
            <a:r>
              <a:rPr lang="en-US" dirty="0">
                <a:latin typeface="Century Gothic"/>
                <a:cs typeface="Times New Roman"/>
              </a:rPr>
              <a:t> with water in order to make him known to the people of Israel.”</a:t>
            </a:r>
            <a:endParaRPr lang="en-US" dirty="0">
              <a:latin typeface="Century Gothic"/>
            </a:endParaRPr>
          </a:p>
          <a:p>
            <a:pPr algn="l"/>
            <a:endParaRPr lang="en-US" dirty="0">
              <a:latin typeface="Century Gothic"/>
              <a:cs typeface="Times New Roman"/>
            </a:endParaRPr>
          </a:p>
          <a:p>
            <a:pPr algn="l"/>
            <a:r>
              <a:rPr lang="en-US" dirty="0">
                <a:latin typeface="Century Gothic"/>
                <a:cs typeface="Times New Roman"/>
              </a:rPr>
              <a:t>And John gave his testimony: “I saw the Spirit come down like a dove from heaven and stay on him. I still did not know that he was the one, but God, who sent me to </a:t>
            </a:r>
            <a:r>
              <a:rPr lang="en-US" dirty="0" err="1">
                <a:latin typeface="Century Gothic"/>
                <a:cs typeface="Times New Roman"/>
              </a:rPr>
              <a:t>baptise</a:t>
            </a:r>
            <a:r>
              <a:rPr lang="en-US" dirty="0">
                <a:latin typeface="Century Gothic"/>
                <a:cs typeface="Times New Roman"/>
              </a:rPr>
              <a:t> with water, had said to me, ‘You will see the Spirit come down and stay on a man; he is the one who </a:t>
            </a:r>
            <a:r>
              <a:rPr lang="en-US" dirty="0" err="1">
                <a:latin typeface="Century Gothic"/>
                <a:cs typeface="Times New Roman"/>
              </a:rPr>
              <a:t>baptises</a:t>
            </a:r>
            <a:r>
              <a:rPr lang="en-US" dirty="0">
                <a:latin typeface="Century Gothic"/>
                <a:cs typeface="Times New Roman"/>
              </a:rPr>
              <a:t> with the Holy Spirit.’ I have seen it,” said John, “and I tell you that he is the Son of God.”</a:t>
            </a:r>
            <a:endParaRPr lang="en-US" dirty="0">
              <a:latin typeface="Century Gothic"/>
            </a:endParaRPr>
          </a:p>
          <a:p>
            <a:pPr algn="l"/>
            <a:endParaRPr lang="en-US" dirty="0">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sz="2000">
              <a:latin typeface="Century Gothic"/>
              <a:cs typeface="Times New Roman"/>
            </a:endParaRPr>
          </a:p>
          <a:p>
            <a:pPr algn="l"/>
            <a:endParaRPr lang="en-US" sz="2000">
              <a:latin typeface="Century Gothic"/>
              <a:cs typeface="Times New Roman"/>
            </a:endParaRPr>
          </a:p>
          <a:p>
            <a:pPr algn="l"/>
            <a:endParaRPr lang="en-US">
              <a:latin typeface="Times New Roman"/>
              <a:cs typeface="Times New Roman"/>
            </a:endParaRPr>
          </a:p>
          <a:p>
            <a:pPr algn="l"/>
            <a:endParaRPr lang="en-US"/>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791532"/>
            <a:ext cx="5435840" cy="3952734"/>
          </a:xfrm>
          <a:prstGeom prst="rect">
            <a:avLst/>
          </a:prstGeom>
        </p:spPr>
        <p:txBody>
          <a:bodyPr wrap="square">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r>
              <a:rPr lang="en-GB" sz="2100">
                <a:latin typeface="Century Gothic" panose="020B0502020202020204" pitchFamily="34" charset="0"/>
              </a:rPr>
              <a:t> </a:t>
            </a: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168606" y="792536"/>
            <a:ext cx="8715053"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Century Gothic"/>
              </a:rPr>
              <a:t>What do you remember from the Gospel reading? </a:t>
            </a:r>
            <a:endParaRPr lang="en-US">
              <a:latin typeface="Arial" panose="020B0604020202020204"/>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5503682" y="1327524"/>
            <a:ext cx="3625040" cy="394723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dirty="0">
                <a:latin typeface="Century Gothic"/>
                <a:cs typeface="Times New Roman"/>
              </a:rPr>
              <a:t>John tells us that he saw the Holy Spirit come down like a dove to rest on Jesus. Because of this, John believed that Jesus was the Son of God.</a:t>
            </a:r>
            <a:endParaRPr lang="en-US" dirty="0">
              <a:latin typeface="Century Gothic"/>
            </a:endParaRPr>
          </a:p>
          <a:p>
            <a:pPr algn="l"/>
            <a:endParaRPr lang="en-GB" dirty="0">
              <a:latin typeface="Century Gothic"/>
              <a:cs typeface="Times New Roman"/>
            </a:endParaRPr>
          </a:p>
          <a:p>
            <a:pPr algn="l"/>
            <a:r>
              <a:rPr lang="en-GB" dirty="0">
                <a:latin typeface="Century Gothic"/>
                <a:cs typeface="Times New Roman"/>
              </a:rPr>
              <a:t>A dove is one way that the Holy Spirit shows itself, but most of the time the Spirit is invisible. We cannot see it.</a:t>
            </a:r>
            <a:endParaRPr lang="en-GB" dirty="0">
              <a:latin typeface="Century Gothic"/>
            </a:endParaRPr>
          </a:p>
          <a:p>
            <a:pPr algn="l"/>
            <a:endParaRPr lang="en-GB" dirty="0">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endParaRPr lang="en-GB">
              <a:latin typeface="Century Gothic"/>
              <a:cs typeface="Times New Roman"/>
            </a:endParaRPr>
          </a:p>
        </p:txBody>
      </p:sp>
      <p:pic>
        <p:nvPicPr>
          <p:cNvPr id="10" name="Picture 9" descr="A stained glass window with a bird in the center&#10;&#10;AI-generated content may be incorrect.">
            <a:extLst>
              <a:ext uri="{FF2B5EF4-FFF2-40B4-BE49-F238E27FC236}">
                <a16:creationId xmlns:a16="http://schemas.microsoft.com/office/drawing/2014/main" id="{3A9AEABA-7282-F0D4-F54C-C48C3110685C}"/>
              </a:ext>
            </a:extLst>
          </p:cNvPr>
          <p:cNvPicPr>
            <a:picLocks noChangeAspect="1"/>
          </p:cNvPicPr>
          <p:nvPr/>
        </p:nvPicPr>
        <p:blipFill>
          <a:blip r:embed="rId5"/>
          <a:stretch>
            <a:fillRect/>
          </a:stretch>
        </p:blipFill>
        <p:spPr>
          <a:xfrm>
            <a:off x="172528" y="1326813"/>
            <a:ext cx="5143500" cy="2953544"/>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4261217" y="900820"/>
            <a:ext cx="449840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Century Gothic"/>
                <a:cs typeface="Times New Roman"/>
              </a:rPr>
              <a:t>One way to think about the Holy Spirit is like the wind. You cannot see the wind, but you can see the branches of a tree moving when the wind blows. Or you can see a windmill spinning round.</a:t>
            </a:r>
            <a:endParaRPr lang="en-US" dirty="0">
              <a:latin typeface="Century Gothic"/>
              <a:cs typeface="Times New Roman"/>
            </a:endParaRPr>
          </a:p>
          <a:p>
            <a:pPr algn="l"/>
            <a:endParaRPr lang="en-GB" dirty="0">
              <a:latin typeface="Century Gothic"/>
              <a:cs typeface="Times New Roman"/>
            </a:endParaRPr>
          </a:p>
          <a:p>
            <a:pPr algn="l"/>
            <a:r>
              <a:rPr lang="en-GB" dirty="0">
                <a:latin typeface="Century Gothic"/>
                <a:cs typeface="Times New Roman"/>
              </a:rPr>
              <a:t>Can you think of any other examples of when you can see the wind?</a:t>
            </a:r>
            <a:endParaRPr lang="en-US">
              <a:latin typeface="Century Gothic"/>
            </a:endParaRPr>
          </a:p>
          <a:p>
            <a:pPr algn="l"/>
            <a:endParaRPr lang="en-GB" dirty="0">
              <a:latin typeface="Century Gothic"/>
              <a:cs typeface="Times New Roman"/>
            </a:endParaRPr>
          </a:p>
          <a:p>
            <a:pPr algn="l"/>
            <a:r>
              <a:rPr lang="en-GB" dirty="0">
                <a:latin typeface="Century Gothic"/>
                <a:cs typeface="Times New Roman"/>
              </a:rPr>
              <a:t>The wind can be very strong. The wind can be very helpful. How does it help to make things work in these photos? </a:t>
            </a:r>
          </a:p>
          <a:p>
            <a:pPr algn="l"/>
            <a:endParaRPr lang="en-GB" dirty="0">
              <a:latin typeface="Century Gothic"/>
              <a:cs typeface="Times New Roman"/>
            </a:endParaRPr>
          </a:p>
          <a:p>
            <a:pPr algn="l"/>
            <a:endParaRPr lang="en-GB">
              <a:latin typeface="Century Gothic"/>
              <a:cs typeface="Times New Roman"/>
            </a:endParaRPr>
          </a:p>
        </p:txBody>
      </p:sp>
      <p:pic>
        <p:nvPicPr>
          <p:cNvPr id="2" name="Picture 1" descr="A wind turbines in a wheat field&#10;&#10;AI-generated content may be incorrect.">
            <a:extLst>
              <a:ext uri="{FF2B5EF4-FFF2-40B4-BE49-F238E27FC236}">
                <a16:creationId xmlns:a16="http://schemas.microsoft.com/office/drawing/2014/main" id="{DBD0ACE0-B66E-1C3E-7AC7-8044F6BDA9D4}"/>
              </a:ext>
            </a:extLst>
          </p:cNvPr>
          <p:cNvPicPr>
            <a:picLocks noChangeAspect="1"/>
          </p:cNvPicPr>
          <p:nvPr/>
        </p:nvPicPr>
        <p:blipFill>
          <a:blip r:embed="rId3"/>
          <a:stretch>
            <a:fillRect/>
          </a:stretch>
        </p:blipFill>
        <p:spPr>
          <a:xfrm>
            <a:off x="805856" y="900820"/>
            <a:ext cx="2858888" cy="3812706"/>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60887" y="1282891"/>
            <a:ext cx="327552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Times New Roman"/>
              </a:rPr>
              <a:t>Like the wind, the Holy Spirit helps us. </a:t>
            </a:r>
          </a:p>
          <a:p>
            <a:pPr algn="l"/>
            <a:endParaRPr lang="en-US" dirty="0">
              <a:latin typeface="Century Gothic"/>
              <a:cs typeface="Times New Roman"/>
            </a:endParaRPr>
          </a:p>
          <a:p>
            <a:pPr algn="l"/>
            <a:r>
              <a:rPr lang="en-US" dirty="0">
                <a:latin typeface="Century Gothic"/>
                <a:cs typeface="Times New Roman"/>
              </a:rPr>
              <a:t>We receive the Holy Spirit when we are </a:t>
            </a:r>
            <a:r>
              <a:rPr lang="en-US" err="1">
                <a:latin typeface="Century Gothic"/>
                <a:cs typeface="Times New Roman"/>
              </a:rPr>
              <a:t>baptised</a:t>
            </a:r>
            <a:r>
              <a:rPr lang="en-US" dirty="0">
                <a:latin typeface="Century Gothic"/>
                <a:cs typeface="Times New Roman"/>
              </a:rPr>
              <a:t>. </a:t>
            </a:r>
            <a:endParaRPr lang="en-US">
              <a:latin typeface="Century Gothic"/>
              <a:cs typeface="Times New Roman"/>
            </a:endParaRPr>
          </a:p>
          <a:p>
            <a:pPr algn="l"/>
            <a:endParaRPr lang="en-US" dirty="0">
              <a:latin typeface="Century Gothic"/>
              <a:cs typeface="Times New Roman"/>
            </a:endParaRPr>
          </a:p>
          <a:p>
            <a:pPr algn="l"/>
            <a:r>
              <a:rPr lang="en-US" dirty="0">
                <a:latin typeface="Century Gothic"/>
                <a:cs typeface="Times New Roman"/>
              </a:rPr>
              <a:t>This same Spirit stays with us all through our lives, helping us to do the things that we find difficult.</a:t>
            </a:r>
            <a:endParaRPr lang="en-US">
              <a:latin typeface="Century Gothic"/>
            </a:endParaRPr>
          </a:p>
          <a:p>
            <a:pPr algn="l"/>
            <a:endParaRPr lang="en-US">
              <a:latin typeface="Century Gothic"/>
              <a:cs typeface="Times New Roman"/>
            </a:endParaRPr>
          </a:p>
          <a:p>
            <a:pPr algn="l"/>
            <a:endParaRPr lang="en-US">
              <a:latin typeface="Century Gothic"/>
              <a:cs typeface="Times New Roman"/>
            </a:endParaRPr>
          </a:p>
        </p:txBody>
      </p:sp>
      <p:pic>
        <p:nvPicPr>
          <p:cNvPr id="4" name="Picture 3" descr="A person holding a baby with a shell over their head&#10;&#10;AI-generated content may be incorrect.">
            <a:extLst>
              <a:ext uri="{FF2B5EF4-FFF2-40B4-BE49-F238E27FC236}">
                <a16:creationId xmlns:a16="http://schemas.microsoft.com/office/drawing/2014/main" id="{8D1F4CB4-5848-B0BF-D284-C28BA823CE43}"/>
              </a:ext>
            </a:extLst>
          </p:cNvPr>
          <p:cNvPicPr>
            <a:picLocks noChangeAspect="1"/>
          </p:cNvPicPr>
          <p:nvPr/>
        </p:nvPicPr>
        <p:blipFill>
          <a:blip r:embed="rId3"/>
          <a:stretch>
            <a:fillRect/>
          </a:stretch>
        </p:blipFill>
        <p:spPr>
          <a:xfrm>
            <a:off x="3850298" y="1055822"/>
            <a:ext cx="5005530" cy="3340615"/>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164185" y="949415"/>
            <a:ext cx="4407287" cy="45012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dirty="0">
                <a:solidFill>
                  <a:srgbClr val="000000"/>
                </a:solidFill>
                <a:latin typeface="Century Gothic"/>
                <a:ea typeface="+mn-lt"/>
                <a:cs typeface="Times New Roman"/>
              </a:rPr>
              <a:t>Jesus asks us to love other people, to care for people who are sick and to be signs of hope in our world, especially to people who are poor.</a:t>
            </a:r>
          </a:p>
          <a:p>
            <a:pPr algn="l"/>
            <a:endParaRPr lang="en-US" dirty="0">
              <a:solidFill>
                <a:srgbClr val="000000"/>
              </a:solidFill>
              <a:latin typeface="Century Gothic"/>
              <a:ea typeface="+mn-lt"/>
              <a:cs typeface="Times New Roman"/>
            </a:endParaRPr>
          </a:p>
          <a:p>
            <a:pPr algn="l"/>
            <a:r>
              <a:rPr lang="en-US" dirty="0">
                <a:solidFill>
                  <a:srgbClr val="000000"/>
                </a:solidFill>
                <a:latin typeface="Century Gothic"/>
                <a:ea typeface="+mn-lt"/>
                <a:cs typeface="Times New Roman"/>
              </a:rPr>
              <a:t>This is not always easy, especially when people are in many different countries to us. </a:t>
            </a:r>
          </a:p>
          <a:p>
            <a:pPr algn="l"/>
            <a:endParaRPr lang="en-US" dirty="0">
              <a:solidFill>
                <a:srgbClr val="000000"/>
              </a:solidFill>
              <a:latin typeface="Century Gothic"/>
              <a:ea typeface="+mn-lt"/>
              <a:cs typeface="Times New Roman"/>
            </a:endParaRPr>
          </a:p>
          <a:p>
            <a:pPr algn="l"/>
            <a:r>
              <a:rPr lang="en-US" dirty="0">
                <a:solidFill>
                  <a:srgbClr val="000000"/>
                </a:solidFill>
                <a:latin typeface="Century Gothic"/>
                <a:ea typeface="+mn-lt"/>
                <a:cs typeface="Times New Roman"/>
              </a:rPr>
              <a:t>But when we do these things, other people can see the Holy Spirit working through us, just as we can see the wind in the trees.</a:t>
            </a:r>
            <a:endParaRPr lang="en-US" dirty="0">
              <a:latin typeface="Century Gothic"/>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p:txBody>
      </p:sp>
      <p:pic>
        <p:nvPicPr>
          <p:cNvPr id="2" name="Picture 1" descr="A group of children posing for a picture&#10;&#10;AI-generated content may be incorrect.">
            <a:extLst>
              <a:ext uri="{FF2B5EF4-FFF2-40B4-BE49-F238E27FC236}">
                <a16:creationId xmlns:a16="http://schemas.microsoft.com/office/drawing/2014/main" id="{A01126BB-2E3C-1319-EB71-3AC249CE131D}"/>
              </a:ext>
            </a:extLst>
          </p:cNvPr>
          <p:cNvPicPr>
            <a:picLocks noChangeAspect="1"/>
          </p:cNvPicPr>
          <p:nvPr/>
        </p:nvPicPr>
        <p:blipFill>
          <a:blip r:embed="rId3"/>
          <a:stretch>
            <a:fillRect/>
          </a:stretch>
        </p:blipFill>
        <p:spPr>
          <a:xfrm>
            <a:off x="4574696" y="1105171"/>
            <a:ext cx="4404864" cy="2914245"/>
          </a:xfrm>
          <a:prstGeom prst="rect">
            <a:avLst/>
          </a:prstGeom>
        </p:spPr>
      </p:pic>
      <p:sp>
        <p:nvSpPr>
          <p:cNvPr id="3" name="TextBox 2">
            <a:extLst>
              <a:ext uri="{FF2B5EF4-FFF2-40B4-BE49-F238E27FC236}">
                <a16:creationId xmlns:a16="http://schemas.microsoft.com/office/drawing/2014/main" id="{A9F96EED-E021-21DF-DED2-DA27BCB5F186}"/>
              </a:ext>
            </a:extLst>
          </p:cNvPr>
          <p:cNvSpPr txBox="1"/>
          <p:nvPr/>
        </p:nvSpPr>
        <p:spPr>
          <a:xfrm>
            <a:off x="4476288" y="4019664"/>
            <a:ext cx="459776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rPr>
              <a:t>Raising money for CAFOD to help our global family in need</a:t>
            </a:r>
            <a:endParaRPr lang="en-US" sz="1200" dirty="0">
              <a:solidFill>
                <a:srgbClr val="000000"/>
              </a:solidFill>
              <a:latin typeface="Century Gothic"/>
            </a:endParaRPr>
          </a:p>
        </p:txBody>
      </p:sp>
    </p:spTree>
    <p:extLst>
      <p:ext uri="{BB962C8B-B14F-4D97-AF65-F5344CB8AC3E}">
        <p14:creationId xmlns:p14="http://schemas.microsoft.com/office/powerpoint/2010/main" val="442809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58F0DA0-155A-ADC1-84E7-72BC65B9F8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17DFC5-4552-2780-609D-673249FC5A46}"/>
              </a:ext>
            </a:extLst>
          </p:cNvPr>
          <p:cNvSpPr>
            <a:spLocks noGrp="1"/>
          </p:cNvSpPr>
          <p:nvPr>
            <p:ph type="sldNum" sz="quarter" idx="12"/>
          </p:nvPr>
        </p:nvSpPr>
        <p:spPr/>
        <p:txBody>
          <a:bodyPr/>
          <a:lstStyle/>
          <a:p>
            <a:fld id="{EA6EBE3F-60D7-48A8-BD0B-B317D75812BF}" type="slidenum">
              <a:rPr lang="en-GB" smtClean="0"/>
              <a:t>8</a:t>
            </a:fld>
            <a:endParaRPr lang="en-GB"/>
          </a:p>
        </p:txBody>
      </p:sp>
      <p:sp>
        <p:nvSpPr>
          <p:cNvPr id="6" name="TextBox 5">
            <a:extLst>
              <a:ext uri="{FF2B5EF4-FFF2-40B4-BE49-F238E27FC236}">
                <a16:creationId xmlns:a16="http://schemas.microsoft.com/office/drawing/2014/main" id="{CE63FCC0-28D4-EB3E-C9B9-A637BB842D34}"/>
              </a:ext>
            </a:extLst>
          </p:cNvPr>
          <p:cNvSpPr txBox="1"/>
          <p:nvPr/>
        </p:nvSpPr>
        <p:spPr>
          <a:xfrm>
            <a:off x="5235742" y="1045298"/>
            <a:ext cx="381374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000000"/>
                </a:solidFill>
                <a:latin typeface="Century Gothic"/>
                <a:cs typeface="Times New Roman"/>
              </a:rPr>
              <a:t>Brian lives and works in Kenya, training young people in farming so that they can earn a living and look after the environment.</a:t>
            </a:r>
          </a:p>
          <a:p>
            <a:pPr algn="l"/>
            <a:endParaRPr lang="en-US" dirty="0">
              <a:solidFill>
                <a:srgbClr val="000000"/>
              </a:solidFill>
              <a:latin typeface="Century Gothic"/>
              <a:cs typeface="Times New Roman"/>
            </a:endParaRPr>
          </a:p>
          <a:p>
            <a:pPr algn="l"/>
            <a:r>
              <a:rPr lang="en-US" dirty="0">
                <a:solidFill>
                  <a:srgbClr val="000000"/>
                </a:solidFill>
                <a:latin typeface="Century Gothic"/>
                <a:cs typeface="Times New Roman"/>
              </a:rPr>
              <a:t>He says: “God has not given us a spirit of fear, but of power </a:t>
            </a:r>
            <a:r>
              <a:rPr lang="en-US" dirty="0">
                <a:latin typeface="Century Gothic"/>
                <a:cs typeface="Times New Roman"/>
              </a:rPr>
              <a:t>and love</a:t>
            </a:r>
            <a:r>
              <a:rPr lang="en-US" dirty="0">
                <a:solidFill>
                  <a:srgbClr val="000000"/>
                </a:solidFill>
                <a:latin typeface="Century Gothic"/>
                <a:cs typeface="Times New Roman"/>
              </a:rPr>
              <a:t>. </a:t>
            </a:r>
            <a:r>
              <a:rPr lang="en-US" dirty="0">
                <a:latin typeface="Century Gothic"/>
                <a:cs typeface="Times New Roman"/>
              </a:rPr>
              <a:t>With God’s strength and guidance, you can achieve great things, beyond your wildest dreams.”</a:t>
            </a:r>
            <a:endParaRPr lang="en-US">
              <a:latin typeface="Century Gothic"/>
            </a:endParaRPr>
          </a:p>
          <a:p>
            <a:pPr algn="l"/>
            <a:endParaRPr lang="en-US" dirty="0">
              <a:latin typeface="Century Gothic"/>
              <a:cs typeface="Times New Roman"/>
            </a:endParaRPr>
          </a:p>
        </p:txBody>
      </p:sp>
      <p:pic>
        <p:nvPicPr>
          <p:cNvPr id="2" name="Picture 1" descr="A person standing on a stage&#10;&#10;AI-generated content may be incorrect.">
            <a:extLst>
              <a:ext uri="{FF2B5EF4-FFF2-40B4-BE49-F238E27FC236}">
                <a16:creationId xmlns:a16="http://schemas.microsoft.com/office/drawing/2014/main" id="{B80CFCF7-5DB0-2616-EC36-F59E7117AD72}"/>
              </a:ext>
            </a:extLst>
          </p:cNvPr>
          <p:cNvPicPr>
            <a:picLocks noChangeAspect="1"/>
          </p:cNvPicPr>
          <p:nvPr/>
        </p:nvPicPr>
        <p:blipFill>
          <a:blip r:embed="rId3"/>
          <a:srcRect r="13169" b="1557"/>
          <a:stretch>
            <a:fillRect/>
          </a:stretch>
        </p:blipFill>
        <p:spPr>
          <a:xfrm>
            <a:off x="-1754936" y="-10783"/>
            <a:ext cx="6841098" cy="5149292"/>
          </a:xfrm>
          <a:prstGeom prst="rect">
            <a:avLst/>
          </a:prstGeom>
        </p:spPr>
      </p:pic>
    </p:spTree>
    <p:extLst>
      <p:ext uri="{BB962C8B-B14F-4D97-AF65-F5344CB8AC3E}">
        <p14:creationId xmlns:p14="http://schemas.microsoft.com/office/powerpoint/2010/main" val="3813277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1914552-9745-4D32-FC55-8ADBFAF458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65B8F6C-3F89-83B5-09FD-930B0F0AF685}"/>
              </a:ext>
            </a:extLst>
          </p:cNvPr>
          <p:cNvSpPr>
            <a:spLocks noGrp="1"/>
          </p:cNvSpPr>
          <p:nvPr>
            <p:ph type="sldNum" sz="quarter" idx="12"/>
          </p:nvPr>
        </p:nvSpPr>
        <p:spPr/>
        <p:txBody>
          <a:bodyPr/>
          <a:lstStyle/>
          <a:p>
            <a:fld id="{EA6EBE3F-60D7-48A8-BD0B-B317D75812BF}" type="slidenum">
              <a:rPr lang="en-GB" smtClean="0"/>
              <a:t>9</a:t>
            </a:fld>
            <a:endParaRPr lang="en-GB"/>
          </a:p>
        </p:txBody>
      </p:sp>
      <p:sp>
        <p:nvSpPr>
          <p:cNvPr id="6" name="TextBox 5">
            <a:extLst>
              <a:ext uri="{FF2B5EF4-FFF2-40B4-BE49-F238E27FC236}">
                <a16:creationId xmlns:a16="http://schemas.microsoft.com/office/drawing/2014/main" id="{6571DF48-CC3A-6B3B-0158-38839EE44894}"/>
              </a:ext>
            </a:extLst>
          </p:cNvPr>
          <p:cNvSpPr txBox="1"/>
          <p:nvPr/>
        </p:nvSpPr>
        <p:spPr>
          <a:xfrm>
            <a:off x="5139846" y="953986"/>
            <a:ext cx="36601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solidFill>
                <a:srgbClr val="000000"/>
              </a:solidFill>
            </a:endParaRPr>
          </a:p>
        </p:txBody>
      </p:sp>
      <p:pic>
        <p:nvPicPr>
          <p:cNvPr id="7" name="Picture 6" descr="A person smiling in front of a painted wall&#10;&#10;AI-generated content may be incorrect.">
            <a:extLst>
              <a:ext uri="{FF2B5EF4-FFF2-40B4-BE49-F238E27FC236}">
                <a16:creationId xmlns:a16="http://schemas.microsoft.com/office/drawing/2014/main" id="{2CF799A8-9BD2-DB13-2405-B40DEDA5C52A}"/>
              </a:ext>
            </a:extLst>
          </p:cNvPr>
          <p:cNvPicPr>
            <a:picLocks noChangeAspect="1"/>
          </p:cNvPicPr>
          <p:nvPr/>
        </p:nvPicPr>
        <p:blipFill>
          <a:blip r:embed="rId3"/>
          <a:srcRect t="1212" r="12055" b="353"/>
          <a:stretch>
            <a:fillRect/>
          </a:stretch>
        </p:blipFill>
        <p:spPr>
          <a:xfrm>
            <a:off x="-1079540" y="1147644"/>
            <a:ext cx="5051585" cy="3169738"/>
          </a:xfrm>
          <a:prstGeom prst="rect">
            <a:avLst/>
          </a:prstGeom>
        </p:spPr>
      </p:pic>
      <p:sp>
        <p:nvSpPr>
          <p:cNvPr id="3" name="TextBox 2">
            <a:extLst>
              <a:ext uri="{FF2B5EF4-FFF2-40B4-BE49-F238E27FC236}">
                <a16:creationId xmlns:a16="http://schemas.microsoft.com/office/drawing/2014/main" id="{BEFA500C-D5C7-8952-5FC8-2389DC8D3B13}"/>
              </a:ext>
            </a:extLst>
          </p:cNvPr>
          <p:cNvSpPr txBox="1"/>
          <p:nvPr/>
        </p:nvSpPr>
        <p:spPr>
          <a:xfrm>
            <a:off x="4103704" y="951478"/>
            <a:ext cx="493906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err="1">
                <a:latin typeface="Century Gothic"/>
              </a:rPr>
              <a:t>Abbiott</a:t>
            </a:r>
            <a:r>
              <a:rPr lang="en-GB" dirty="0">
                <a:latin typeface="Century Gothic"/>
              </a:rPr>
              <a:t> works as a climate change officer in the Borana community in Ethiopia where he was born. </a:t>
            </a:r>
            <a:endParaRPr lang="en-US" dirty="0">
              <a:latin typeface="Century Gothic"/>
            </a:endParaRPr>
          </a:p>
          <a:p>
            <a:pPr algn="l"/>
            <a:endParaRPr lang="en-GB" dirty="0">
              <a:latin typeface="Century Gothic"/>
            </a:endParaRPr>
          </a:p>
          <a:p>
            <a:pPr algn="l"/>
            <a:r>
              <a:rPr lang="en-GB" dirty="0">
                <a:latin typeface="Century Gothic"/>
              </a:rPr>
              <a:t>He saw how drought had affected his people and wanted to make a difference. </a:t>
            </a:r>
          </a:p>
          <a:p>
            <a:pPr algn="l"/>
            <a:endParaRPr lang="en-GB" dirty="0">
              <a:latin typeface="Century Gothic"/>
            </a:endParaRPr>
          </a:p>
          <a:p>
            <a:pPr algn="l"/>
            <a:r>
              <a:rPr lang="en-US" err="1">
                <a:latin typeface="Century Gothic"/>
              </a:rPr>
              <a:t>Abbiott</a:t>
            </a:r>
            <a:r>
              <a:rPr lang="en-US" dirty="0">
                <a:latin typeface="Century Gothic"/>
              </a:rPr>
              <a:t> went to university to study climate change so that he could help his community, build a better world and share God's love. </a:t>
            </a:r>
          </a:p>
          <a:p>
            <a:pPr algn="l"/>
            <a:endParaRPr lang="en-US" dirty="0">
              <a:latin typeface="Century Gothic"/>
            </a:endParaRPr>
          </a:p>
          <a:p>
            <a:pPr algn="l"/>
            <a:r>
              <a:rPr lang="en-US" dirty="0">
                <a:latin typeface="Century Gothic"/>
              </a:rPr>
              <a:t>"Working together is good," says </a:t>
            </a:r>
            <a:r>
              <a:rPr lang="en-US" dirty="0" err="1">
                <a:latin typeface="Century Gothic"/>
              </a:rPr>
              <a:t>Abbiott</a:t>
            </a:r>
            <a:r>
              <a:rPr lang="en-US" dirty="0">
                <a:latin typeface="Century Gothic"/>
              </a:rPr>
              <a:t>. </a:t>
            </a:r>
          </a:p>
        </p:txBody>
      </p:sp>
    </p:spTree>
    <p:extLst>
      <p:ext uri="{BB962C8B-B14F-4D97-AF65-F5344CB8AC3E}">
        <p14:creationId xmlns:p14="http://schemas.microsoft.com/office/powerpoint/2010/main" val="4026544437"/>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SZUU6KYVHK2A-2146017777-19223</_dlc_DocId>
    <_dlc_DocIdUrl xmlns="04672002-f21f-4240-adfb-f0b653fb6fb5">
      <Url>https://cafod365.sharepoint.com/sites/int/Education/_layouts/15/DocIdRedir.aspx?ID=SZUU6KYVHK2A-2146017777-19223</Url>
      <Description>SZUU6KYVHK2A-2146017777-19223</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d76f6af5401eba7145507b88f350e6e">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a36f6bad067c38f775fd1fa5132acdcf"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2.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3.xml><?xml version="1.0" encoding="utf-8"?>
<ds:datastoreItem xmlns:ds="http://schemas.openxmlformats.org/officeDocument/2006/customXml" ds:itemID="{37880FD4-C537-4FE3-BF29-620D65E12577}">
  <ds:schemaRefs>
    <ds:schemaRef ds:uri="http://purl.org/dc/dcmitype/"/>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453a0c7f-c966-4a5c-a0f8-de0f8150ea1e"/>
    <ds:schemaRef ds:uri="http://schemas.microsoft.com/office/2006/documentManagement/types"/>
    <ds:schemaRef ds:uri="04672002-f21f-4240-adfb-f0b653fb6fb5"/>
    <ds:schemaRef ds:uri="236a9a4b-a03c-46ba-8ec6-624c184acbc6"/>
    <ds:schemaRef ds:uri="http://purl.org/dc/terms/"/>
    <ds:schemaRef ds:uri="bdf04112-6931-4610-9724-cd62e91446a3"/>
    <ds:schemaRef ds:uri="http://schemas.microsoft.com/sharepoint/v3/fields"/>
    <ds:schemaRef ds:uri="http://www.w3.org/XML/1998/namespace"/>
  </ds:schemaRefs>
</ds:datastoreItem>
</file>

<file path=customXml/itemProps4.xml><?xml version="1.0" encoding="utf-8"?>
<ds:datastoreItem xmlns:ds="http://schemas.openxmlformats.org/officeDocument/2006/customXml" ds:itemID="{D9A7A840-20A1-4001-A92F-BC9E01C42DDB}">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TotalTime>
  <Words>1508</Words>
  <Application>Microsoft Office PowerPoint</Application>
  <PresentationFormat>On-screen Show (16:9)</PresentationFormat>
  <Paragraphs>192</Paragraphs>
  <Slides>17</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Times New Roman</vt:lpstr>
      <vt:lpstr>Aptos</vt:lpstr>
      <vt:lpstr>Arial</vt:lpstr>
      <vt:lpstr>Century Gothic</vt:lpstr>
      <vt:lpstr>Montserrat Light</vt:lpstr>
      <vt:lpstr>Montserrat ExtraBold</vt:lpstr>
      <vt:lpstr>Montserrat</vt:lpstr>
      <vt:lpstr>Segoe UI</vt:lpstr>
      <vt:lpstr>Calibri</vt:lpstr>
      <vt:lpstr>Office Theme</vt:lpstr>
      <vt:lpstr> </vt:lpstr>
      <vt:lpstr> God of light, You sent the Spirit down upon your Son so others might know who he was. Send your Spirit upon us, so we might spread your message of love and peace to others.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466</cp:revision>
  <dcterms:created xsi:type="dcterms:W3CDTF">2025-02-19T13:24:09Z</dcterms:created>
  <dcterms:modified xsi:type="dcterms:W3CDTF">2026-01-14T15:57:03Z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2e0ccd3c-76d0-4962-8757-dfd2aeb08add</vt:lpwstr>
  </property>
  <property fmtid="{D5CDD505-2E9C-101B-9397-08002B2CF9AE}" pid="8" name="MediaServiceImageTags">
    <vt:lpwstr/>
  </property>
</Properties>
</file>