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09" r:id="rId2"/>
    <p:sldId id="310" r:id="rId3"/>
    <p:sldId id="320" r:id="rId4"/>
    <p:sldId id="311" r:id="rId5"/>
    <p:sldId id="312" r:id="rId6"/>
    <p:sldId id="318" r:id="rId7"/>
    <p:sldId id="314" r:id="rId8"/>
    <p:sldId id="313" r:id="rId9"/>
    <p:sldId id="321" r:id="rId10"/>
    <p:sldId id="315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3B"/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59FC1-C8DF-5333-EB79-06A0DE81D623}" v="1" dt="2024-05-01T17:15:04.292"/>
    <p1510:client id="{C618730C-E126-0E8E-1BD3-CD7805DE6F06}" v="352" dt="2024-05-01T17:10:02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7778" autoAdjust="0"/>
  </p:normalViewPr>
  <p:slideViewPr>
    <p:cSldViewPr snapToGrid="0" showGuides="1">
      <p:cViewPr varScale="1">
        <p:scale>
          <a:sx n="86" d="100"/>
          <a:sy n="86" d="100"/>
        </p:scale>
        <p:origin x="15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EDAE6-2CA8-4748-AB49-E1C309977F79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8DB2A-CEF5-104F-86F2-86AABCAC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Photo credit: Jessica </a:t>
            </a:r>
            <a:r>
              <a:rPr lang="en-GB" dirty="0" err="1">
                <a:cs typeface="Calibri"/>
              </a:rPr>
              <a:t>Michelmore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Photo credit: Thom Flint</a:t>
            </a:r>
          </a:p>
          <a:p>
            <a:endParaRPr lang="en-GB" dirty="0">
              <a:ea typeface="Calibri"/>
              <a:cs typeface="Calibri"/>
            </a:endParaRPr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Photo credit: Jessica </a:t>
            </a:r>
            <a:r>
              <a:rPr lang="en-US" dirty="0" err="1">
                <a:cs typeface="Calibri"/>
              </a:rPr>
              <a:t>Michelmore</a:t>
            </a:r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3FE44-7FC9-C8C9-332C-2E6A9EFAF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D9766-FC32-0E94-4B41-334645B92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58847-525C-89B4-6293-20E49BA58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Photo credit: Jessica </a:t>
            </a:r>
            <a:r>
              <a:rPr lang="en-US" dirty="0" err="1">
                <a:cs typeface="Calibri"/>
              </a:rPr>
              <a:t>Michelmore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D90DA-6DE9-1BE2-8C9F-45F14ABCE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7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Photo credit: Jessica </a:t>
            </a:r>
            <a:r>
              <a:rPr lang="en-GB" dirty="0" err="1">
                <a:ea typeface="Calibri"/>
                <a:cs typeface="Calibri"/>
              </a:rPr>
              <a:t>Michelmore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Photo credit: Thom Flint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Photo credit: Pope Paul Catholic primary school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8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Photo credit: Jessica </a:t>
            </a:r>
            <a:r>
              <a:rPr lang="en-GB" dirty="0" err="1">
                <a:cs typeface="Calibri"/>
              </a:rPr>
              <a:t>Michelmore</a:t>
            </a:r>
            <a:endParaRPr lang="en-GB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CB01-360B-DB94-9627-DA028545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FAFDD-C265-2B59-1973-0576EF6D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6AFE-AB14-A526-B34A-B03463EF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26F2-55D2-3329-0DE1-10BF9EEE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AAD33-5598-7454-1A3F-F19C919C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B7C9F-9F27-A9EB-2C00-2B534FE09D40}"/>
              </a:ext>
            </a:extLst>
          </p:cNvPr>
          <p:cNvSpPr/>
          <p:nvPr userDrawn="1"/>
        </p:nvSpPr>
        <p:spPr>
          <a:xfrm>
            <a:off x="0" y="6274942"/>
            <a:ext cx="12192000" cy="583058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text&#10;&#10;Description automatically generated">
            <a:extLst>
              <a:ext uri="{FF2B5EF4-FFF2-40B4-BE49-F238E27FC236}">
                <a16:creationId xmlns:a16="http://schemas.microsoft.com/office/drawing/2014/main" id="{D4444EE8-0A64-D6B6-DC26-654A036F7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69" y="6302501"/>
            <a:ext cx="4187518" cy="527939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9F24D9DE-30D0-4747-7DE9-14D6C27DA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504" y="6333765"/>
            <a:ext cx="3038855" cy="4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B17D-41D4-3695-66C2-2632AF9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8295-289E-8EEF-FB35-AC256422A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25DEA-A1A4-E7E4-63A3-551E170D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0F820-1285-02FF-8CB5-82F9981B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5A30-9AC1-16A2-F392-F0410C60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8318B-1739-6ED6-529B-11202348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7E7C2-CF84-7B0E-56C7-B696D664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99B3-EB19-32AE-B224-F72D62F6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DA1F-8756-BB90-8B14-822B2DF3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C2FA-E732-BB47-0147-8410BB63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7268-DEEC-D0AA-6076-A789A584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6618-8889-F497-7F70-8BAF881B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D088-DE29-8D66-F1C7-F854236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6937-46F6-FBB7-94ED-86B83361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1C0A6-177D-9FC4-DEC0-F2F986D9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9FD0-391A-845E-DAEA-A34644D8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50F7-18EE-7B1D-06CB-EE9F67E6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E5897-BCDC-D956-18D1-62711B2C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B466-2DB2-0591-E2CC-7B5E65A0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87FB-61C1-8836-F600-B10A0918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B137-0C8F-5CA2-1E3E-46B96E1D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17A0-6E0F-26AD-34D5-E879ACB36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72E13-25BD-00A6-CB35-615857B5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20B2-AFB0-36AA-1AD8-790111FB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98AAE-7601-9A50-83C1-6445AF00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F795-CF59-8872-F5B5-B650CDC4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D340-69C7-2A76-787A-38B85F31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7C997-DF7E-B846-3FB2-E98A3A5C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7EC-B360-3D17-D905-862E5EE8C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BC3CD-0BF2-33B3-8647-531B2B8F1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72AA9-7D27-E7B9-C611-5C698E07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B1235-551B-B73E-E063-2E8F637B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90BFA-45D8-3A6C-1D2F-558B5641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33C1E-9D76-297E-4CA7-6FB5098D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5804-0F00-B045-B7CF-35B74071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8F732-303C-4FE6-033D-00A1FDA3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D17D3-BE25-F053-AF5C-A577BF23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A2724-3C96-1DA6-0AC7-197686E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FCE95-5CA9-F939-D4E4-845462C3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011C3-BBD5-95BA-E075-56C0A781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DA61A-E2DD-88F0-4CD6-8699CC0B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B3C0-2FDB-C144-E4FC-2C7E4A4C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F1D4-9746-8CF5-338A-1036E4AF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77B28-4DCF-D14E-C9D7-5AE743DC2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2ABE-DD25-1F26-B4F8-85B37110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B7CF1-3434-488E-4C72-326DE5EA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CF33-400D-3D6E-4714-19BF461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9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1104-CC2E-4969-E77A-4F3E13E2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CEC26-AB7A-ABDD-7B4E-DA4F9A912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BDCC-DFD3-542B-B2BB-B7D7486D0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328F9-05F0-721F-8F1A-82CD04F0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E3E0A-5C71-3D2F-3EAE-76F52FDC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9954-9775-F5EA-B57C-88E953C8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0F5E5-9DB8-2CA4-544C-754CC191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C82F-3D95-DC46-AB3A-DD5217A61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BAF8-3F83-1A79-AFFA-6525FE343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6939-B828-D64A-8466-58793CA777A2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BF36-FE10-D938-D940-580D0B213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477A-ACD1-13DA-5CC9-402C63D7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A337B-B140-6EC3-5ADE-AF62AF6B5816}"/>
              </a:ext>
            </a:extLst>
          </p:cNvPr>
          <p:cNvSpPr/>
          <p:nvPr/>
        </p:nvSpPr>
        <p:spPr>
          <a:xfrm>
            <a:off x="0" y="0"/>
            <a:ext cx="12192000" cy="1404226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EA88C-8FC5-8641-2926-7B1E0864CE0B}"/>
              </a:ext>
            </a:extLst>
          </p:cNvPr>
          <p:cNvSpPr txBox="1"/>
          <p:nvPr/>
        </p:nvSpPr>
        <p:spPr>
          <a:xfrm>
            <a:off x="364614" y="2139166"/>
            <a:ext cx="491987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152345"/>
                </a:solidFill>
                <a:latin typeface="Century Gothic"/>
              </a:rPr>
              <a:t>Promoting peace</a:t>
            </a:r>
            <a:endParaRPr lang="en-US" sz="4800" b="1" dirty="0">
              <a:solidFill>
                <a:srgbClr val="152345"/>
              </a:solidFill>
              <a:latin typeface="Century Gothic" panose="020B0502020202020204" pitchFamily="34" charset="0"/>
            </a:endParaRPr>
          </a:p>
          <a:p>
            <a:endParaRPr lang="en-US" sz="3600" dirty="0">
              <a:solidFill>
                <a:srgbClr val="15234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logo with a green cross&#10;&#10;Description automatically generated">
            <a:extLst>
              <a:ext uri="{FF2B5EF4-FFF2-40B4-BE49-F238E27FC236}">
                <a16:creationId xmlns:a16="http://schemas.microsoft.com/office/drawing/2014/main" id="{E543BCAB-DC95-C2C0-C158-BFEB4F679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338"/>
            <a:ext cx="3025931" cy="1404227"/>
          </a:xfrm>
          <a:prstGeom prst="rect">
            <a:avLst/>
          </a:prstGeom>
        </p:spPr>
      </p:pic>
      <p:pic>
        <p:nvPicPr>
          <p:cNvPr id="15" name="Picture 14" descr="A green and black text&#10;&#10;Description automatically generated">
            <a:extLst>
              <a:ext uri="{FF2B5EF4-FFF2-40B4-BE49-F238E27FC236}">
                <a16:creationId xmlns:a16="http://schemas.microsoft.com/office/drawing/2014/main" id="{073CF0C1-A50D-0304-2064-4498DBD0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0" y="0"/>
            <a:ext cx="10935278" cy="1404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E19A86-2069-593E-4D6B-BFDA15536B98}"/>
              </a:ext>
            </a:extLst>
          </p:cNvPr>
          <p:cNvSpPr txBox="1"/>
          <p:nvPr/>
        </p:nvSpPr>
        <p:spPr>
          <a:xfrm>
            <a:off x="368987" y="4334647"/>
            <a:ext cx="50538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242424"/>
                </a:solidFill>
                <a:latin typeface="Century Gothic"/>
                <a:ea typeface="+mn-lt"/>
                <a:cs typeface="+mn-lt"/>
              </a:rPr>
              <a:t>Exploring CST principles in CAFOD’s work</a:t>
            </a:r>
            <a:endParaRPr lang="en-US" sz="2400" dirty="0">
              <a:latin typeface="Century Gothic"/>
            </a:endParaRPr>
          </a:p>
        </p:txBody>
      </p:sp>
      <p:pic>
        <p:nvPicPr>
          <p:cNvPr id="6" name="Picture 5" descr="A group of people sitting on a bench clapping hands&#10;&#10;Description automatically generated">
            <a:extLst>
              <a:ext uri="{FF2B5EF4-FFF2-40B4-BE49-F238E27FC236}">
                <a16:creationId xmlns:a16="http://schemas.microsoft.com/office/drawing/2014/main" id="{B1D54942-138F-B60C-BE2B-2FF157046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085" y="1812586"/>
            <a:ext cx="6911407" cy="46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0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29E074-5C84-9049-3A73-E513F12D6E2F}"/>
              </a:ext>
            </a:extLst>
          </p:cNvPr>
          <p:cNvSpPr txBox="1"/>
          <p:nvPr/>
        </p:nvSpPr>
        <p:spPr>
          <a:xfrm>
            <a:off x="528854" y="252295"/>
            <a:ext cx="4162324" cy="5863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3200" b="1" dirty="0">
                <a:latin typeface="Century Gothic"/>
              </a:rPr>
              <a:t>Let us pray</a:t>
            </a:r>
            <a:endParaRPr lang="en-US" sz="3200" dirty="0">
              <a:latin typeface="Century Gothic"/>
            </a:endParaRPr>
          </a:p>
          <a:p>
            <a:endParaRPr lang="en-AU" sz="3200" b="1" dirty="0">
              <a:latin typeface="Century Gothic"/>
            </a:endParaRPr>
          </a:p>
          <a:p>
            <a:r>
              <a:rPr lang="en-AU" sz="2500" dirty="0">
                <a:latin typeface="Century Gothic"/>
              </a:rPr>
              <a:t>Loving God, </a:t>
            </a:r>
            <a:endParaRPr lang="en-US" sz="2500" dirty="0">
              <a:latin typeface="Century Gothic"/>
            </a:endParaRPr>
          </a:p>
          <a:p>
            <a:r>
              <a:rPr lang="en-AU" sz="2500" dirty="0">
                <a:latin typeface="Century Gothic"/>
              </a:rPr>
              <a:t>We believe you want to bring your peace to </a:t>
            </a:r>
            <a:r>
              <a:rPr lang="en-GB" sz="2500" dirty="0">
                <a:latin typeface="Century Gothic"/>
              </a:rPr>
              <a:t>our homes, our communities and our world.</a:t>
            </a:r>
            <a:endParaRPr lang="en-AU" sz="2500" dirty="0">
              <a:latin typeface="Century Gothic"/>
            </a:endParaRPr>
          </a:p>
          <a:p>
            <a:r>
              <a:rPr lang="en-GB" sz="2500" dirty="0">
                <a:latin typeface="Century Gothic"/>
              </a:rPr>
              <a:t>Help us to be peacemakers, listening to and loving each other. </a:t>
            </a:r>
          </a:p>
          <a:p>
            <a:endParaRPr lang="en-GB" sz="2500" dirty="0">
              <a:latin typeface="Century Gothic"/>
            </a:endParaRPr>
          </a:p>
          <a:p>
            <a:r>
              <a:rPr lang="en-AU" sz="2500" dirty="0">
                <a:latin typeface="Century Gothic"/>
              </a:rPr>
              <a:t>Lord in your mercy</a:t>
            </a:r>
            <a:endParaRPr lang="en-US" sz="2500" dirty="0">
              <a:latin typeface="Century Gothic"/>
            </a:endParaRPr>
          </a:p>
          <a:p>
            <a:r>
              <a:rPr lang="en-NZ" sz="2500" b="1" dirty="0">
                <a:latin typeface="Century Gothic"/>
              </a:rPr>
              <a:t>Hear our prayer</a:t>
            </a:r>
            <a:endParaRPr lang="en-AU" sz="2500" dirty="0">
              <a:latin typeface="Century Gothic"/>
            </a:endParaRPr>
          </a:p>
          <a:p>
            <a:endParaRPr lang="en-AU" dirty="0">
              <a:latin typeface="Century Gothic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 descr="A child smiling in front of a blue door&#10;&#10;Description automatically generated">
            <a:extLst>
              <a:ext uri="{FF2B5EF4-FFF2-40B4-BE49-F238E27FC236}">
                <a16:creationId xmlns:a16="http://schemas.microsoft.com/office/drawing/2014/main" id="{059C7397-775C-2A4B-DE55-FB80FE550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194" y="254001"/>
            <a:ext cx="6882580" cy="4580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33E37-E559-1131-C02D-DDEBE394B705}"/>
              </a:ext>
            </a:extLst>
          </p:cNvPr>
          <p:cNvSpPr txBox="1"/>
          <p:nvPr/>
        </p:nvSpPr>
        <p:spPr>
          <a:xfrm>
            <a:off x="5594953" y="5060128"/>
            <a:ext cx="57547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Century Gothic"/>
              </a:rPr>
              <a:t>Being a peacemaker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98CA3B"/>
                </a:solidFill>
                <a:latin typeface="Century Gothic"/>
              </a:rPr>
              <a:t>Promoting peace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64027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869" y="1481178"/>
            <a:ext cx="5570809" cy="355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Century Gothic"/>
              </a:rPr>
              <a:t>Being peacemakers</a:t>
            </a:r>
            <a:endParaRPr lang="en-US" altLang="en-US" sz="4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entury Gothic"/>
              </a:rPr>
              <a:t>Daisy the Dove reminds us that being a peacemaker, just like Rosana, helps to promote peace.</a:t>
            </a:r>
            <a:endParaRPr lang="en-US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entury Gothic"/>
              </a:rPr>
              <a:t>How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can we be peacemakers?</a:t>
            </a:r>
            <a:endParaRPr lang="en-US">
              <a:latin typeface="Century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2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2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200" dirty="0">
              <a:solidFill>
                <a:srgbClr val="98CA3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bird&#10;&#10;Description automatically generated">
            <a:extLst>
              <a:ext uri="{FF2B5EF4-FFF2-40B4-BE49-F238E27FC236}">
                <a16:creationId xmlns:a16="http://schemas.microsoft.com/office/drawing/2014/main" id="{A8253067-8F50-678B-DA1E-169A5B6D1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13" y="637476"/>
            <a:ext cx="48006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0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488" y="1564589"/>
            <a:ext cx="6145160" cy="461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Century Gothic"/>
              </a:rPr>
              <a:t>Promoting peace means we believe in 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atin typeface="Century Gothic"/>
              </a:rPr>
              <a:t>being </a:t>
            </a:r>
            <a:endParaRPr lang="en-US" sz="6000" dirty="0"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latin typeface="Century Gothic"/>
              </a:rPr>
              <a:t>Peacemakers.</a:t>
            </a:r>
            <a:endParaRPr lang="en-US" sz="6000" dirty="0"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4400" dirty="0">
              <a:latin typeface="Century Gothic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i="0" u="none" strike="noStrike" cap="none" normalizeH="0" baseline="0" dirty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cartoon of a bird&#10;&#10;Description automatically generated">
            <a:extLst>
              <a:ext uri="{FF2B5EF4-FFF2-40B4-BE49-F238E27FC236}">
                <a16:creationId xmlns:a16="http://schemas.microsoft.com/office/drawing/2014/main" id="{BC7B3E51-9614-AC9B-978A-2C169AAB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1" y="742984"/>
            <a:ext cx="48006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D2DD9C-FD91-9511-5EE6-62EA86D84CCD}"/>
              </a:ext>
            </a:extLst>
          </p:cNvPr>
          <p:cNvSpPr txBox="1"/>
          <p:nvPr/>
        </p:nvSpPr>
        <p:spPr>
          <a:xfrm>
            <a:off x="2862611" y="820476"/>
            <a:ext cx="6460311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4800" b="1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r>
              <a:rPr lang="en-GB" sz="4800" b="1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“Those who promote peace have joy."</a:t>
            </a:r>
            <a:endParaRPr lang="en-GB" sz="4800" dirty="0">
              <a:solidFill>
                <a:srgbClr val="000000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endParaRPr lang="en-GB" sz="3600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r>
              <a:rPr lang="en-GB" sz="36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Proverbs 12:20</a:t>
            </a:r>
            <a:r>
              <a:rPr lang="en-GB" sz="4800" b="1" dirty="0">
                <a:solidFill>
                  <a:srgbClr val="000000"/>
                </a:solidFill>
                <a:latin typeface="Century Gothic"/>
              </a:rPr>
              <a:t> </a:t>
            </a:r>
            <a:br>
              <a:rPr lang="en-GB" sz="4800" b="0" i="0" dirty="0">
                <a:effectLst/>
                <a:latin typeface="Century Gothic" panose="020B0502020202020204" pitchFamily="34" charset="0"/>
              </a:rPr>
            </a:br>
            <a:endParaRPr lang="en-GB" sz="4800" b="0" i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endParaRPr lang="en-GB" sz="3600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8213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5826456-8845-62B9-71B9-BBED8AA3B690}"/>
              </a:ext>
            </a:extLst>
          </p:cNvPr>
          <p:cNvSpPr txBox="1"/>
          <p:nvPr/>
        </p:nvSpPr>
        <p:spPr>
          <a:xfrm>
            <a:off x="6350128" y="4479161"/>
            <a:ext cx="3886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latin typeface="Century Gothic"/>
              </a:rPr>
              <a:t>Promoting peace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164-C88A-C9DB-8FFE-1555FC56F33D}"/>
              </a:ext>
            </a:extLst>
          </p:cNvPr>
          <p:cNvSpPr txBox="1"/>
          <p:nvPr/>
        </p:nvSpPr>
        <p:spPr>
          <a:xfrm>
            <a:off x="4242551" y="5065002"/>
            <a:ext cx="78340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entury Gothic"/>
                <a:ea typeface="+mn-lt"/>
                <a:cs typeface="+mn-lt"/>
              </a:rPr>
              <a:t>We can be God’s peacemakers by speaking up for our brothers and sisters in need around the world. </a:t>
            </a:r>
            <a:endParaRPr lang="en-GB" sz="2400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6" name="Picture 5" descr="A cartoon of a bird&#10;&#10;Description automatically generated">
            <a:extLst>
              <a:ext uri="{FF2B5EF4-FFF2-40B4-BE49-F238E27FC236}">
                <a16:creationId xmlns:a16="http://schemas.microsoft.com/office/drawing/2014/main" id="{B7E72740-FFE2-8784-FBFA-4C46C1A3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" y="711218"/>
            <a:ext cx="4530213" cy="4934258"/>
          </a:xfrm>
          <a:prstGeom prst="rect">
            <a:avLst/>
          </a:prstGeom>
        </p:spPr>
      </p:pic>
      <p:pic>
        <p:nvPicPr>
          <p:cNvPr id="4" name="Picture 3" descr="A group of people in uniform holding a banner&#10;&#10;Description automatically generated">
            <a:extLst>
              <a:ext uri="{FF2B5EF4-FFF2-40B4-BE49-F238E27FC236}">
                <a16:creationId xmlns:a16="http://schemas.microsoft.com/office/drawing/2014/main" id="{B9017774-8213-2BB8-A165-01AA9FA48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935" y="302342"/>
            <a:ext cx="5874774" cy="40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382874" y="1646916"/>
            <a:ext cx="3403868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entury Gothic"/>
              </a:rPr>
              <a:t>This is Rosana. 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r>
              <a:rPr lang="en-GB" sz="2400" dirty="0">
                <a:latin typeface="Century Gothic"/>
              </a:rPr>
              <a:t>She lives in Colombia where there has been fighting for more than 50 years. </a:t>
            </a:r>
            <a:endParaRPr lang="en-US">
              <a:cs typeface="Calibri"/>
            </a:endParaRPr>
          </a:p>
          <a:p>
            <a:endParaRPr lang="en-GB" sz="2400" dirty="0">
              <a:latin typeface="Century Gothic"/>
            </a:endParaRPr>
          </a:p>
          <a:p>
            <a:endParaRPr lang="en-GB" sz="2400" dirty="0">
              <a:latin typeface="Century Gothic"/>
            </a:endParaRP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51A6D125-2D0E-7BC8-71C3-96505DBA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702" y="547627"/>
            <a:ext cx="7669159" cy="51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1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ACD48-4145-A63A-F7E0-A6969180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28577-BA6C-D278-00AE-3B2AECF7E94C}"/>
              </a:ext>
            </a:extLst>
          </p:cNvPr>
          <p:cNvSpPr txBox="1"/>
          <p:nvPr/>
        </p:nvSpPr>
        <p:spPr>
          <a:xfrm>
            <a:off x="253842" y="681448"/>
            <a:ext cx="4099367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Century Gothic"/>
              </a:rPr>
              <a:t>Rosana and her school friends are part of a peace-building project. </a:t>
            </a:r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"My classmates and I had to share our dreams, aims and goals," says Rosana. </a:t>
            </a:r>
          </a:p>
          <a:p>
            <a:endParaRPr lang="en-GB" sz="2400" dirty="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  <a:p>
            <a:r>
              <a:rPr lang="en-GB" sz="2400" dirty="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"We are not interested in continuing with war, we have much greater aspirations,” she says.</a:t>
            </a:r>
            <a:endParaRPr lang="en-GB" sz="2400" dirty="0">
              <a:latin typeface="Century Gothic"/>
              <a:ea typeface="+mn-lt"/>
              <a:cs typeface="+mn-lt"/>
            </a:endParaRPr>
          </a:p>
        </p:txBody>
      </p:sp>
      <p:pic>
        <p:nvPicPr>
          <p:cNvPr id="2" name="Picture 1" descr="A group of people sitting on a bench clapping hands&#10;&#10;Description automatically generated">
            <a:extLst>
              <a:ext uri="{FF2B5EF4-FFF2-40B4-BE49-F238E27FC236}">
                <a16:creationId xmlns:a16="http://schemas.microsoft.com/office/drawing/2014/main" id="{D5B80567-BF67-6ACF-FDFB-A815BE1FB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730" y="460651"/>
            <a:ext cx="7439890" cy="496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184359" y="466498"/>
            <a:ext cx="4538184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With CAFOD's help, peace-building workshops teach young people how to avoid a life of violence. </a:t>
            </a:r>
            <a:endParaRPr lang="en-US" sz="2400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endParaRPr lang="en-GB" sz="2400" dirty="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  <a:p>
            <a:r>
              <a:rPr lang="en-GB" sz="2400" dirty="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They are taught to share what they have learnt with their families and neighbours so everyone can try to live peaceful lives. </a:t>
            </a:r>
          </a:p>
          <a:p>
            <a:endParaRPr lang="en-GB" sz="2400" dirty="0">
              <a:solidFill>
                <a:srgbClr val="39393C"/>
              </a:solidFill>
              <a:latin typeface="Century Gothic"/>
              <a:ea typeface="Calibri"/>
              <a:cs typeface="Calibri"/>
            </a:endParaRPr>
          </a:p>
          <a:p>
            <a:r>
              <a:rPr lang="en-GB" sz="2400" dirty="0">
                <a:solidFill>
                  <a:srgbClr val="39393C"/>
                </a:solidFill>
                <a:latin typeface="Century Gothic"/>
                <a:ea typeface="Calibri"/>
                <a:cs typeface="Calibri"/>
              </a:rPr>
              <a:t>“Now is the moment for the country to leave violence behind us," says Rosana. 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3" name="Picture 2" descr="A child sitting on the ground reading a piece of paper&#10;&#10;Description automatically generated">
            <a:extLst>
              <a:ext uri="{FF2B5EF4-FFF2-40B4-BE49-F238E27FC236}">
                <a16:creationId xmlns:a16="http://schemas.microsoft.com/office/drawing/2014/main" id="{F523F1F0-24A4-770B-EF22-2C363AB5A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" t="79" r="13611" b="284"/>
          <a:stretch/>
        </p:blipFill>
        <p:spPr>
          <a:xfrm>
            <a:off x="4717774" y="464791"/>
            <a:ext cx="5895930" cy="4552217"/>
          </a:xfrm>
          <a:prstGeom prst="rect">
            <a:avLst/>
          </a:prstGeom>
        </p:spPr>
      </p:pic>
      <p:pic>
        <p:nvPicPr>
          <p:cNvPr id="5" name="Picture 4" descr="A person holding a pen and paper&#10;&#10;Description automatically generated">
            <a:extLst>
              <a:ext uri="{FF2B5EF4-FFF2-40B4-BE49-F238E27FC236}">
                <a16:creationId xmlns:a16="http://schemas.microsoft.com/office/drawing/2014/main" id="{6C706F2D-8814-9068-8DD6-88AAC619E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9" t="21586" r="18289" b="440"/>
          <a:stretch/>
        </p:blipFill>
        <p:spPr>
          <a:xfrm>
            <a:off x="9463545" y="4353148"/>
            <a:ext cx="2539364" cy="18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3A548-878B-D47C-DB0D-5402694D4956}"/>
              </a:ext>
            </a:extLst>
          </p:cNvPr>
          <p:cNvSpPr txBox="1"/>
          <p:nvPr/>
        </p:nvSpPr>
        <p:spPr>
          <a:xfrm>
            <a:off x="504365" y="769100"/>
            <a:ext cx="436458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latin typeface="Century Gothic"/>
              <a:ea typeface="Calibri"/>
              <a:cs typeface="Calibri"/>
            </a:endParaRPr>
          </a:p>
          <a:p>
            <a:r>
              <a:rPr lang="en-US" sz="2400" dirty="0">
                <a:latin typeface="Century Gothic"/>
                <a:ea typeface="Calibri"/>
                <a:cs typeface="Calibri"/>
              </a:rPr>
              <a:t>"Today the world has a profound thirst for peace. </a:t>
            </a:r>
            <a:endParaRPr lang="en-US" dirty="0">
              <a:latin typeface="Century Gothic"/>
              <a:ea typeface="Calibri"/>
              <a:cs typeface="Calibri"/>
            </a:endParaRPr>
          </a:p>
          <a:p>
            <a:r>
              <a:rPr lang="en-US" sz="2400" dirty="0">
                <a:latin typeface="Century Gothic"/>
                <a:ea typeface="Calibri"/>
                <a:cs typeface="Calibri"/>
              </a:rPr>
              <a:t>In many countries, people are suffering due to wars which are always the cause of suffering and poverty.” </a:t>
            </a:r>
            <a:endParaRPr lang="en-US">
              <a:latin typeface="Century Gothic"/>
              <a:ea typeface="Calibri"/>
              <a:cs typeface="Calibri"/>
            </a:endParaRPr>
          </a:p>
          <a:p>
            <a:endParaRPr lang="en-US" sz="2400" dirty="0">
              <a:latin typeface="Century Gothic"/>
              <a:ea typeface="Calibri"/>
              <a:cs typeface="Calibri"/>
            </a:endParaRPr>
          </a:p>
          <a:p>
            <a:r>
              <a:rPr lang="en-US" sz="2400" dirty="0">
                <a:latin typeface="Century Gothic"/>
                <a:ea typeface="Calibri"/>
                <a:cs typeface="Calibri"/>
              </a:rPr>
              <a:t>Pope Francis, </a:t>
            </a:r>
            <a:endParaRPr lang="en-US">
              <a:latin typeface="Century Gothic"/>
              <a:ea typeface="Calibri"/>
              <a:cs typeface="Calibri"/>
            </a:endParaRPr>
          </a:p>
          <a:p>
            <a:r>
              <a:rPr lang="en-US" sz="2400" dirty="0">
                <a:latin typeface="Century Gothic"/>
                <a:ea typeface="Calibri"/>
                <a:cs typeface="Calibri"/>
              </a:rPr>
              <a:t>20 September 2016</a:t>
            </a:r>
            <a:endParaRPr lang="en-US">
              <a:latin typeface="Century Gothic"/>
            </a:endParaRPr>
          </a:p>
        </p:txBody>
      </p:sp>
      <p:pic>
        <p:nvPicPr>
          <p:cNvPr id="3" name="Picture 2" descr="A group of candles and a cross on a table&#10;&#10;Description automatically generated">
            <a:extLst>
              <a:ext uri="{FF2B5EF4-FFF2-40B4-BE49-F238E27FC236}">
                <a16:creationId xmlns:a16="http://schemas.microsoft.com/office/drawing/2014/main" id="{27C172ED-1920-81BE-CCC0-5A4DD6FE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065" y="475226"/>
            <a:ext cx="6649064" cy="44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25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29E074-5C84-9049-3A73-E513F12D6E2F}"/>
              </a:ext>
            </a:extLst>
          </p:cNvPr>
          <p:cNvSpPr txBox="1"/>
          <p:nvPr/>
        </p:nvSpPr>
        <p:spPr>
          <a:xfrm>
            <a:off x="411995" y="1715731"/>
            <a:ext cx="4494161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242424"/>
                </a:solidFill>
                <a:latin typeface="Century Gothic"/>
                <a:ea typeface="+mn-lt"/>
                <a:cs typeface="+mn-lt"/>
              </a:rPr>
              <a:t>The children and community of Pope Paul Catholic Primary School promoted peace by walking for the people of war-torn Ukraine.</a:t>
            </a:r>
            <a:endParaRPr lang="en-GB" sz="2400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endParaRPr lang="en-GB" sz="2400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r>
              <a:rPr lang="en-GB" sz="2400" dirty="0">
                <a:solidFill>
                  <a:srgbClr val="242424"/>
                </a:solidFill>
                <a:latin typeface="Century Gothic"/>
                <a:ea typeface="+mn-lt"/>
                <a:cs typeface="+mn-lt"/>
              </a:rPr>
              <a:t>Sarah, a pupil, said: "Our walk was to play our part in building a better world – and we raised £1,200 for CAFOD's Ukraine appeal."</a:t>
            </a:r>
            <a:endParaRPr lang="en-GB" dirty="0"/>
          </a:p>
          <a:p>
            <a:endParaRPr lang="en-US" dirty="0">
              <a:solidFill>
                <a:srgbClr val="000000"/>
              </a:solidFill>
              <a:latin typeface="Calibri" panose="020F0502020204030204"/>
              <a:ea typeface="+mn-lt"/>
              <a:cs typeface="+mn-lt"/>
            </a:endParaRPr>
          </a:p>
        </p:txBody>
      </p:sp>
      <p:pic>
        <p:nvPicPr>
          <p:cNvPr id="5" name="Picture 4" descr="A group of children holding flags&#10;&#10;Description automatically generated">
            <a:extLst>
              <a:ext uri="{FF2B5EF4-FFF2-40B4-BE49-F238E27FC236}">
                <a16:creationId xmlns:a16="http://schemas.microsoft.com/office/drawing/2014/main" id="{B6953852-07C7-5012-618E-6A7CAE73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" t="12069" b="6433"/>
          <a:stretch/>
        </p:blipFill>
        <p:spPr>
          <a:xfrm rot="10800000">
            <a:off x="5368414" y="1715731"/>
            <a:ext cx="6183882" cy="4013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2A099-0E99-3135-D978-3A9EA4F9F19D}"/>
              </a:ext>
            </a:extLst>
          </p:cNvPr>
          <p:cNvSpPr txBox="1"/>
          <p:nvPr/>
        </p:nvSpPr>
        <p:spPr>
          <a:xfrm>
            <a:off x="411995" y="289017"/>
            <a:ext cx="62276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Century Gothic"/>
                <a:ea typeface="Calibri"/>
                <a:cs typeface="Calibri"/>
              </a:rPr>
              <a:t>Being peacemakers</a:t>
            </a:r>
            <a:endParaRPr 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78BAA-8868-C22C-C549-F332665CA503}"/>
              </a:ext>
            </a:extLst>
          </p:cNvPr>
          <p:cNvSpPr txBox="1"/>
          <p:nvPr/>
        </p:nvSpPr>
        <p:spPr>
          <a:xfrm>
            <a:off x="412125" y="989936"/>
            <a:ext cx="117856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242424"/>
                </a:solidFill>
                <a:latin typeface="Century Gothic"/>
              </a:rPr>
              <a:t>Understanding, respecting and loving one another helps us all live in peace. </a:t>
            </a:r>
          </a:p>
        </p:txBody>
      </p:sp>
    </p:spTree>
    <p:extLst>
      <p:ext uri="{BB962C8B-B14F-4D97-AF65-F5344CB8AC3E}">
        <p14:creationId xmlns:p14="http://schemas.microsoft.com/office/powerpoint/2010/main" val="3554610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408</Words>
  <Application>Microsoft Office PowerPoint</Application>
  <PresentationFormat>Widescreen</PresentationFormat>
  <Paragraphs>72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832</cp:revision>
  <dcterms:created xsi:type="dcterms:W3CDTF">2023-09-12T16:31:41Z</dcterms:created>
  <dcterms:modified xsi:type="dcterms:W3CDTF">2024-05-01T22:07:14Z</dcterms:modified>
</cp:coreProperties>
</file>