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3" r:id="rId6"/>
  </p:sldMasterIdLst>
  <p:notesMasterIdLst>
    <p:notesMasterId r:id="rId29"/>
  </p:notesMasterIdLst>
  <p:sldIdLst>
    <p:sldId id="594" r:id="rId7"/>
    <p:sldId id="1103" r:id="rId8"/>
    <p:sldId id="1808" r:id="rId9"/>
    <p:sldId id="1977" r:id="rId10"/>
    <p:sldId id="1978" r:id="rId11"/>
    <p:sldId id="258" r:id="rId12"/>
    <p:sldId id="1979" r:id="rId13"/>
    <p:sldId id="1980" r:id="rId14"/>
    <p:sldId id="1934" r:id="rId15"/>
    <p:sldId id="1976" r:id="rId16"/>
    <p:sldId id="1981" r:id="rId17"/>
    <p:sldId id="1982" r:id="rId18"/>
    <p:sldId id="1939" r:id="rId19"/>
    <p:sldId id="1964" r:id="rId20"/>
    <p:sldId id="1984" r:id="rId21"/>
    <p:sldId id="1983" r:id="rId22"/>
    <p:sldId id="1941" r:id="rId23"/>
    <p:sldId id="1932" r:id="rId24"/>
    <p:sldId id="1936" r:id="rId25"/>
    <p:sldId id="605" r:id="rId26"/>
    <p:sldId id="611" r:id="rId27"/>
    <p:sldId id="6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544"/>
    <a:srgbClr val="A2C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AFAF3-8C3D-4FE6-9FF7-A3A9EFF044E7}" v="5" dt="2024-08-29T13:59:22.517"/>
    <p1510:client id="{B028E48E-62E1-4DD3-64B2-A2A3C2EBE1B2}" v="78" dt="2024-08-30T10:33:24.760"/>
    <p1510:client id="{F7E42DE4-0D79-41E0-8E07-AB98DE6CD482}" v="2" dt="2024-08-30T10:58:07.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66" autoAdjust="0"/>
  </p:normalViewPr>
  <p:slideViewPr>
    <p:cSldViewPr snapToGrid="0">
      <p:cViewPr varScale="1">
        <p:scale>
          <a:sx n="56" d="100"/>
          <a:sy n="56" d="100"/>
        </p:scale>
        <p:origin x="1685" y="48"/>
      </p:cViewPr>
      <p:guideLst/>
    </p:cSldViewPr>
  </p:slideViewPr>
  <p:notesTextViewPr>
    <p:cViewPr>
      <p:scale>
        <a:sx n="1" d="1"/>
        <a:sy n="1" d="1"/>
      </p:scale>
      <p:origin x="0" y="-302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Kambalu" userId="0a4e79f8-ddbf-433b-b929-040c21d06da6" providerId="ADAL" clId="{F7E42DE4-0D79-41E0-8E07-AB98DE6CD482}"/>
    <pc:docChg chg="custSel modSld">
      <pc:chgData name="Susan Kambalu" userId="0a4e79f8-ddbf-433b-b929-040c21d06da6" providerId="ADAL" clId="{F7E42DE4-0D79-41E0-8E07-AB98DE6CD482}" dt="2024-08-30T11:06:48.486" v="86" actId="20577"/>
      <pc:docMkLst>
        <pc:docMk/>
      </pc:docMkLst>
      <pc:sldChg chg="modNotesTx">
        <pc:chgData name="Susan Kambalu" userId="0a4e79f8-ddbf-433b-b929-040c21d06da6" providerId="ADAL" clId="{F7E42DE4-0D79-41E0-8E07-AB98DE6CD482}" dt="2024-08-30T11:06:48.486" v="86" actId="20577"/>
        <pc:sldMkLst>
          <pc:docMk/>
          <pc:sldMk cId="2395299818" sldId="1932"/>
        </pc:sldMkLst>
      </pc:sldChg>
      <pc:sldChg chg="addSp delSp modSp mod modAnim">
        <pc:chgData name="Susan Kambalu" userId="0a4e79f8-ddbf-433b-b929-040c21d06da6" providerId="ADAL" clId="{F7E42DE4-0D79-41E0-8E07-AB98DE6CD482}" dt="2024-08-30T10:58:18.449" v="47" actId="1076"/>
        <pc:sldMkLst>
          <pc:docMk/>
          <pc:sldMk cId="3899172998" sldId="1934"/>
        </pc:sldMkLst>
        <pc:spChg chg="mod">
          <ac:chgData name="Susan Kambalu" userId="0a4e79f8-ddbf-433b-b929-040c21d06da6" providerId="ADAL" clId="{F7E42DE4-0D79-41E0-8E07-AB98DE6CD482}" dt="2024-08-30T10:57:58.695" v="43" actId="20577"/>
          <ac:spMkLst>
            <pc:docMk/>
            <pc:sldMk cId="3899172998" sldId="1934"/>
            <ac:spMk id="2" creationId="{ED79414E-90AC-1931-ECE5-0A03B561A8A8}"/>
          </ac:spMkLst>
        </pc:spChg>
        <pc:spChg chg="del">
          <ac:chgData name="Susan Kambalu" userId="0a4e79f8-ddbf-433b-b929-040c21d06da6" providerId="ADAL" clId="{F7E42DE4-0D79-41E0-8E07-AB98DE6CD482}" dt="2024-08-30T10:58:07.884" v="44"/>
          <ac:spMkLst>
            <pc:docMk/>
            <pc:sldMk cId="3899172998" sldId="1934"/>
            <ac:spMk id="3" creationId="{7DAA12C3-B809-7BC3-78EB-17F065B1257A}"/>
          </ac:spMkLst>
        </pc:spChg>
        <pc:picChg chg="add mod">
          <ac:chgData name="Susan Kambalu" userId="0a4e79f8-ddbf-433b-b929-040c21d06da6" providerId="ADAL" clId="{F7E42DE4-0D79-41E0-8E07-AB98DE6CD482}" dt="2024-08-30T10:58:18.449" v="47" actId="1076"/>
          <ac:picMkLst>
            <pc:docMk/>
            <pc:sldMk cId="3899172998" sldId="1934"/>
            <ac:picMk id="4" creationId="{22AF1926-DD6D-17F6-9563-DA62044415AB}"/>
          </ac:picMkLst>
        </pc:picChg>
      </pc:sldChg>
      <pc:sldChg chg="addSp delSp modSp mod">
        <pc:chgData name="Susan Kambalu" userId="0a4e79f8-ddbf-433b-b929-040c21d06da6" providerId="ADAL" clId="{F7E42DE4-0D79-41E0-8E07-AB98DE6CD482}" dt="2024-08-30T10:55:02.530" v="5" actId="478"/>
        <pc:sldMkLst>
          <pc:docMk/>
          <pc:sldMk cId="1545703040" sldId="1964"/>
        </pc:sldMkLst>
        <pc:spChg chg="add del mod">
          <ac:chgData name="Susan Kambalu" userId="0a4e79f8-ddbf-433b-b929-040c21d06da6" providerId="ADAL" clId="{F7E42DE4-0D79-41E0-8E07-AB98DE6CD482}" dt="2024-08-30T10:55:02.530" v="5" actId="478"/>
          <ac:spMkLst>
            <pc:docMk/>
            <pc:sldMk cId="1545703040" sldId="1964"/>
            <ac:spMk id="3" creationId="{C98F6710-BD55-E2A3-D788-5CD625FFEC94}"/>
          </ac:spMkLst>
        </pc:spChg>
        <pc:picChg chg="add mod ord">
          <ac:chgData name="Susan Kambalu" userId="0a4e79f8-ddbf-433b-b929-040c21d06da6" providerId="ADAL" clId="{F7E42DE4-0D79-41E0-8E07-AB98DE6CD482}" dt="2024-08-30T10:54:44.055" v="4" actId="167"/>
          <ac:picMkLst>
            <pc:docMk/>
            <pc:sldMk cId="1545703040" sldId="1964"/>
            <ac:picMk id="6" creationId="{31E550C4-9BDA-891F-D5EF-0998CC3C182A}"/>
          </ac:picMkLst>
        </pc:picChg>
        <pc:picChg chg="del">
          <ac:chgData name="Susan Kambalu" userId="0a4e79f8-ddbf-433b-b929-040c21d06da6" providerId="ADAL" clId="{F7E42DE4-0D79-41E0-8E07-AB98DE6CD482}" dt="2024-08-30T10:54:30.649" v="0" actId="478"/>
          <ac:picMkLst>
            <pc:docMk/>
            <pc:sldMk cId="1545703040" sldId="1964"/>
            <ac:picMk id="1026" creationId="{AF87F550-ED54-080C-0A76-89F11C909674}"/>
          </ac:picMkLst>
        </pc:picChg>
      </pc:sldChg>
    </pc:docChg>
  </pc:docChgLst>
  <pc:docChgLst>
    <pc:chgData name="Susan Kambalu" userId="S::skambalu@cafod.org.uk::0a4e79f8-ddbf-433b-b929-040c21d06da6" providerId="AD" clId="Web-{9FF797AD-F151-32D2-D976-CC99BCA15502}"/>
    <pc:docChg chg="modSld">
      <pc:chgData name="Susan Kambalu" userId="S::skambalu@cafod.org.uk::0a4e79f8-ddbf-433b-b929-040c21d06da6" providerId="AD" clId="Web-{9FF797AD-F151-32D2-D976-CC99BCA15502}" dt="2024-08-30T11:10:52.272" v="40"/>
      <pc:docMkLst>
        <pc:docMk/>
      </pc:docMkLst>
      <pc:sldChg chg="modNotes">
        <pc:chgData name="Susan Kambalu" userId="S::skambalu@cafod.org.uk::0a4e79f8-ddbf-433b-b929-040c21d06da6" providerId="AD" clId="Web-{9FF797AD-F151-32D2-D976-CC99BCA15502}" dt="2024-08-30T11:10:52.272" v="40"/>
        <pc:sldMkLst>
          <pc:docMk/>
          <pc:sldMk cId="2395299818" sldId="1932"/>
        </pc:sldMkLst>
      </pc:sldChg>
    </pc:docChg>
  </pc:docChgLst>
  <pc:docChgLst>
    <pc:chgData name="Susan Kambalu" userId="0a4e79f8-ddbf-433b-b929-040c21d06da6" providerId="ADAL" clId="{9CAAFAF3-8C3D-4FE6-9FF7-A3A9EFF044E7}"/>
    <pc:docChg chg="delSld modSld">
      <pc:chgData name="Susan Kambalu" userId="0a4e79f8-ddbf-433b-b929-040c21d06da6" providerId="ADAL" clId="{9CAAFAF3-8C3D-4FE6-9FF7-A3A9EFF044E7}" dt="2024-08-29T13:59:22.517" v="5" actId="20577"/>
      <pc:docMkLst>
        <pc:docMk/>
      </pc:docMkLst>
      <pc:sldChg chg="modSp">
        <pc:chgData name="Susan Kambalu" userId="0a4e79f8-ddbf-433b-b929-040c21d06da6" providerId="ADAL" clId="{9CAAFAF3-8C3D-4FE6-9FF7-A3A9EFF044E7}" dt="2024-08-29T13:59:22.517" v="5" actId="20577"/>
        <pc:sldMkLst>
          <pc:docMk/>
          <pc:sldMk cId="32207200" sldId="1103"/>
        </pc:sldMkLst>
        <pc:spChg chg="mod">
          <ac:chgData name="Susan Kambalu" userId="0a4e79f8-ddbf-433b-b929-040c21d06da6" providerId="ADAL" clId="{9CAAFAF3-8C3D-4FE6-9FF7-A3A9EFF044E7}" dt="2024-08-29T13:59:22.517" v="5" actId="20577"/>
          <ac:spMkLst>
            <pc:docMk/>
            <pc:sldMk cId="32207200" sldId="1103"/>
            <ac:spMk id="3" creationId="{86D2D89E-CC0A-D9F9-F10D-E3CF1F9DEE46}"/>
          </ac:spMkLst>
        </pc:spChg>
      </pc:sldChg>
      <pc:sldChg chg="modSp mod">
        <pc:chgData name="Susan Kambalu" userId="0a4e79f8-ddbf-433b-b929-040c21d06da6" providerId="ADAL" clId="{9CAAFAF3-8C3D-4FE6-9FF7-A3A9EFF044E7}" dt="2024-08-23T15:53:49.724" v="0" actId="20577"/>
        <pc:sldMkLst>
          <pc:docMk/>
          <pc:sldMk cId="2545376470" sldId="1936"/>
        </pc:sldMkLst>
        <pc:spChg chg="mod">
          <ac:chgData name="Susan Kambalu" userId="0a4e79f8-ddbf-433b-b929-040c21d06da6" providerId="ADAL" clId="{9CAAFAF3-8C3D-4FE6-9FF7-A3A9EFF044E7}" dt="2024-08-23T15:53:49.724" v="0" actId="20577"/>
          <ac:spMkLst>
            <pc:docMk/>
            <pc:sldMk cId="2545376470" sldId="1936"/>
            <ac:spMk id="4" creationId="{03DABADF-E0CA-8C4D-4521-BAD5E98DC882}"/>
          </ac:spMkLst>
        </pc:spChg>
      </pc:sldChg>
      <pc:sldChg chg="del">
        <pc:chgData name="Susan Kambalu" userId="0a4e79f8-ddbf-433b-b929-040c21d06da6" providerId="ADAL" clId="{9CAAFAF3-8C3D-4FE6-9FF7-A3A9EFF044E7}" dt="2024-08-28T10:43:00.735" v="1" actId="47"/>
        <pc:sldMkLst>
          <pc:docMk/>
          <pc:sldMk cId="2772167645" sldId="1944"/>
        </pc:sldMkLst>
      </pc:sldChg>
    </pc:docChg>
  </pc:docChgLst>
  <pc:docChgLst>
    <pc:chgData name="Susan Kambalu" userId="S::skambalu@cafod.org.uk::0a4e79f8-ddbf-433b-b929-040c21d06da6" providerId="AD" clId="Web-{B028E48E-62E1-4DD3-64B2-A2A3C2EBE1B2}"/>
    <pc:docChg chg="modSld">
      <pc:chgData name="Susan Kambalu" userId="S::skambalu@cafod.org.uk::0a4e79f8-ddbf-433b-b929-040c21d06da6" providerId="AD" clId="Web-{B028E48E-62E1-4DD3-64B2-A2A3C2EBE1B2}" dt="2024-08-30T10:33:24.354" v="57"/>
      <pc:docMkLst>
        <pc:docMk/>
      </pc:docMkLst>
      <pc:sldChg chg="modNotes">
        <pc:chgData name="Susan Kambalu" userId="S::skambalu@cafod.org.uk::0a4e79f8-ddbf-433b-b929-040c21d06da6" providerId="AD" clId="Web-{B028E48E-62E1-4DD3-64B2-A2A3C2EBE1B2}" dt="2024-08-30T10:33:24.354" v="57"/>
        <pc:sldMkLst>
          <pc:docMk/>
          <pc:sldMk cId="2395299818" sldId="1932"/>
        </pc:sldMkLst>
      </pc:sldChg>
      <pc:sldChg chg="modNotes">
        <pc:chgData name="Susan Kambalu" userId="S::skambalu@cafod.org.uk::0a4e79f8-ddbf-433b-b929-040c21d06da6" providerId="AD" clId="Web-{B028E48E-62E1-4DD3-64B2-A2A3C2EBE1B2}" dt="2024-08-30T10:33:12.244" v="46"/>
        <pc:sldMkLst>
          <pc:docMk/>
          <pc:sldMk cId="2545376470" sldId="1936"/>
        </pc:sldMkLst>
      </pc:sldChg>
      <pc:sldChg chg="modSp">
        <pc:chgData name="Susan Kambalu" userId="S::skambalu@cafod.org.uk::0a4e79f8-ddbf-433b-b929-040c21d06da6" providerId="AD" clId="Web-{B028E48E-62E1-4DD3-64B2-A2A3C2EBE1B2}" dt="2024-08-30T10:32:19.055" v="41" actId="20577"/>
        <pc:sldMkLst>
          <pc:docMk/>
          <pc:sldMk cId="3672904973" sldId="1984"/>
        </pc:sldMkLst>
        <pc:spChg chg="mod">
          <ac:chgData name="Susan Kambalu" userId="S::skambalu@cafod.org.uk::0a4e79f8-ddbf-433b-b929-040c21d06da6" providerId="AD" clId="Web-{B028E48E-62E1-4DD3-64B2-A2A3C2EBE1B2}" dt="2024-08-30T10:32:19.055" v="41" actId="20577"/>
          <ac:spMkLst>
            <pc:docMk/>
            <pc:sldMk cId="3672904973" sldId="1984"/>
            <ac:spMk id="3" creationId="{E4B7258A-D6F0-76B3-B678-02963A2501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06DB2-820F-42DD-A92D-91623A5F91C0}" type="datetimeFigureOut">
              <a:rPr lang="en-GB" smtClean="0"/>
              <a:t>30/08/2024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E0D7F-A3FC-4FFA-B558-81E0AB1459DD}" type="slidenum">
              <a:rPr lang="en-GB" smtClean="0"/>
              <a:t>‹#›</a:t>
            </a:fld>
            <a:endParaRPr lang="en-GB"/>
          </a:p>
        </p:txBody>
      </p:sp>
    </p:spTree>
    <p:extLst>
      <p:ext uri="{BB962C8B-B14F-4D97-AF65-F5344CB8AC3E}">
        <p14:creationId xmlns:p14="http://schemas.microsoft.com/office/powerpoint/2010/main" val="2368706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a:t>
            </a:fld>
            <a:endParaRPr lang="en-GB"/>
          </a:p>
        </p:txBody>
      </p:sp>
    </p:spTree>
    <p:extLst>
      <p:ext uri="{BB962C8B-B14F-4D97-AF65-F5344CB8AC3E}">
        <p14:creationId xmlns:p14="http://schemas.microsoft.com/office/powerpoint/2010/main" val="1327053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As we watch this animation, think about why we as a Catholic school are invited by Pope Francis, and the bishops of England and Wales, to take part in this Jubilee year.</a:t>
            </a:r>
          </a:p>
          <a:p>
            <a:pPr>
              <a:lnSpc>
                <a:spcPct val="107000"/>
              </a:lnSpc>
              <a:spcAft>
                <a:spcPts val="800"/>
              </a:spcAft>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(If the animation is not available):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A Jubilee is a significant moment in the life of the Church that happens every 25 years.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Biblically, the Jubilee is a time of renewal, celebration, rest and freedom.</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In Old Testament times, debts were cancelled, prisoners and enslaved people were freed, and even the land was able to rest.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Pope Francis has called this Jubilee Year ‘Pilgrims of Hope’. It’s an invitation to renew our hope, a hope which comes from knowing that God loves each one of us, whoever we are.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He has asked us to be signs of hope for others, by putting Catholic Social Teaching into action through caring for our common home, and supporting our sisters and brothers who are experiencing war, hunger or poverty.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en-GB" sz="1800" i="1">
                <a:effectLst/>
                <a:latin typeface="Arial" panose="020B0604020202020204" pitchFamily="34" charset="0"/>
                <a:ea typeface="Aptos" panose="020B0004020202020204" pitchFamily="34" charset="0"/>
              </a:rPr>
              <a:t>What’s this got to do with us? Why is it such a great opportunity for our school? </a:t>
            </a:r>
            <a:r>
              <a:rPr lang="en-GB" sz="1800">
                <a:effectLst/>
                <a:latin typeface="Aptos" panose="020B0004020202020204" pitchFamily="34" charset="0"/>
                <a:ea typeface="Aptos" panose="020B0004020202020204" pitchFamily="34" charset="0"/>
                <a:cs typeface="Arial" panose="020B0604020202020204" pitchFamily="34" charset="0"/>
              </a:rPr>
              <a:t>  </a:t>
            </a:r>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10</a:t>
            </a:fld>
            <a:endParaRPr lang="en-GB"/>
          </a:p>
        </p:txBody>
      </p:sp>
    </p:spTree>
    <p:extLst>
      <p:ext uri="{BB962C8B-B14F-4D97-AF65-F5344CB8AC3E}">
        <p14:creationId xmlns:p14="http://schemas.microsoft.com/office/powerpoint/2010/main" val="328292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200" i="1">
                <a:effectLst/>
                <a:latin typeface="Arial" panose="020B0604020202020204" pitchFamily="34" charset="0"/>
                <a:ea typeface="Aptos" panose="020B0004020202020204" pitchFamily="34" charset="0"/>
              </a:rPr>
              <a:t>What’s this got to do with us? Why is it such a great opportunity for our school? </a:t>
            </a:r>
            <a:r>
              <a:rPr lang="en-GB" sz="1200">
                <a:effectLst/>
                <a:latin typeface="Aptos" panose="020B0004020202020204" pitchFamily="34" charset="0"/>
                <a:ea typeface="Aptos" panose="020B0004020202020204" pitchFamily="34" charset="0"/>
                <a:cs typeface="Arial" panose="020B0604020202020204" pitchFamily="34" charset="0"/>
              </a:rPr>
              <a:t>  </a:t>
            </a:r>
          </a:p>
          <a:p>
            <a:pPr>
              <a:spcAft>
                <a:spcPts val="800"/>
              </a:spcAft>
            </a:pPr>
            <a:endParaRPr lang="en-GB" sz="1200">
              <a:effectLst/>
              <a:latin typeface="Aptos" panose="020B0004020202020204" pitchFamily="34" charset="0"/>
              <a:cs typeface="Arial" panose="020B0604020202020204" pitchFamily="34" charset="0"/>
            </a:endParaRPr>
          </a:p>
          <a:p>
            <a:pPr>
              <a:spcAft>
                <a:spcPts val="800"/>
              </a:spcAft>
            </a:pPr>
            <a:r>
              <a:rPr lang="en-GB" sz="1200">
                <a:effectLst/>
                <a:latin typeface="Aptos" panose="020B0004020202020204" pitchFamily="34" charset="0"/>
                <a:cs typeface="Arial" panose="020B0604020202020204" pitchFamily="34" charset="0"/>
              </a:rPr>
              <a:t>Discuss briefly and share ideas.</a:t>
            </a:r>
            <a:endParaRPr lang="en-GB"/>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11</a:t>
            </a:fld>
            <a:endParaRPr lang="en-GB"/>
          </a:p>
        </p:txBody>
      </p:sp>
    </p:spTree>
    <p:extLst>
      <p:ext uri="{BB962C8B-B14F-4D97-AF65-F5344CB8AC3E}">
        <p14:creationId xmlns:p14="http://schemas.microsoft.com/office/powerpoint/2010/main" val="20946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Here are some suggestions. What else can we come up with?</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Rather than feeling powerless when they watch the news, and feel anxious when they hear statistics like the ones we started with, our pupils can explore the vital role they have in </a:t>
            </a:r>
            <a:r>
              <a:rPr lang="en-GB" sz="1800" b="1" kern="100">
                <a:effectLst/>
                <a:latin typeface="Arial" panose="020B0604020202020204" pitchFamily="34" charset="0"/>
                <a:ea typeface="Aptos" panose="020B0004020202020204" pitchFamily="34" charset="0"/>
                <a:cs typeface="Arial" panose="020B0604020202020204" pitchFamily="34" charset="0"/>
              </a:rPr>
              <a:t>making change</a:t>
            </a:r>
            <a:r>
              <a:rPr lang="en-GB" sz="1800" kern="100">
                <a:effectLst/>
                <a:latin typeface="Arial" panose="020B0604020202020204" pitchFamily="34" charset="0"/>
                <a:ea typeface="Aptos" panose="020B0004020202020204" pitchFamily="34" charset="0"/>
                <a:cs typeface="Arial" panose="020B0604020202020204" pitchFamily="34" charset="0"/>
              </a:rPr>
              <a:t> and </a:t>
            </a:r>
            <a:r>
              <a:rPr lang="en-GB" sz="1800" b="1" kern="100">
                <a:effectLst/>
                <a:latin typeface="Arial" panose="020B0604020202020204" pitchFamily="34" charset="0"/>
                <a:ea typeface="Aptos" panose="020B0004020202020204" pitchFamily="34" charset="0"/>
                <a:cs typeface="Arial" panose="020B0604020202020204" pitchFamily="34" charset="0"/>
              </a:rPr>
              <a:t>bringing hope</a:t>
            </a:r>
            <a:r>
              <a:rPr lang="en-GB" sz="1800" kern="100">
                <a:effectLst/>
                <a:latin typeface="Arial" panose="020B0604020202020204" pitchFamily="34" charset="0"/>
                <a:ea typeface="Aptos" panose="020B0004020202020204" pitchFamily="34" charset="0"/>
                <a:cs typeface="Arial" panose="020B0604020202020204" pitchFamily="34" charset="0"/>
              </a:rPr>
              <a:t> in an unfair world.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There will be many clear ways for our pupils to get involved with putting their </a:t>
            </a:r>
            <a:r>
              <a:rPr lang="en-GB" sz="1800" b="1" kern="100">
                <a:effectLst/>
                <a:latin typeface="Arial" panose="020B0604020202020204" pitchFamily="34" charset="0"/>
                <a:ea typeface="Aptos" panose="020B0004020202020204" pitchFamily="34" charset="0"/>
                <a:cs typeface="Arial" panose="020B0604020202020204" pitchFamily="34" charset="0"/>
              </a:rPr>
              <a:t>faith into action</a:t>
            </a:r>
            <a:r>
              <a:rPr lang="en-GB" sz="1800" kern="100">
                <a:effectLst/>
                <a:latin typeface="Arial" panose="020B0604020202020204" pitchFamily="34" charset="0"/>
                <a:ea typeface="Aptos" panose="020B0004020202020204" pitchFamily="34" charset="0"/>
                <a:cs typeface="Arial" panose="020B0604020202020204" pitchFamily="34" charset="0"/>
              </a:rPr>
              <a:t>, locally, nationally and globally.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will have an opportunity to </a:t>
            </a:r>
            <a:r>
              <a:rPr lang="en-GB" sz="1800" b="1" kern="100">
                <a:effectLst/>
                <a:latin typeface="Arial" panose="020B0604020202020204" pitchFamily="34" charset="0"/>
                <a:ea typeface="Aptos" panose="020B0004020202020204" pitchFamily="34" charset="0"/>
                <a:cs typeface="Arial" panose="020B0604020202020204" pitchFamily="34" charset="0"/>
              </a:rPr>
              <a:t>renew our mission</a:t>
            </a:r>
            <a:r>
              <a:rPr lang="en-GB" sz="1800" kern="100">
                <a:effectLst/>
                <a:latin typeface="Arial" panose="020B0604020202020204" pitchFamily="34" charset="0"/>
                <a:ea typeface="Aptos" panose="020B0004020202020204" pitchFamily="34" charset="0"/>
                <a:cs typeface="Arial" panose="020B0604020202020204" pitchFamily="34" charset="0"/>
              </a:rPr>
              <a:t> as Catholic school.</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It’s a time for us to experience and renew our hope and put </a:t>
            </a:r>
            <a:r>
              <a:rPr lang="en-GB" sz="1800" b="1" kern="100">
                <a:effectLst/>
                <a:latin typeface="Arial" panose="020B0604020202020204" pitchFamily="34" charset="0"/>
                <a:ea typeface="Aptos" panose="020B0004020202020204" pitchFamily="34" charset="0"/>
                <a:cs typeface="Arial" panose="020B0604020202020204" pitchFamily="34" charset="0"/>
              </a:rPr>
              <a:t>Catholic Social Teaching</a:t>
            </a:r>
            <a:r>
              <a:rPr lang="en-GB" sz="1800" kern="100">
                <a:effectLst/>
                <a:latin typeface="Arial" panose="020B0604020202020204" pitchFamily="34" charset="0"/>
                <a:ea typeface="Aptos" panose="020B0004020202020204" pitchFamily="34" charset="0"/>
                <a:cs typeface="Arial" panose="020B0604020202020204" pitchFamily="34" charset="0"/>
              </a:rPr>
              <a:t> into action.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can be </a:t>
            </a:r>
            <a:r>
              <a:rPr lang="en-GB" sz="1800" b="1" kern="100">
                <a:effectLst/>
                <a:latin typeface="Arial" panose="020B0604020202020204" pitchFamily="34" charset="0"/>
                <a:ea typeface="Aptos" panose="020B0004020202020204" pitchFamily="34" charset="0"/>
                <a:cs typeface="Arial" panose="020B0604020202020204" pitchFamily="34" charset="0"/>
              </a:rPr>
              <a:t>part of something big</a:t>
            </a:r>
            <a:r>
              <a:rPr lang="en-GB" sz="1800" kern="100">
                <a:effectLst/>
                <a:latin typeface="Arial" panose="020B0604020202020204" pitchFamily="34" charset="0"/>
                <a:ea typeface="Aptos" panose="020B0004020202020204" pitchFamily="34" charset="0"/>
                <a:cs typeface="Arial" panose="020B0604020202020204" pitchFamily="34" charset="0"/>
              </a:rPr>
              <a:t> as part of the Catholic community, not only in England and Wales, but globally.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12</a:t>
            </a:fld>
            <a:endParaRPr lang="en-GB"/>
          </a:p>
        </p:txBody>
      </p:sp>
    </p:spTree>
    <p:extLst>
      <p:ext uri="{BB962C8B-B14F-4D97-AF65-F5344CB8AC3E}">
        <p14:creationId xmlns:p14="http://schemas.microsoft.com/office/powerpoint/2010/main" val="119056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The Jubilee year begins on 24 December 2024 and will close on 6 January 2026. In England and Wales, there will be a launch on 24 January 2025. Here are some key dates for schools:</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 </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Friday 24 January 2025: Jubilee Launch Day for Schools</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The gospel reading on Sunday 26 January is Luke 4:16-21, a key text for the Jubilee year.</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Take time to reflect on the Jubilee journey ahead using the prayers and resources that will be provided.​</a:t>
            </a:r>
            <a:r>
              <a:rPr lang="en-GB" sz="800" kern="100">
                <a:effectLst/>
                <a:latin typeface="Aptos" panose="020B0004020202020204" pitchFamily="34" charset="0"/>
                <a:ea typeface="Aptos" panose="020B0004020202020204" pitchFamily="34" charset="0"/>
                <a:cs typeface="Arial" panose="020B0604020202020204" pitchFamily="34" charset="0"/>
              </a:rPr>
              <a:t> </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June or July 2025: Jubilee Pledge Day</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Schools are invited to reflect on their mission and choose a date to commit to stand in solidarity with the poorest communities, sharing hope and challenging injustice by pledging to take concrete actions to make their community, country and world a better place.​</a:t>
            </a:r>
            <a:endParaRPr lang="en-GB" sz="11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Friday 21 November 2025: Jubilee Finale</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200" kern="100">
                <a:effectLst/>
                <a:latin typeface="Arial" panose="020B0604020202020204" pitchFamily="34" charset="0"/>
                <a:ea typeface="Aptos" panose="020B0004020202020204" pitchFamily="34" charset="0"/>
                <a:cs typeface="Arial" panose="020B0604020202020204" pitchFamily="34" charset="0"/>
              </a:rPr>
              <a:t>Celebrating the end of the Jubilee year and looking ahead with hope.</a:t>
            </a:r>
            <a:endParaRPr lang="en-GB" sz="11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13</a:t>
            </a:fld>
            <a:endParaRPr lang="en-GB"/>
          </a:p>
        </p:txBody>
      </p:sp>
    </p:spTree>
    <p:extLst>
      <p:ext uri="{BB962C8B-B14F-4D97-AF65-F5344CB8AC3E}">
        <p14:creationId xmlns:p14="http://schemas.microsoft.com/office/powerpoint/2010/main" val="334546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tab pos="457200" algn="l"/>
              </a:tabLst>
              <a:defRPr/>
            </a:pPr>
            <a:r>
              <a:rPr lang="en-GB"/>
              <a:t>Visit jubilee-schools.org.uk to find resources. Order copies of the pilgrims of hope journey map.</a:t>
            </a:r>
          </a:p>
          <a:p>
            <a:pPr marL="0" lvl="0" indent="0">
              <a:lnSpc>
                <a:spcPct val="107000"/>
              </a:lnSpc>
              <a:spcAft>
                <a:spcPts val="800"/>
              </a:spcAft>
              <a:buFont typeface="Arial" panose="020B0604020202020204" pitchFamily="34" charset="0"/>
              <a:buNone/>
              <a:tabLst>
                <a:tab pos="457200" algn="l"/>
              </a:tabLst>
            </a:pPr>
            <a:r>
              <a:rPr lang="en-GB"/>
              <a:t> </a:t>
            </a:r>
          </a:p>
        </p:txBody>
      </p:sp>
      <p:sp>
        <p:nvSpPr>
          <p:cNvPr id="4" name="Slide Number Placeholder 3"/>
          <p:cNvSpPr>
            <a:spLocks noGrp="1"/>
          </p:cNvSpPr>
          <p:nvPr>
            <p:ph type="sldNum" sz="quarter" idx="5"/>
          </p:nvPr>
        </p:nvSpPr>
        <p:spPr/>
        <p:txBody>
          <a:bodyPr/>
          <a:lstStyle/>
          <a:p>
            <a:fld id="{ECEE0D7F-A3FC-4FFA-B558-81E0AB1459DD}" type="slidenum">
              <a:rPr lang="en-GB" smtClean="0"/>
              <a:t>14</a:t>
            </a:fld>
            <a:endParaRPr lang="en-GB"/>
          </a:p>
        </p:txBody>
      </p:sp>
    </p:spTree>
    <p:extLst>
      <p:ext uri="{BB962C8B-B14F-4D97-AF65-F5344CB8AC3E}">
        <p14:creationId xmlns:p14="http://schemas.microsoft.com/office/powerpoint/2010/main" val="364186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During the Jubilee year schools are invited to revisit and renew their mission statement. Part of our mission is to put our faith into action as we commit to stand with the poorest communities locally and globally, </a:t>
            </a:r>
            <a:r>
              <a:rPr lang="en-GB" sz="1200" b="1" kern="100">
                <a:effectLst/>
                <a:latin typeface="Arial" panose="020B0604020202020204" pitchFamily="34" charset="0"/>
                <a:ea typeface="Aptos" panose="020B0004020202020204" pitchFamily="34" charset="0"/>
                <a:cs typeface="Times New Roman" panose="02020603050405020304" pitchFamily="18" charset="0"/>
              </a:rPr>
              <a:t>sharing hope and challenging injustice</a:t>
            </a:r>
            <a:r>
              <a:rPr lang="en-GB" sz="1200" kern="100">
                <a:effectLst/>
                <a:latin typeface="Arial" panose="020B0604020202020204" pitchFamily="34" charset="0"/>
                <a:ea typeface="Aptos" panose="020B0004020202020204" pitchFamily="34" charset="0"/>
                <a:cs typeface="Times New Roman" panose="02020603050405020304" pitchFamily="18" charset="0"/>
              </a:rPr>
              <a:t>.</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In the summer, schools are invited to take part in a joint pledge to take concrete actions to make the world a better place, for example taking part in </a:t>
            </a:r>
            <a:r>
              <a:rPr lang="en-GB" sz="1200" b="1" kern="100">
                <a:effectLst/>
                <a:latin typeface="Arial" panose="020B0604020202020204" pitchFamily="34" charset="0"/>
                <a:ea typeface="Aptos" panose="020B0004020202020204" pitchFamily="34" charset="0"/>
                <a:cs typeface="Times New Roman" panose="02020603050405020304" pitchFamily="18" charset="0"/>
              </a:rPr>
              <a:t>raising our voices against the injustice</a:t>
            </a:r>
            <a:r>
              <a:rPr lang="en-GB" sz="1200" kern="100">
                <a:effectLst/>
                <a:latin typeface="Arial" panose="020B0604020202020204" pitchFamily="34" charset="0"/>
                <a:ea typeface="Aptos" panose="020B0004020202020204" pitchFamily="34" charset="0"/>
                <a:cs typeface="Times New Roman" panose="02020603050405020304" pitchFamily="18" charset="0"/>
              </a:rPr>
              <a:t> of international debt.</a:t>
            </a:r>
          </a:p>
          <a:p>
            <a:pPr marL="342900" lvl="0" indent="-342900">
              <a:lnSpc>
                <a:spcPct val="107000"/>
              </a:lnSpc>
              <a:spcAft>
                <a:spcPts val="800"/>
              </a:spcAft>
              <a:buFont typeface="Arial" panose="020B0604020202020204" pitchFamily="34" charset="0"/>
              <a:buChar char="•"/>
              <a:tabLst>
                <a:tab pos="457200" algn="l"/>
              </a:tabLst>
            </a:pPr>
            <a:endParaRPr lang="en-GB" sz="1200" kern="100">
              <a:effectLst/>
              <a:latin typeface="Arial" panose="020B06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r>
              <a:rPr lang="en-GB" sz="1100" kern="100">
                <a:effectLst/>
                <a:latin typeface="Aptos" panose="020B0004020202020204" pitchFamily="34" charset="0"/>
                <a:ea typeface="Aptos" panose="020B0004020202020204" pitchFamily="34" charset="0"/>
                <a:cs typeface="Times New Roman" panose="02020603050405020304" pitchFamily="18" charset="0"/>
              </a:rPr>
              <a:t>This is the text of the Jubilee pledge. There will be more resources to support you coming soon. </a:t>
            </a:r>
            <a:endParaRPr lang="en-GB" sz="1200" kern="10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CEE0D7F-A3FC-4FFA-B558-81E0AB1459DD}" type="slidenum">
              <a:rPr lang="en-GB" smtClean="0"/>
              <a:t>15</a:t>
            </a:fld>
            <a:endParaRPr lang="en-GB"/>
          </a:p>
        </p:txBody>
      </p:sp>
    </p:spTree>
    <p:extLst>
      <p:ext uri="{BB962C8B-B14F-4D97-AF65-F5344CB8AC3E}">
        <p14:creationId xmlns:p14="http://schemas.microsoft.com/office/powerpoint/2010/main" val="3452541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4572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Biblically, the Jubilee was a time for </a:t>
            </a:r>
            <a:r>
              <a:rPr lang="en-GB" sz="1200" b="1" kern="100">
                <a:effectLst/>
                <a:latin typeface="Arial" panose="020B0604020202020204" pitchFamily="34" charset="0"/>
                <a:ea typeface="Aptos" panose="020B0004020202020204" pitchFamily="34" charset="0"/>
                <a:cs typeface="Times New Roman" panose="02020603050405020304" pitchFamily="18" charset="0"/>
              </a:rPr>
              <a:t>cancelling debts</a:t>
            </a:r>
            <a:r>
              <a:rPr lang="en-GB" sz="1200" kern="100">
                <a:effectLst/>
                <a:latin typeface="Arial" panose="020B0604020202020204" pitchFamily="34" charset="0"/>
                <a:ea typeface="Aptos" panose="020B0004020202020204" pitchFamily="34" charset="0"/>
                <a:cs typeface="Times New Roman" panose="02020603050405020304" pitchFamily="18" charset="0"/>
              </a:rPr>
              <a:t>.</a:t>
            </a:r>
            <a:r>
              <a:rPr lang="en-GB" sz="1200" b="1" kern="100">
                <a:effectLst/>
                <a:latin typeface="Arial" panose="020B0604020202020204" pitchFamily="34" charset="0"/>
                <a:ea typeface="Aptos" panose="020B0004020202020204" pitchFamily="34" charset="0"/>
                <a:cs typeface="Times New Roman" panose="02020603050405020304" pitchFamily="18" charset="0"/>
              </a:rPr>
              <a:t> </a:t>
            </a:r>
            <a:r>
              <a:rPr lang="en-GB" sz="1200" kern="100">
                <a:effectLst/>
                <a:latin typeface="Arial" panose="020B0604020202020204" pitchFamily="34" charset="0"/>
                <a:ea typeface="Aptos" panose="020B0004020202020204" pitchFamily="34" charset="0"/>
                <a:cs typeface="Times New Roman" panose="02020603050405020304" pitchFamily="18" charset="0"/>
              </a:rPr>
              <a:t>This year, CAFOD will focus on asking our government to take action on the international debt crisis, and as part of our pledge to challenge injustice, we can join CAFOD in asking our government to act:</a:t>
            </a:r>
          </a:p>
          <a:p>
            <a:pPr marL="0" lvl="0" indent="0">
              <a:lnSpc>
                <a:spcPct val="107000"/>
              </a:lnSpc>
              <a:spcAft>
                <a:spcPts val="800"/>
              </a:spcAft>
              <a:buFont typeface="Arial" panose="020B0604020202020204" pitchFamily="34" charset="0"/>
              <a:buNone/>
              <a:tabLst>
                <a:tab pos="457200" algn="l"/>
              </a:tabLs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200" kern="100">
                <a:effectLst/>
                <a:latin typeface="Arial" panose="020B0604020202020204" pitchFamily="34" charset="0"/>
                <a:ea typeface="Aptos" panose="020B0004020202020204" pitchFamily="34" charset="0"/>
                <a:cs typeface="Times New Roman" panose="02020603050405020304" pitchFamily="18" charset="0"/>
              </a:rPr>
              <a:t>Over three billion people are living in countries where governments are spending more money on debts than on health or education.</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200">
                <a:effectLst/>
                <a:latin typeface="Arial" panose="020B0604020202020204" pitchFamily="34" charset="0"/>
                <a:ea typeface="Aptos" panose="020B0004020202020204" pitchFamily="34" charset="0"/>
              </a:rPr>
              <a:t>Pope Francis says, “If we really wish to prepare a path to peace in our world, let us commit ourselves to remedying the remote causes of injustice, </a:t>
            </a:r>
            <a:r>
              <a:rPr lang="en-GB" sz="1200" b="1">
                <a:effectLst/>
                <a:latin typeface="Arial" panose="020B0604020202020204" pitchFamily="34" charset="0"/>
                <a:ea typeface="Aptos" panose="020B0004020202020204" pitchFamily="34" charset="0"/>
              </a:rPr>
              <a:t>settling unjust and unpayable debts</a:t>
            </a:r>
            <a:r>
              <a:rPr lang="en-GB" sz="1200">
                <a:effectLst/>
                <a:latin typeface="Arial" panose="020B0604020202020204" pitchFamily="34" charset="0"/>
                <a:ea typeface="Aptos" panose="020B0004020202020204" pitchFamily="34" charset="0"/>
              </a:rPr>
              <a:t>, and feeding the hungry.” (Spes non </a:t>
            </a:r>
            <a:r>
              <a:rPr lang="en-GB" sz="1200" err="1">
                <a:effectLst/>
                <a:latin typeface="Arial" panose="020B0604020202020204" pitchFamily="34" charset="0"/>
                <a:ea typeface="Aptos" panose="020B0004020202020204" pitchFamily="34" charset="0"/>
              </a:rPr>
              <a:t>confundit</a:t>
            </a:r>
            <a:r>
              <a:rPr lang="en-GB" sz="1200">
                <a:effectLst/>
                <a:latin typeface="Arial" panose="020B0604020202020204" pitchFamily="34" charset="0"/>
                <a:ea typeface="Aptos" panose="020B0004020202020204" pitchFamily="34" charset="0"/>
              </a:rPr>
              <a:t>, #16)</a:t>
            </a:r>
            <a:endParaRPr lang="en-GB"/>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16</a:t>
            </a:fld>
            <a:endParaRPr lang="en-GB"/>
          </a:p>
        </p:txBody>
      </p:sp>
    </p:spTree>
    <p:extLst>
      <p:ext uri="{BB962C8B-B14F-4D97-AF65-F5344CB8AC3E}">
        <p14:creationId xmlns:p14="http://schemas.microsoft.com/office/powerpoint/2010/main" val="2792861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jubilee-schools.org.uk</a:t>
            </a: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17</a:t>
            </a:fld>
            <a:endParaRPr lang="en-GB"/>
          </a:p>
        </p:txBody>
      </p:sp>
    </p:spTree>
    <p:extLst>
      <p:ext uri="{BB962C8B-B14F-4D97-AF65-F5344CB8AC3E}">
        <p14:creationId xmlns:p14="http://schemas.microsoft.com/office/powerpoint/2010/main" val="341161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If you have time, read Luke 4:16-21, which will be a key scripture as we launch the Jubilee in schools. You might want to spend time reflecting on the artwork </a:t>
            </a:r>
            <a:r>
              <a:rPr lang="en-GB" dirty="0"/>
              <a:t>and the scripture.</a:t>
            </a:r>
            <a:endParaRPr lang="en-GB" dirty="0">
              <a:effectLst/>
            </a:endParaRPr>
          </a:p>
          <a:p>
            <a:endParaRPr lang="en-GB" dirty="0">
              <a:effectLst/>
            </a:endParaRPr>
          </a:p>
          <a:p>
            <a:r>
              <a:rPr lang="en-GB" dirty="0">
                <a:effectLst/>
              </a:rPr>
              <a:t>"Christ the Liberator", an artwork commissioned for the Jubilee Year 2025 from Académie Kivu Arts "AKA" in Goma, DRC.</a:t>
            </a:r>
            <a:endParaRPr lang="en-GB" dirty="0"/>
          </a:p>
          <a:p>
            <a:r>
              <a:rPr lang="en-GB" dirty="0"/>
              <a:t>Credit: CAFOD/Joe Newman</a:t>
            </a:r>
          </a:p>
          <a:p>
            <a:endParaRPr lang="en-GB" dirty="0"/>
          </a:p>
          <a:p>
            <a:r>
              <a:rPr lang="en-GB">
                <a:latin typeface="Aptos" panose="02110004020202020204"/>
                <a:ea typeface="Aptos" panose="020B0004020202020204" pitchFamily="34" charset="0"/>
                <a:cs typeface="Times New Roman" panose="02020603050405020304" pitchFamily="18" charset="0"/>
              </a:rPr>
              <a:t>Here are some notes about the artwork, shared by the artists: </a:t>
            </a:r>
            <a:endParaRPr lang="en-GB" dirty="0">
              <a:latin typeface="Aptos" panose="02110004020202020204"/>
              <a:ea typeface="Aptos" panose="020B0004020202020204" pitchFamily="34" charset="0"/>
              <a:cs typeface="Times New Roman" panose="02020603050405020304" pitchFamily="18" charset="0"/>
            </a:endParaRPr>
          </a:p>
          <a:p>
            <a:endParaRPr lang="en-GB" dirty="0">
              <a:latin typeface="Aptos" panose="02110004020202020204"/>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artwork shows Jesus Christ surrounded by the various people who flock to him to listen to his word. Jesus has held out his arms to them in a call to live together, which he teaches as a model of salvation for people of all nations, rich and poor, suffering and healthy alike.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Jesus' open hands bring those who cannot see closer to him than those who can see. This gesture also brings those who possess food, such as the man we see bringing a fish in a dish, or the woman bringing fruit from the tree of life to those who are hungry to share it, following Jesus’ teaching, especially the hungry child who lifts his empty plate to find something to eat with Jesus.</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With his compassionate gaze, Jesus, haloed in holiness, remedies the social injustices and inequalities that plague the earth, and the majority approach Jesus the liberator of the captives who surround him. This easy access to Jesus marks the conviviality that unites the whole of humanity, as this image clearly shows, from generation to generation, children, men, women, unfortunate or not, without distinction of race, tribe, language or age, all flock to Jesus Christ the saviour.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Seated with his back against a tree, the tree of life, Jesus wears a robe coloured white, revealing the transparency of his love, so clear, without exclusion of anyone, without stain of discrimination, this love is given to all men. Above this robe, we see the reddish stripes of a ribbon, symbolizing his passion.</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Flowers radiant with greenery and carpeted with gentleness spread out at Jesus' feet, indicating his non-violent acceptance of everyone. On Jesus' lap is clearly visible the Gospel scroll of St. Luke 4:19, intended for the oppressed and captives. The white scroll bears the holy scriptures announcing the message of divine grace, and when we read this message, we understand that it emanates from the passion of Jesus, so the red colour that springs from this passion flows towards the whiteness of the message of deliverance for humanity that Jesus carries on his shoulders.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painting shows the head of Jesus wrapped in a crown of yellow, expressing joy and friendship, in the shape of a circumference around which the earth gravitates under the impulse of the Holy Spirit, who descends like a dove on this yellow circle.</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tree on which Jesus leans bears the fruits of life, and its restful shadow shows the major role that the environment plays in the salvation </a:t>
            </a:r>
            <a:r>
              <a:rPr lang="en-GB" sz="1800" kern="100">
                <a:effectLst/>
                <a:latin typeface="Aptos" panose="020B0004020202020204" pitchFamily="34" charset="0"/>
                <a:ea typeface="Aptos" panose="020B0004020202020204" pitchFamily="34" charset="0"/>
                <a:cs typeface="Times New Roman" panose="02020603050405020304" pitchFamily="18" charset="0"/>
              </a:rPr>
              <a:t>of humankind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this earth.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our duty to protect this environment.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tree is home to birds and other animal species, such as the sheep that graze on this grass and make it their home. People also build their homes using the materials provided by trees. The earth is our common home, as we can see here in this image, and is a universal heritage that we appropriate to prevent its destruction.</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radiantly lively painting is an illustration of the conviviality of people on earth before Jesus. We see a boy dressed in blue leading a blind man to Jesus, who opens his eyes, and on the other side, walking along the banks of a river, we see a captive whose chains have been broken by the word of Christ. The freed man expresses his joy by shouting "I am free".</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Two little boys, footballs in hand, stand alongside each other and raise their hands to Jesus, who calls the little children to him. These two little ones are of two different races, and they clearly demonstrate that union gives victory, as they move towards the one who ensures this victory through his gospel.</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blue waters mark the image of peace flowing to shower mankind with happiness, and this painting shows two other children walking in these waters, their eyes fixed on Jesus.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background, vegetation in a variety of colours reflects the beauty of this landscape, where you can breathe in the fresh air. The green palm trees rise above the straw houses that mark the originality of this painting, meaning that naturalness is still necessary to live in a fresh environment.”</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Académie Kivu Art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Centre for cultural, artistic, and entrepreneurial research</a:t>
            </a:r>
          </a:p>
          <a:p>
            <a:endParaRPr lang="en-GB" dirty="0"/>
          </a:p>
        </p:txBody>
      </p:sp>
      <p:sp>
        <p:nvSpPr>
          <p:cNvPr id="4" name="Slide Number Placeholder 3"/>
          <p:cNvSpPr>
            <a:spLocks noGrp="1"/>
          </p:cNvSpPr>
          <p:nvPr>
            <p:ph type="sldNum" sz="quarter" idx="5"/>
          </p:nvPr>
        </p:nvSpPr>
        <p:spPr/>
        <p:txBody>
          <a:bodyPr/>
          <a:lstStyle/>
          <a:p>
            <a:fld id="{ECEE0D7F-A3FC-4FFA-B558-81E0AB1459DD}" type="slidenum">
              <a:rPr lang="en-GB" smtClean="0"/>
              <a:t>18</a:t>
            </a:fld>
            <a:endParaRPr lang="en-GB"/>
          </a:p>
        </p:txBody>
      </p:sp>
    </p:spTree>
    <p:extLst>
      <p:ext uri="{BB962C8B-B14F-4D97-AF65-F5344CB8AC3E}">
        <p14:creationId xmlns:p14="http://schemas.microsoft.com/office/powerpoint/2010/main" val="3066776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If you have time, read Luke 4:16-21, which will be a key scripture as we launch the Jubilee in schools. You might want to spend time reflecting on the artwork and the scripture.</a:t>
            </a:r>
          </a:p>
          <a:p>
            <a:endParaRPr lang="en-GB"/>
          </a:p>
          <a:p>
            <a:r>
              <a:rPr lang="en-GB"/>
              <a:t>16 And he came to Nazareth, where he had been brought up. And as was his custom, he went to the synagogue on the Sabbath day, and he stood up to read. 17 And the scroll of the prophet Isaiah was given to him. He unrolled the scroll and found the place where it was written, </a:t>
            </a:r>
          </a:p>
          <a:p>
            <a:r>
              <a:rPr lang="en-GB" dirty="0"/>
              <a:t> </a:t>
            </a:r>
          </a:p>
          <a:p>
            <a:r>
              <a:rPr lang="en-GB"/>
              <a:t>18 “The Spirit of the Lord is upon me, </a:t>
            </a:r>
          </a:p>
          <a:p>
            <a:r>
              <a:rPr lang="en-GB"/>
              <a:t>    because he has anointed me </a:t>
            </a:r>
          </a:p>
          <a:p>
            <a:r>
              <a:rPr lang="en-GB"/>
              <a:t>    to proclaim good news to the poor. </a:t>
            </a:r>
          </a:p>
          <a:p>
            <a:r>
              <a:rPr lang="en-GB" dirty="0"/>
              <a:t>He has sent me to proclaim liberty to the captives </a:t>
            </a:r>
          </a:p>
          <a:p>
            <a:r>
              <a:rPr lang="en-GB" dirty="0"/>
              <a:t>    and recovering of sight to the blind, </a:t>
            </a:r>
          </a:p>
          <a:p>
            <a:r>
              <a:rPr lang="en-GB" dirty="0"/>
              <a:t>    to set at liberty those who are oppressed, </a:t>
            </a:r>
          </a:p>
          <a:p>
            <a:r>
              <a:rPr lang="en-GB" dirty="0"/>
              <a:t>19 to proclaim the year of the Lord's </a:t>
            </a:r>
            <a:r>
              <a:rPr lang="en-GB" dirty="0" err="1"/>
              <a:t>favor</a:t>
            </a:r>
            <a:r>
              <a:rPr lang="en-GB" dirty="0"/>
              <a:t>.” </a:t>
            </a:r>
          </a:p>
          <a:p>
            <a:r>
              <a:rPr lang="en-GB" dirty="0"/>
              <a:t> </a:t>
            </a:r>
          </a:p>
          <a:p>
            <a:r>
              <a:rPr lang="en-GB" dirty="0"/>
              <a:t>20 And he rolled up the scroll and gave it back to the attendant and sat down. And the eyes of all in the synagogue were fixed on him. 21 And he began to say to them, “Today this Scripture has been fulfilled in your hearing.” </a:t>
            </a:r>
          </a:p>
          <a:p>
            <a:endParaRPr lang="en-GB" dirty="0"/>
          </a:p>
          <a:p>
            <a:endParaRPr lang="en-GB" dirty="0"/>
          </a:p>
          <a:p>
            <a:pPr algn="l"/>
            <a:r>
              <a:rPr lang="en-GB" dirty="0">
                <a:effectLst/>
              </a:rPr>
              <a:t>"Christ the Liberator", an artwork commissioned for the Jubilee Year 2025 from Académie Kivu Arts "AKA" in Goma, DRC.</a:t>
            </a:r>
            <a:endParaRPr lang="en-GB" dirty="0"/>
          </a:p>
          <a:p>
            <a:r>
              <a:rPr lang="en-GB" dirty="0"/>
              <a:t>Credit: CAFOD/Joe Newman</a:t>
            </a:r>
          </a:p>
          <a:p>
            <a:r>
              <a:rPr lang="en-GB" dirty="0"/>
              <a:t>Bible translation: English Standard Version (Anglicised version)</a:t>
            </a: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19</a:t>
            </a:fld>
            <a:endParaRPr lang="en-GB"/>
          </a:p>
        </p:txBody>
      </p:sp>
    </p:spTree>
    <p:extLst>
      <p:ext uri="{BB962C8B-B14F-4D97-AF65-F5344CB8AC3E}">
        <p14:creationId xmlns:p14="http://schemas.microsoft.com/office/powerpoint/2010/main" val="36357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Times New Roman" panose="02020603050405020304" pitchFamily="18" charset="0"/>
              </a:rPr>
              <a:t> </a:t>
            </a: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2</a:t>
            </a:fld>
            <a:endParaRPr lang="en-GB"/>
          </a:p>
        </p:txBody>
      </p:sp>
    </p:spTree>
    <p:extLst>
      <p:ext uri="{BB962C8B-B14F-4D97-AF65-F5344CB8AC3E}">
        <p14:creationId xmlns:p14="http://schemas.microsoft.com/office/powerpoint/2010/main" val="903273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prayer for the Year of Prayer. </a:t>
            </a:r>
          </a:p>
          <a:p>
            <a:endParaRPr lang="en-GB"/>
          </a:p>
          <a:p>
            <a:r>
              <a:rPr lang="en-GB"/>
              <a:t>Let’s finish by saying this prayer together. </a:t>
            </a:r>
          </a:p>
        </p:txBody>
      </p:sp>
      <p:sp>
        <p:nvSpPr>
          <p:cNvPr id="4" name="Slide Number Placeholder 3"/>
          <p:cNvSpPr>
            <a:spLocks noGrp="1"/>
          </p:cNvSpPr>
          <p:nvPr>
            <p:ph type="sldNum" sz="quarter" idx="5"/>
          </p:nvPr>
        </p:nvSpPr>
        <p:spPr/>
        <p:txBody>
          <a:bodyPr/>
          <a:lstStyle/>
          <a:p>
            <a:fld id="{ECEE0D7F-A3FC-4FFA-B558-81E0AB1459DD}" type="slidenum">
              <a:rPr lang="en-GB" smtClean="0"/>
              <a:t>20</a:t>
            </a:fld>
            <a:endParaRPr lang="en-GB"/>
          </a:p>
        </p:txBody>
      </p:sp>
    </p:spTree>
    <p:extLst>
      <p:ext uri="{BB962C8B-B14F-4D97-AF65-F5344CB8AC3E}">
        <p14:creationId xmlns:p14="http://schemas.microsoft.com/office/powerpoint/2010/main" val="318711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91758"/>
          </a:xfrm>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2000" b="0" i="0">
                <a:solidFill>
                  <a:srgbClr val="4A4A4A"/>
                </a:solidFill>
                <a:effectLst/>
                <a:latin typeface="Open Sans" panose="020B0606030504020204" pitchFamily="34" charset="0"/>
              </a:rPr>
              <a:t>Credit: CAFOD/Joe Newman</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2000" b="0" i="1">
              <a:solidFill>
                <a:srgbClr val="4A4A4A"/>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67A35-6BAE-40BF-BDDB-A716CDA101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63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Can you fill in the gaps with the correct number?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Choices: 1, 10, 24, 43, 75, half, two thirds, 530 million, 735 million, 998 million, 1 billion, three billion, four billion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We live in an unequal world. The world’s richest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1</a:t>
            </a:r>
            <a:r>
              <a:rPr lang="en-GB" sz="1800" kern="100">
                <a:effectLst/>
                <a:latin typeface="Arial" panose="020B0604020202020204" pitchFamily="34" charset="0"/>
                <a:ea typeface="Aptos" panose="020B0004020202020204" pitchFamily="34" charset="0"/>
                <a:cs typeface="Arial" panose="020B0604020202020204" pitchFamily="34" charset="0"/>
              </a:rPr>
              <a:t>% own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43</a:t>
            </a:r>
            <a:r>
              <a:rPr lang="en-GB" sz="1800" kern="100">
                <a:effectLst/>
                <a:latin typeface="Arial" panose="020B0604020202020204" pitchFamily="34" charset="0"/>
                <a:ea typeface="Aptos" panose="020B0004020202020204" pitchFamily="34" charset="0"/>
                <a:cs typeface="Arial" panose="020B0604020202020204" pitchFamily="34" charset="0"/>
              </a:rPr>
              <a:t>% of all global financial assets and emit as much carbon pollution as the poorest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two-thirds </a:t>
            </a:r>
            <a:r>
              <a:rPr lang="en-GB" sz="1800" kern="100">
                <a:effectLst/>
                <a:latin typeface="Arial" panose="020B0604020202020204" pitchFamily="34" charset="0"/>
                <a:ea typeface="Aptos" panose="020B0004020202020204" pitchFamily="34" charset="0"/>
                <a:cs typeface="Arial" panose="020B0604020202020204" pitchFamily="34" charset="0"/>
              </a:rPr>
              <a:t>of humanity.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Despite there being enough food in the world to feed everyone, approximately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735 million </a:t>
            </a:r>
            <a:r>
              <a:rPr lang="en-GB" sz="1800" kern="100">
                <a:effectLst/>
                <a:latin typeface="Arial" panose="020B0604020202020204" pitchFamily="34" charset="0"/>
                <a:ea typeface="Aptos" panose="020B0004020202020204" pitchFamily="34" charset="0"/>
                <a:cs typeface="Arial" panose="020B0604020202020204" pitchFamily="34" charset="0"/>
              </a:rPr>
              <a:t>people worldwide face hunger daily.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Over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three billion </a:t>
            </a:r>
            <a:r>
              <a:rPr lang="en-GB" sz="1800" kern="100">
                <a:effectLst/>
                <a:latin typeface="Arial" panose="020B0604020202020204" pitchFamily="34" charset="0"/>
                <a:ea typeface="Aptos" panose="020B0004020202020204" pitchFamily="34" charset="0"/>
                <a:cs typeface="Arial" panose="020B0604020202020204" pitchFamily="34" charset="0"/>
              </a:rPr>
              <a:t>people are living in countries where governments are spending more money on debts than on health or education.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Show the correct answers.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sz="1800">
              <a:effectLst/>
              <a:latin typeface="Arial" panose="020B0604020202020204" pitchFamily="34" charset="0"/>
              <a:ea typeface="Aptos" panose="020B0004020202020204" pitchFamily="34" charset="0"/>
            </a:endParaRPr>
          </a:p>
          <a:p>
            <a:r>
              <a:rPr lang="en-GB" sz="1800">
                <a:effectLst/>
                <a:latin typeface="Arial" panose="020B0604020202020204" pitchFamily="34" charset="0"/>
                <a:ea typeface="Aptos" panose="020B0004020202020204" pitchFamily="34" charset="0"/>
              </a:rPr>
              <a:t>How does this make you feel? [Share thoughts – you might even want to set up a Mentimeter to gather these via phones.]</a:t>
            </a:r>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4</a:t>
            </a:fld>
            <a:endParaRPr lang="en-GB"/>
          </a:p>
        </p:txBody>
      </p:sp>
    </p:spTree>
    <p:extLst>
      <p:ext uri="{BB962C8B-B14F-4D97-AF65-F5344CB8AC3E}">
        <p14:creationId xmlns:p14="http://schemas.microsoft.com/office/powerpoint/2010/main" val="112534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Can you fill in the gaps with the correct number?</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Choices: 1, 10, 24, 43, 75, half, two thirds, 530 million, 735 million, 998 million, 1 billion, three billion, four billion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We live in an unequal world. The world’s richest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1</a:t>
            </a:r>
            <a:r>
              <a:rPr lang="en-GB" sz="1800" kern="100">
                <a:effectLst/>
                <a:latin typeface="Arial" panose="020B0604020202020204" pitchFamily="34" charset="0"/>
                <a:ea typeface="Aptos" panose="020B0004020202020204" pitchFamily="34" charset="0"/>
                <a:cs typeface="Arial" panose="020B0604020202020204" pitchFamily="34" charset="0"/>
              </a:rPr>
              <a:t>% own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43</a:t>
            </a:r>
            <a:r>
              <a:rPr lang="en-GB" sz="1800" kern="100">
                <a:effectLst/>
                <a:latin typeface="Arial" panose="020B0604020202020204" pitchFamily="34" charset="0"/>
                <a:ea typeface="Aptos" panose="020B0004020202020204" pitchFamily="34" charset="0"/>
                <a:cs typeface="Arial" panose="020B0604020202020204" pitchFamily="34" charset="0"/>
              </a:rPr>
              <a:t>% of all global financial assets and emit as much carbon pollution as the poorest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two-thirds </a:t>
            </a:r>
            <a:r>
              <a:rPr lang="en-GB" sz="1800" kern="100">
                <a:effectLst/>
                <a:latin typeface="Arial" panose="020B0604020202020204" pitchFamily="34" charset="0"/>
                <a:ea typeface="Aptos" panose="020B0004020202020204" pitchFamily="34" charset="0"/>
                <a:cs typeface="Arial" panose="020B0604020202020204" pitchFamily="34" charset="0"/>
              </a:rPr>
              <a:t>of humanity.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Despite there being enough food in the world to feed everyone, approximately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735 million </a:t>
            </a:r>
            <a:r>
              <a:rPr lang="en-GB" sz="1800" kern="100">
                <a:effectLst/>
                <a:latin typeface="Arial" panose="020B0604020202020204" pitchFamily="34" charset="0"/>
                <a:ea typeface="Aptos" panose="020B0004020202020204" pitchFamily="34" charset="0"/>
                <a:cs typeface="Arial" panose="020B0604020202020204" pitchFamily="34" charset="0"/>
              </a:rPr>
              <a:t>people worldwide face hunger daily.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Over </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three billion </a:t>
            </a:r>
            <a:r>
              <a:rPr lang="en-GB" sz="1800" kern="100">
                <a:effectLst/>
                <a:latin typeface="Arial" panose="020B0604020202020204" pitchFamily="34" charset="0"/>
                <a:ea typeface="Aptos" panose="020B0004020202020204" pitchFamily="34" charset="0"/>
                <a:cs typeface="Arial" panose="020B0604020202020204" pitchFamily="34" charset="0"/>
              </a:rPr>
              <a:t>people are living in countries where governments are spending more money on debts than on health or education.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en-GB" sz="1800" i="1" kern="1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Show the correct answers.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sz="1800">
              <a:effectLst/>
              <a:latin typeface="Arial" panose="020B0604020202020204" pitchFamily="34" charset="0"/>
              <a:ea typeface="Aptos" panose="020B0004020202020204" pitchFamily="34" charset="0"/>
            </a:endParaRPr>
          </a:p>
          <a:p>
            <a:r>
              <a:rPr lang="en-GB" sz="1800">
                <a:effectLst/>
                <a:latin typeface="Arial" panose="020B0604020202020204" pitchFamily="34" charset="0"/>
                <a:ea typeface="Aptos" panose="020B0004020202020204" pitchFamily="34" charset="0"/>
              </a:rPr>
              <a:t>How does this make you feel? [Share thoughts – you might even want to set up a Mentimeter to gather these via phones.]</a:t>
            </a:r>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5</a:t>
            </a:fld>
            <a:endParaRPr lang="en-GB"/>
          </a:p>
        </p:txBody>
      </p:sp>
    </p:spTree>
    <p:extLst>
      <p:ext uri="{BB962C8B-B14F-4D97-AF65-F5344CB8AC3E}">
        <p14:creationId xmlns:p14="http://schemas.microsoft.com/office/powerpoint/2010/main" val="21621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Who said this, and in what context? Can anyone guess the missing word?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__________ be an opportunity to be renewed in hope. God’s word helps us find reasons for that hope.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C5E34-94EB-4FE9-A890-CE17C9D8A5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17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 Catholic Church of England and Wales Flickr</a:t>
            </a:r>
          </a:p>
          <a:p>
            <a:endParaRPr lang="en-US"/>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Who said this, and in what context? Can anyone guess the missing word?</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kern="100">
                <a:effectLst/>
                <a:latin typeface="Arial" panose="020B0604020202020204" pitchFamily="34" charset="0"/>
                <a:ea typeface="Aptos" panose="020B00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1800" b="1" kern="100">
                <a:solidFill>
                  <a:srgbClr val="FF0000"/>
                </a:solidFill>
                <a:effectLst/>
                <a:latin typeface="Arial" panose="020B0604020202020204" pitchFamily="34" charset="0"/>
                <a:ea typeface="Aptos" panose="020B0004020202020204" pitchFamily="34" charset="0"/>
                <a:cs typeface="Arial" panose="020B0604020202020204" pitchFamily="34" charset="0"/>
              </a:rPr>
              <a:t>Jubilee</a:t>
            </a:r>
            <a:r>
              <a:rPr lang="en-GB" sz="1800" kern="10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en-GB" sz="1800" kern="100">
                <a:effectLst/>
                <a:latin typeface="Arial" panose="020B0604020202020204" pitchFamily="34" charset="0"/>
                <a:ea typeface="Aptos" panose="020B0004020202020204" pitchFamily="34" charset="0"/>
                <a:cs typeface="Arial" panose="020B0604020202020204" pitchFamily="34" charset="0"/>
              </a:rPr>
              <a:t>be an opportunity to be renewed in hope. God’s word helps us find reasons for that hope.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US"/>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It was Pope Francis. This is in the opening paragraph of the decree that announced the purpose and spirit of the next Holy Year – the </a:t>
            </a:r>
            <a:r>
              <a:rPr lang="en-GB" sz="1800" b="1" i="1" kern="100">
                <a:effectLst/>
                <a:latin typeface="Arial" panose="020B0604020202020204" pitchFamily="34" charset="0"/>
                <a:ea typeface="Aptos" panose="020B0004020202020204" pitchFamily="34" charset="0"/>
                <a:cs typeface="Arial" panose="020B0604020202020204" pitchFamily="34" charset="0"/>
              </a:rPr>
              <a:t>Jubilee</a:t>
            </a: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800" i="1" kern="100">
                <a:effectLst/>
                <a:latin typeface="Arial" panose="020B0604020202020204" pitchFamily="34" charset="0"/>
                <a:ea typeface="Aptos" panose="020B0004020202020204" pitchFamily="34" charset="0"/>
                <a:cs typeface="Arial" panose="020B0604020202020204" pitchFamily="34" charset="0"/>
              </a:rPr>
              <a: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r>
              <a:rPr lang="en-GB" sz="1800" i="1">
                <a:effectLst/>
                <a:latin typeface="Arial" panose="020B0604020202020204" pitchFamily="34" charset="0"/>
                <a:ea typeface="Aptos" panose="020B0004020202020204" pitchFamily="34" charset="0"/>
              </a:rPr>
              <a:t>What do you think links this reflection to the statistics we looked at earlier?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C5E34-94EB-4FE9-A890-CE17C9D8A5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31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credit: Catholic Church of England and Wales Flickr</a:t>
            </a:r>
            <a:endParaRPr lang="en-GB"/>
          </a:p>
          <a:p>
            <a:endParaRPr lang="en-US"/>
          </a:p>
          <a:p>
            <a:pPr>
              <a:lnSpc>
                <a:spcPct val="107000"/>
              </a:lnSpc>
              <a:spcAft>
                <a:spcPts val="800"/>
              </a:spcAft>
            </a:pPr>
            <a:r>
              <a:rPr lang="en-GB" sz="1200" i="1" kern="100">
                <a:effectLst/>
                <a:latin typeface="Arial" panose="020B0604020202020204" pitchFamily="34" charset="0"/>
                <a:ea typeface="Aptos" panose="020B0004020202020204" pitchFamily="34" charset="0"/>
                <a:cs typeface="Arial" panose="020B0604020202020204" pitchFamily="34" charset="0"/>
              </a:rPr>
              <a:t>Who said this, and in what context? Can anyone guess the missing word?</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a:effectLst/>
                <a:latin typeface="Arial" panose="020B0604020202020204" pitchFamily="34" charset="0"/>
                <a:ea typeface="Aptos" panose="020B00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1200" kern="100">
                <a:solidFill>
                  <a:srgbClr val="FF0000"/>
                </a:solidFill>
                <a:effectLst/>
                <a:latin typeface="Arial" panose="020B0604020202020204" pitchFamily="34" charset="0"/>
                <a:ea typeface="Aptos" panose="020B0004020202020204" pitchFamily="34" charset="0"/>
                <a:cs typeface="Arial" panose="020B0604020202020204" pitchFamily="34" charset="0"/>
              </a:rPr>
              <a:t>Jubilee </a:t>
            </a:r>
            <a:r>
              <a:rPr lang="en-GB" sz="1200" kern="100">
                <a:effectLst/>
                <a:latin typeface="Arial" panose="020B0604020202020204" pitchFamily="34" charset="0"/>
                <a:ea typeface="Aptos" panose="020B0004020202020204" pitchFamily="34" charset="0"/>
                <a:cs typeface="Arial" panose="020B0604020202020204" pitchFamily="34" charset="0"/>
              </a:rPr>
              <a:t>be an opportunity to be renewed in hope. God’s word helps us find reasons for that hope.</a:t>
            </a:r>
            <a:endParaRPr lang="en-GB" sz="1200" kern="100">
              <a:effectLst/>
              <a:latin typeface="Aptos" panose="020B0004020202020204" pitchFamily="34" charset="0"/>
              <a:ea typeface="Aptos" panose="020B0004020202020204" pitchFamily="34" charset="0"/>
              <a:cs typeface="Arial" panose="020B0604020202020204" pitchFamily="34" charset="0"/>
            </a:endParaRPr>
          </a:p>
          <a:p>
            <a:endParaRPr lang="en-US"/>
          </a:p>
          <a:p>
            <a:pPr>
              <a:lnSpc>
                <a:spcPct val="107000"/>
              </a:lnSpc>
              <a:spcAft>
                <a:spcPts val="800"/>
              </a:spcAft>
            </a:pPr>
            <a:r>
              <a:rPr lang="en-GB" sz="1200" i="1" kern="100">
                <a:effectLst/>
                <a:latin typeface="Arial" panose="020B0604020202020204" pitchFamily="34" charset="0"/>
                <a:ea typeface="Aptos" panose="020B0004020202020204" pitchFamily="34" charset="0"/>
                <a:cs typeface="Arial" panose="020B0604020202020204" pitchFamily="34" charset="0"/>
              </a:rPr>
              <a:t>It was Pope Francis. This is in the opening paragraph of the decree that announced the purpose and spirit of the next Holy Year – the </a:t>
            </a:r>
            <a:r>
              <a:rPr lang="en-GB" sz="1200" b="1" i="1" kern="100">
                <a:effectLst/>
                <a:latin typeface="Arial" panose="020B0604020202020204" pitchFamily="34" charset="0"/>
                <a:ea typeface="Aptos" panose="020B0004020202020204" pitchFamily="34" charset="0"/>
                <a:cs typeface="Arial" panose="020B0604020202020204" pitchFamily="34" charset="0"/>
              </a:rPr>
              <a:t>Jubilee</a:t>
            </a:r>
            <a:r>
              <a:rPr lang="en-GB" sz="1200" i="1" kern="100">
                <a:effectLst/>
                <a:latin typeface="Arial" panose="020B060402020202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i="1" kern="100">
                <a:effectLst/>
                <a:latin typeface="Arial" panose="020B060402020202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r>
              <a:rPr lang="en-GB" sz="1200" i="1">
                <a:effectLst/>
                <a:latin typeface="Arial" panose="020B0604020202020204" pitchFamily="34" charset="0"/>
                <a:ea typeface="Aptos" panose="020B0004020202020204" pitchFamily="34" charset="0"/>
              </a:rPr>
              <a:t>What do you think links this reflection to the statistics we looked at earlier?</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C5E34-94EB-4FE9-A890-CE17C9D8A5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25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kern="100">
                <a:effectLst/>
                <a:latin typeface="Arial" panose="020B0604020202020204" pitchFamily="34" charset="0"/>
                <a:ea typeface="Aptos" panose="020B0004020202020204" pitchFamily="34" charset="0"/>
                <a:cs typeface="Arial" panose="020B0604020202020204" pitchFamily="34" charset="0"/>
              </a:rPr>
              <a:t>As we watch this animation, think about why we as a Catholic school are invited by Pope Francis, and the bishops of England and Wales, to take part in this Jubilee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kern="100">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GB" sz="1800" i="1">
                <a:effectLst/>
                <a:latin typeface="Arial" panose="020B0604020202020204" pitchFamily="34" charset="0"/>
                <a:ea typeface="Aptos" panose="020B0004020202020204" pitchFamily="34" charset="0"/>
              </a:rPr>
              <a:t>What’s this got to do with us? Why is it such a great opportunity for our school? </a:t>
            </a:r>
            <a:r>
              <a:rPr lang="en-GB" sz="1800">
                <a:effectLst/>
                <a:latin typeface="Aptos" panose="020B0004020202020204" pitchFamily="34" charset="0"/>
                <a:ea typeface="Aptos" panose="020B0004020202020204" pitchFamily="34" charset="0"/>
                <a:cs typeface="Arial" panose="020B0604020202020204" pitchFamily="34" charset="0"/>
              </a:rPr>
              <a:t>  </a:t>
            </a:r>
            <a:endParaRPr lang="en-GB"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CEE0D7F-A3FC-4FFA-B558-81E0AB1459DD}" type="slidenum">
              <a:rPr lang="en-GB" smtClean="0"/>
              <a:t>9</a:t>
            </a:fld>
            <a:endParaRPr lang="en-GB"/>
          </a:p>
        </p:txBody>
      </p:sp>
    </p:spTree>
    <p:extLst>
      <p:ext uri="{BB962C8B-B14F-4D97-AF65-F5344CB8AC3E}">
        <p14:creationId xmlns:p14="http://schemas.microsoft.com/office/powerpoint/2010/main" val="571461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4746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14256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41068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22441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407428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410706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75690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910179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3123229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21036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379201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35733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80191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1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752B-92DD-8E8B-7A94-584DDDB337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16DC10-F558-5F95-E29F-4890A9FB51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0AC2D1-D861-1D52-3494-6D8BEEE6EC07}"/>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5" name="Footer Placeholder 4">
            <a:extLst>
              <a:ext uri="{FF2B5EF4-FFF2-40B4-BE49-F238E27FC236}">
                <a16:creationId xmlns:a16="http://schemas.microsoft.com/office/drawing/2014/main" id="{E5C6D617-01E8-2DA2-C22B-B5D8324ED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2E9B3C-5DCE-A5F4-E864-6A60977DA26E}"/>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2278614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49DF-D9C0-E446-CE99-18359C9983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23BA70-D443-1CEC-C6F1-DB788E351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9AFDCA-ABCF-8910-D398-F15D6FEE19FB}"/>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5" name="Footer Placeholder 4">
            <a:extLst>
              <a:ext uri="{FF2B5EF4-FFF2-40B4-BE49-F238E27FC236}">
                <a16:creationId xmlns:a16="http://schemas.microsoft.com/office/drawing/2014/main" id="{4813CB5E-387D-8FE9-6976-B80C269BBF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358769-8E7A-FC3F-B7B7-6A17DE748FAB}"/>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719164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CD02-D670-E031-8C98-257760BF95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0BCB85D-5266-8A3B-DBFB-4BB887C984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7B123-ED70-2F1B-5FEB-64413348C324}"/>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5" name="Footer Placeholder 4">
            <a:extLst>
              <a:ext uri="{FF2B5EF4-FFF2-40B4-BE49-F238E27FC236}">
                <a16:creationId xmlns:a16="http://schemas.microsoft.com/office/drawing/2014/main" id="{CAC9CD6B-DE0F-9671-AE78-4967E26C2C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66E3A7-1D48-F550-FF3B-24F91D3B2BFE}"/>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329265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C375-92D4-D2E0-F210-B74C156C85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8B2776-D4BD-3BCE-B95E-F5A99E3469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06E243-1771-5B0F-79AD-B80F70C284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418006-0281-920E-ADE1-A1211DA310BA}"/>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6" name="Footer Placeholder 5">
            <a:extLst>
              <a:ext uri="{FF2B5EF4-FFF2-40B4-BE49-F238E27FC236}">
                <a16:creationId xmlns:a16="http://schemas.microsoft.com/office/drawing/2014/main" id="{3534A6F2-8CFE-5697-F4B6-806FC872BA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94B7D4-CDE0-48D5-7629-A28663511F13}"/>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4067949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3CB3-005C-4F1D-1604-DF81717FE4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BAA798-C4C6-35F8-9CD1-CA5BC901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6D80B8-0193-F9D7-0885-B16D608D3B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B6956B-72F1-9C35-58CA-AAFDA424B0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CD6C91-553A-B66C-7443-363731B0B2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1EFD0FB-A735-E277-BC30-B2E5C733736B}"/>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8" name="Footer Placeholder 7">
            <a:extLst>
              <a:ext uri="{FF2B5EF4-FFF2-40B4-BE49-F238E27FC236}">
                <a16:creationId xmlns:a16="http://schemas.microsoft.com/office/drawing/2014/main" id="{C694572A-E127-2BB2-AC09-5290930E52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ADCE9E-D847-AAC9-1491-B125183BE654}"/>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348018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D3B3-CA46-DE4C-5B71-3FD87024EF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BCCAB6-7315-3C92-1D99-B29F9E796BAB}"/>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4" name="Footer Placeholder 3">
            <a:extLst>
              <a:ext uri="{FF2B5EF4-FFF2-40B4-BE49-F238E27FC236}">
                <a16:creationId xmlns:a16="http://schemas.microsoft.com/office/drawing/2014/main" id="{52DD9318-CC33-C2B7-1F7A-AC25392189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EB49D9-7E33-086B-351F-1143D575E915}"/>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3881995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E4F5E-1DFB-0519-2532-05D9C6F4D036}"/>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3" name="Footer Placeholder 2">
            <a:extLst>
              <a:ext uri="{FF2B5EF4-FFF2-40B4-BE49-F238E27FC236}">
                <a16:creationId xmlns:a16="http://schemas.microsoft.com/office/drawing/2014/main" id="{0C313409-64B3-4D9A-D3E3-E47B857559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FD22320-A795-59B9-74A5-429CFBE34230}"/>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00222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9FD3-648C-E72D-568A-2EC61F90E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18DFCAB-33FF-E065-62AA-BC17103DF1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614990-B355-37EA-3119-73506F221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5CDAE-A2EB-555A-FB84-CFB5C54B11FD}"/>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6" name="Footer Placeholder 5">
            <a:extLst>
              <a:ext uri="{FF2B5EF4-FFF2-40B4-BE49-F238E27FC236}">
                <a16:creationId xmlns:a16="http://schemas.microsoft.com/office/drawing/2014/main" id="{37229387-BB90-A1B3-979E-4F67414C48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2718DF-E38C-0922-791F-B550F15178D1}"/>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819449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60473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20C5-B000-038B-602D-FD341BCF07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BEC86C-D924-6305-72FA-716490E41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250254-D3CE-3709-AA4A-BEB0CAC53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0CA511-B94F-2A8D-312D-16F9F56D2226}"/>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6" name="Footer Placeholder 5">
            <a:extLst>
              <a:ext uri="{FF2B5EF4-FFF2-40B4-BE49-F238E27FC236}">
                <a16:creationId xmlns:a16="http://schemas.microsoft.com/office/drawing/2014/main" id="{74DC4C86-DD9E-C1E0-E9DD-A783FEF9B5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19F99-114F-BF03-6D9E-551AEDB04979}"/>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1454178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C1C8-29B0-E20B-70C2-AF30234799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5638DD-3776-2460-478D-FB99CD88D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81A1A3-18F8-1633-4CF9-B676DF37F6FD}"/>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5" name="Footer Placeholder 4">
            <a:extLst>
              <a:ext uri="{FF2B5EF4-FFF2-40B4-BE49-F238E27FC236}">
                <a16:creationId xmlns:a16="http://schemas.microsoft.com/office/drawing/2014/main" id="{A037EC0D-BE75-F829-9D67-82B8D80FE8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FB32F-8156-DB2D-DE73-50A47BB37123}"/>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2556950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E6EB4-DCBE-6A8D-7FFD-B9FEB2AE5C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142F88-5B15-E6D2-DED3-B4BED2963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1B75F8-2927-C4F7-AC45-8AD10882DD82}"/>
              </a:ext>
            </a:extLst>
          </p:cNvPr>
          <p:cNvSpPr>
            <a:spLocks noGrp="1"/>
          </p:cNvSpPr>
          <p:nvPr>
            <p:ph type="dt" sz="half" idx="10"/>
          </p:nvPr>
        </p:nvSpPr>
        <p:spPr/>
        <p:txBody>
          <a:bodyPr/>
          <a:lstStyle/>
          <a:p>
            <a:fld id="{2045BAD7-15F5-44AD-9083-FCBFF0CB5A0F}" type="datetimeFigureOut">
              <a:rPr lang="en-GB" smtClean="0"/>
              <a:t>30/08/2024</a:t>
            </a:fld>
            <a:endParaRPr lang="en-GB"/>
          </a:p>
        </p:txBody>
      </p:sp>
      <p:sp>
        <p:nvSpPr>
          <p:cNvPr id="5" name="Footer Placeholder 4">
            <a:extLst>
              <a:ext uri="{FF2B5EF4-FFF2-40B4-BE49-F238E27FC236}">
                <a16:creationId xmlns:a16="http://schemas.microsoft.com/office/drawing/2014/main" id="{07E4C0FF-2F3F-BAA7-832B-7073719355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1DDB7-2100-8B1F-E35A-1DA5CECBD72C}"/>
              </a:ext>
            </a:extLst>
          </p:cNvPr>
          <p:cNvSpPr>
            <a:spLocks noGrp="1"/>
          </p:cNvSpPr>
          <p:nvPr>
            <p:ph type="sldNum" sz="quarter" idx="12"/>
          </p:nvPr>
        </p:nvSpPr>
        <p:spPr/>
        <p:txBody>
          <a:bodyPr/>
          <a:lstStyle/>
          <a:p>
            <a:fld id="{E089D44E-E513-4878-8309-EB7BDAEF588B}" type="slidenum">
              <a:rPr lang="en-GB" smtClean="0"/>
              <a:t>‹#›</a:t>
            </a:fld>
            <a:endParaRPr lang="en-GB"/>
          </a:p>
        </p:txBody>
      </p:sp>
    </p:spTree>
    <p:extLst>
      <p:ext uri="{BB962C8B-B14F-4D97-AF65-F5344CB8AC3E}">
        <p14:creationId xmlns:p14="http://schemas.microsoft.com/office/powerpoint/2010/main" val="3933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84267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1934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2360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8095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8528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3162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417895" y="289515"/>
            <a:ext cx="1399729" cy="404778"/>
          </a:xfrm>
          <a:prstGeom prst="rect">
            <a:avLst/>
          </a:prstGeom>
        </p:spPr>
      </p:pic>
    </p:spTree>
    <p:extLst>
      <p:ext uri="{BB962C8B-B14F-4D97-AF65-F5344CB8AC3E}">
        <p14:creationId xmlns:p14="http://schemas.microsoft.com/office/powerpoint/2010/main" val="1297401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C0B647-9568-9682-66B3-9C3000068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541DDD-7B65-D909-D8FA-80F5B521B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2ABAAB-894F-8CA9-371C-D359DCF097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5BAD7-15F5-44AD-9083-FCBFF0CB5A0F}" type="datetimeFigureOut">
              <a:rPr lang="en-GB" smtClean="0"/>
              <a:t>30/08/2024</a:t>
            </a:fld>
            <a:endParaRPr lang="en-GB"/>
          </a:p>
        </p:txBody>
      </p:sp>
      <p:sp>
        <p:nvSpPr>
          <p:cNvPr id="5" name="Footer Placeholder 4">
            <a:extLst>
              <a:ext uri="{FF2B5EF4-FFF2-40B4-BE49-F238E27FC236}">
                <a16:creationId xmlns:a16="http://schemas.microsoft.com/office/drawing/2014/main" id="{5BD2137C-9A18-55F7-B037-DC0066408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9F202F5-9751-FB68-BFF1-F0BD26E446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9D44E-E513-4878-8309-EB7BDAEF588B}" type="slidenum">
              <a:rPr lang="en-GB" smtClean="0"/>
              <a:t>‹#›</a:t>
            </a:fld>
            <a:endParaRPr lang="en-GB"/>
          </a:p>
        </p:txBody>
      </p:sp>
    </p:spTree>
    <p:extLst>
      <p:ext uri="{BB962C8B-B14F-4D97-AF65-F5344CB8AC3E}">
        <p14:creationId xmlns:p14="http://schemas.microsoft.com/office/powerpoint/2010/main" val="6094029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4Xk5goE1OlE?feature=oembed"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F2699FA-16C4-E6CA-9AF9-CC8152AC2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31" y="588452"/>
            <a:ext cx="4264945" cy="60329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F8A6C8-A8E4-1B9A-2BCB-73E458C96412}"/>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6903701-2E46-072F-5678-C52D94E477F7}"/>
              </a:ext>
            </a:extLst>
          </p:cNvPr>
          <p:cNvSpPr txBox="1"/>
          <p:nvPr/>
        </p:nvSpPr>
        <p:spPr>
          <a:xfrm>
            <a:off x="4810376" y="1712089"/>
            <a:ext cx="6562505" cy="3785652"/>
          </a:xfrm>
          <a:prstGeom prst="rect">
            <a:avLst/>
          </a:prstGeom>
          <a:noFill/>
        </p:spPr>
        <p:txBody>
          <a:bodyPr wrap="square" rtlCol="0">
            <a:spAutoFit/>
          </a:bodyPr>
          <a:lstStyle/>
          <a:p>
            <a:r>
              <a:rPr lang="en-GB" sz="6000" b="1">
                <a:solidFill>
                  <a:schemeClr val="bg1"/>
                </a:solidFill>
                <a:latin typeface="+mj-lt"/>
              </a:rPr>
              <a:t>Jubilee 2025:</a:t>
            </a:r>
          </a:p>
          <a:p>
            <a:r>
              <a:rPr lang="en-GB" sz="6000" b="1">
                <a:solidFill>
                  <a:schemeClr val="bg1"/>
                </a:solidFill>
                <a:latin typeface="+mj-lt"/>
              </a:rPr>
              <a:t>Pilgrims of Hope:</a:t>
            </a:r>
          </a:p>
          <a:p>
            <a:r>
              <a:rPr lang="en-GB" sz="6000" b="1">
                <a:solidFill>
                  <a:schemeClr val="bg1"/>
                </a:solidFill>
                <a:latin typeface="+mj-lt"/>
              </a:rPr>
              <a:t>An overview for school staff</a:t>
            </a:r>
          </a:p>
        </p:txBody>
      </p:sp>
    </p:spTree>
    <p:extLst>
      <p:ext uri="{BB962C8B-B14F-4D97-AF65-F5344CB8AC3E}">
        <p14:creationId xmlns:p14="http://schemas.microsoft.com/office/powerpoint/2010/main" val="2689801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59AF-66D5-AD5C-2736-C8E97811D62E}"/>
              </a:ext>
            </a:extLst>
          </p:cNvPr>
          <p:cNvSpPr>
            <a:spLocks noGrp="1"/>
          </p:cNvSpPr>
          <p:nvPr>
            <p:ph type="title"/>
          </p:nvPr>
        </p:nvSpPr>
        <p:spPr>
          <a:xfrm>
            <a:off x="637200" y="1299600"/>
            <a:ext cx="10890000" cy="456279"/>
          </a:xfrm>
        </p:spPr>
        <p:txBody>
          <a:bodyPr/>
          <a:lstStyle/>
          <a:p>
            <a:r>
              <a:rPr lang="en-GB"/>
              <a:t>What is the Jubilee?</a:t>
            </a:r>
          </a:p>
        </p:txBody>
      </p:sp>
      <p:sp>
        <p:nvSpPr>
          <p:cNvPr id="5" name="Content Placeholder 4">
            <a:extLst>
              <a:ext uri="{FF2B5EF4-FFF2-40B4-BE49-F238E27FC236}">
                <a16:creationId xmlns:a16="http://schemas.microsoft.com/office/drawing/2014/main" id="{BFE7E06A-4CB5-8BE6-ABCA-BAEE0FC3728B}"/>
              </a:ext>
            </a:extLst>
          </p:cNvPr>
          <p:cNvSpPr>
            <a:spLocks noGrp="1"/>
          </p:cNvSpPr>
          <p:nvPr>
            <p:ph idx="1"/>
          </p:nvPr>
        </p:nvSpPr>
        <p:spPr>
          <a:xfrm>
            <a:off x="637200" y="2278800"/>
            <a:ext cx="10890000" cy="3362524"/>
          </a:xfrm>
        </p:spPr>
        <p:txBody>
          <a:bodyPr/>
          <a:lstStyle/>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A Jubilee is a significant moment in the life of the Church that happens every 25 years.</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Biblically, the Jubilee is a time of renewal, celebration, rest and freedom.</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In Old Testament times, debts were cancelled, prisoners and enslaved people were freed, and even the land was able to rest.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Pope Francis has called this Jubilee Year ‘Pilgrims of Hope’. It’s an invitation to renew our hope, a hope which comes from knowing that God loves each one of us, whoever we are.</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He has asked us to be signs of hope for others, by putting Catholic Social Teaching into action through caring for our common home, and supporting our sisters and brothers who are experiencing war, hunger or poverty.</a:t>
            </a:r>
            <a:endParaRPr lang="en-GB" sz="1800" kern="10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1178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5F69F5-7070-1C00-DA2F-F12B1B4EF164}"/>
              </a:ext>
            </a:extLst>
          </p:cNvPr>
          <p:cNvSpPr>
            <a:spLocks noGrp="1"/>
          </p:cNvSpPr>
          <p:nvPr>
            <p:ph type="ctrTitle"/>
          </p:nvPr>
        </p:nvSpPr>
        <p:spPr>
          <a:xfrm>
            <a:off x="1829649" y="2140683"/>
            <a:ext cx="8532702" cy="3895810"/>
          </a:xfrm>
        </p:spPr>
        <p:txBody>
          <a:bodyPr/>
          <a:lstStyle/>
          <a:p>
            <a:pPr>
              <a:lnSpc>
                <a:spcPts val="6000"/>
              </a:lnSpc>
            </a:pPr>
            <a:r>
              <a:rPr lang="en-GB" sz="4400"/>
              <a:t>What’s this got to do with us? Why is it such a great opportunity for our school? </a:t>
            </a:r>
          </a:p>
        </p:txBody>
      </p:sp>
    </p:spTree>
    <p:extLst>
      <p:ext uri="{BB962C8B-B14F-4D97-AF65-F5344CB8AC3E}">
        <p14:creationId xmlns:p14="http://schemas.microsoft.com/office/powerpoint/2010/main" val="94261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ABA92-13B1-1222-46E6-AF2D311013DC}"/>
              </a:ext>
            </a:extLst>
          </p:cNvPr>
          <p:cNvSpPr>
            <a:spLocks noGrp="1"/>
          </p:cNvSpPr>
          <p:nvPr>
            <p:ph type="title"/>
          </p:nvPr>
        </p:nvSpPr>
        <p:spPr>
          <a:xfrm>
            <a:off x="637200" y="1299600"/>
            <a:ext cx="10890000" cy="456279"/>
          </a:xfrm>
        </p:spPr>
        <p:txBody>
          <a:bodyPr/>
          <a:lstStyle/>
          <a:p>
            <a:r>
              <a:rPr lang="en-GB"/>
              <a:t>Why is this such a great opportunity for our school?</a:t>
            </a:r>
          </a:p>
        </p:txBody>
      </p:sp>
      <p:sp>
        <p:nvSpPr>
          <p:cNvPr id="3" name="Content Placeholder 2">
            <a:extLst>
              <a:ext uri="{FF2B5EF4-FFF2-40B4-BE49-F238E27FC236}">
                <a16:creationId xmlns:a16="http://schemas.microsoft.com/office/drawing/2014/main" id="{0D4B380C-D446-05A9-638C-DC4DD5831DE3}"/>
              </a:ext>
            </a:extLst>
          </p:cNvPr>
          <p:cNvSpPr>
            <a:spLocks noGrp="1"/>
          </p:cNvSpPr>
          <p:nvPr>
            <p:ph idx="1"/>
          </p:nvPr>
        </p:nvSpPr>
        <p:spPr>
          <a:xfrm>
            <a:off x="637200" y="1964475"/>
            <a:ext cx="10890000" cy="4413259"/>
          </a:xfrm>
        </p:spPr>
        <p:txBody>
          <a:bodyPr/>
          <a:lstStyle/>
          <a:p>
            <a:pPr marL="0" lvl="0" indent="0">
              <a:lnSpc>
                <a:spcPct val="107000"/>
              </a:lnSpc>
              <a:buNone/>
            </a:pPr>
            <a:r>
              <a:rPr lang="en-GB" sz="2800" i="1" kern="100">
                <a:latin typeface="Arial" panose="020B0604020202020204" pitchFamily="34" charset="0"/>
                <a:ea typeface="Aptos" panose="020B0004020202020204" pitchFamily="34" charset="0"/>
                <a:cs typeface="Arial" panose="020B0604020202020204" pitchFamily="34" charset="0"/>
              </a:rPr>
              <a:t>Here are some suggestions. What else can we come up with?</a:t>
            </a:r>
            <a:endParaRPr lang="en-GB" sz="2800" i="1" kern="1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Rather than feeling powerless when they watch the news, and feel anxious when they hear statistics like the ones we started with, our pupils can explore the vital role they have in </a:t>
            </a:r>
            <a:r>
              <a:rPr lang="en-GB" sz="1800" b="1" kern="100">
                <a:effectLst/>
                <a:latin typeface="Arial" panose="020B0604020202020204" pitchFamily="34" charset="0"/>
                <a:ea typeface="Aptos" panose="020B0004020202020204" pitchFamily="34" charset="0"/>
                <a:cs typeface="Arial" panose="020B0604020202020204" pitchFamily="34" charset="0"/>
              </a:rPr>
              <a:t>making change</a:t>
            </a:r>
            <a:r>
              <a:rPr lang="en-GB" sz="1800" kern="100">
                <a:effectLst/>
                <a:latin typeface="Arial" panose="020B0604020202020204" pitchFamily="34" charset="0"/>
                <a:ea typeface="Aptos" panose="020B0004020202020204" pitchFamily="34" charset="0"/>
                <a:cs typeface="Arial" panose="020B0604020202020204" pitchFamily="34" charset="0"/>
              </a:rPr>
              <a:t> and </a:t>
            </a:r>
            <a:r>
              <a:rPr lang="en-GB" sz="1800" b="1" kern="100">
                <a:effectLst/>
                <a:latin typeface="Arial" panose="020B0604020202020204" pitchFamily="34" charset="0"/>
                <a:ea typeface="Aptos" panose="020B0004020202020204" pitchFamily="34" charset="0"/>
                <a:cs typeface="Arial" panose="020B0604020202020204" pitchFamily="34" charset="0"/>
              </a:rPr>
              <a:t>bringing hope</a:t>
            </a:r>
            <a:r>
              <a:rPr lang="en-GB" sz="1800" kern="100">
                <a:effectLst/>
                <a:latin typeface="Arial" panose="020B0604020202020204" pitchFamily="34" charset="0"/>
                <a:ea typeface="Aptos" panose="020B0004020202020204" pitchFamily="34" charset="0"/>
                <a:cs typeface="Arial" panose="020B0604020202020204" pitchFamily="34" charset="0"/>
              </a:rPr>
              <a:t> in an unfair world.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There will be many clear ways for our pupils to get involved with putting their </a:t>
            </a:r>
            <a:r>
              <a:rPr lang="en-GB" sz="1800" b="1" kern="100">
                <a:effectLst/>
                <a:latin typeface="Arial" panose="020B0604020202020204" pitchFamily="34" charset="0"/>
                <a:ea typeface="Aptos" panose="020B0004020202020204" pitchFamily="34" charset="0"/>
                <a:cs typeface="Arial" panose="020B0604020202020204" pitchFamily="34" charset="0"/>
              </a:rPr>
              <a:t>faith into action</a:t>
            </a:r>
            <a:r>
              <a:rPr lang="en-GB" sz="1800" kern="100">
                <a:effectLst/>
                <a:latin typeface="Arial" panose="020B0604020202020204" pitchFamily="34" charset="0"/>
                <a:ea typeface="Aptos" panose="020B0004020202020204" pitchFamily="34" charset="0"/>
                <a:cs typeface="Arial" panose="020B0604020202020204" pitchFamily="34" charset="0"/>
              </a:rPr>
              <a:t>, locally, nationally and globally.</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will have an opportunity to </a:t>
            </a:r>
            <a:r>
              <a:rPr lang="en-GB" sz="1800" b="1" kern="100">
                <a:effectLst/>
                <a:latin typeface="Arial" panose="020B0604020202020204" pitchFamily="34" charset="0"/>
                <a:ea typeface="Aptos" panose="020B0004020202020204" pitchFamily="34" charset="0"/>
                <a:cs typeface="Arial" panose="020B0604020202020204" pitchFamily="34" charset="0"/>
              </a:rPr>
              <a:t>renew our mission</a:t>
            </a:r>
            <a:r>
              <a:rPr lang="en-GB" sz="1800" kern="100">
                <a:effectLst/>
                <a:latin typeface="Arial" panose="020B0604020202020204" pitchFamily="34" charset="0"/>
                <a:ea typeface="Aptos" panose="020B0004020202020204" pitchFamily="34" charset="0"/>
                <a:cs typeface="Arial" panose="020B0604020202020204" pitchFamily="34" charset="0"/>
              </a:rPr>
              <a:t> as Catholic school.</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It’s a time for us to experience and renew our hope and put </a:t>
            </a:r>
            <a:r>
              <a:rPr lang="en-GB" sz="1800" b="1" kern="100">
                <a:effectLst/>
                <a:latin typeface="Arial" panose="020B0604020202020204" pitchFamily="34" charset="0"/>
                <a:ea typeface="Aptos" panose="020B0004020202020204" pitchFamily="34" charset="0"/>
                <a:cs typeface="Arial" panose="020B0604020202020204" pitchFamily="34" charset="0"/>
              </a:rPr>
              <a:t>Catholic Social Teaching</a:t>
            </a:r>
            <a:r>
              <a:rPr lang="en-GB" sz="1800" kern="100">
                <a:effectLst/>
                <a:latin typeface="Arial" panose="020B0604020202020204" pitchFamily="34" charset="0"/>
                <a:ea typeface="Aptos" panose="020B0004020202020204" pitchFamily="34" charset="0"/>
                <a:cs typeface="Arial" panose="020B0604020202020204" pitchFamily="34" charset="0"/>
              </a:rPr>
              <a:t> into action.</a:t>
            </a:r>
            <a:endParaRPr lang="en-GB" sz="1800" kern="10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kern="100">
                <a:effectLst/>
                <a:latin typeface="Arial" panose="020B0604020202020204" pitchFamily="34" charset="0"/>
                <a:ea typeface="Aptos" panose="020B0004020202020204" pitchFamily="34" charset="0"/>
                <a:cs typeface="Arial" panose="020B0604020202020204" pitchFamily="34" charset="0"/>
              </a:rPr>
              <a:t>We can be </a:t>
            </a:r>
            <a:r>
              <a:rPr lang="en-GB" sz="1800" b="1" kern="100">
                <a:effectLst/>
                <a:latin typeface="Arial" panose="020B0604020202020204" pitchFamily="34" charset="0"/>
                <a:ea typeface="Aptos" panose="020B0004020202020204" pitchFamily="34" charset="0"/>
                <a:cs typeface="Arial" panose="020B0604020202020204" pitchFamily="34" charset="0"/>
              </a:rPr>
              <a:t>part of something big</a:t>
            </a:r>
            <a:r>
              <a:rPr lang="en-GB" sz="1800" kern="100">
                <a:effectLst/>
                <a:latin typeface="Arial" panose="020B0604020202020204" pitchFamily="34" charset="0"/>
                <a:ea typeface="Aptos" panose="020B0004020202020204" pitchFamily="34" charset="0"/>
                <a:cs typeface="Arial" panose="020B0604020202020204" pitchFamily="34" charset="0"/>
              </a:rPr>
              <a:t> as part of the Catholic community, not only in England and Wales, but globally. </a:t>
            </a:r>
            <a:endParaRPr lang="en-GB" sz="18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305355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05BACC-F1AF-4248-6729-88BA790562C7}"/>
              </a:ext>
            </a:extLst>
          </p:cNvPr>
          <p:cNvSpPr>
            <a:spLocks noGrp="1"/>
          </p:cNvSpPr>
          <p:nvPr>
            <p:ph type="title"/>
          </p:nvPr>
        </p:nvSpPr>
        <p:spPr>
          <a:xfrm>
            <a:off x="637200" y="1299600"/>
            <a:ext cx="10890000" cy="456279"/>
          </a:xfrm>
        </p:spPr>
        <p:txBody>
          <a:bodyPr/>
          <a:lstStyle/>
          <a:p>
            <a:r>
              <a:rPr lang="en-GB"/>
              <a:t>When is this taking place?</a:t>
            </a:r>
          </a:p>
        </p:txBody>
      </p:sp>
      <p:sp>
        <p:nvSpPr>
          <p:cNvPr id="3" name="Content Placeholder 2">
            <a:extLst>
              <a:ext uri="{FF2B5EF4-FFF2-40B4-BE49-F238E27FC236}">
                <a16:creationId xmlns:a16="http://schemas.microsoft.com/office/drawing/2014/main" id="{DE6D911A-EB0D-DB48-EC7B-E1CECDE29E44}"/>
              </a:ext>
            </a:extLst>
          </p:cNvPr>
          <p:cNvSpPr>
            <a:spLocks noGrp="1"/>
          </p:cNvSpPr>
          <p:nvPr>
            <p:ph idx="1"/>
          </p:nvPr>
        </p:nvSpPr>
        <p:spPr>
          <a:xfrm>
            <a:off x="637200" y="1955415"/>
            <a:ext cx="9311602" cy="4570482"/>
          </a:xfrm>
        </p:spPr>
        <p:txBody>
          <a:bodyPr/>
          <a:lstStyle/>
          <a:p>
            <a:pPr marL="0" indent="0" algn="l" rtl="0" fontAlgn="base">
              <a:spcBef>
                <a:spcPts val="600"/>
              </a:spcBef>
              <a:spcAft>
                <a:spcPts val="0"/>
              </a:spcAft>
              <a:buNone/>
            </a:pPr>
            <a:r>
              <a:rPr lang="en-GB" sz="1800">
                <a:effectLst/>
                <a:ea typeface="Aptos" panose="020B0004020202020204" pitchFamily="34" charset="0"/>
              </a:rPr>
              <a:t>The Jubilee year begins on 24 December 2024 and will close on 6 January 2026. In England and Wales, there will be key dates for schools:</a:t>
            </a:r>
            <a:endParaRPr lang="en-GB" sz="1800">
              <a:solidFill>
                <a:srgbClr val="222544"/>
              </a:solidFill>
            </a:endParaRPr>
          </a:p>
          <a:p>
            <a:pPr algn="l" rtl="0" fontAlgn="base">
              <a:spcBef>
                <a:spcPts val="600"/>
              </a:spcBef>
              <a:spcAft>
                <a:spcPts val="0"/>
              </a:spcAft>
            </a:pPr>
            <a:r>
              <a:rPr lang="en-GB">
                <a:solidFill>
                  <a:srgbClr val="222544"/>
                </a:solidFill>
              </a:rPr>
              <a:t>Friday 24 Jan 2025: Jubilee Launch Day for Schools​</a:t>
            </a:r>
          </a:p>
          <a:p>
            <a:pPr marL="742950" lvl="1" indent="-285750">
              <a:spcBef>
                <a:spcPts val="600"/>
              </a:spcBef>
              <a:spcAft>
                <a:spcPts val="0"/>
              </a:spcAft>
              <a:buFont typeface="Wingdings" panose="05000000000000000000" pitchFamily="2" charset="2"/>
              <a:buChar char=""/>
              <a:tabLst>
                <a:tab pos="914400" algn="l"/>
              </a:tabLst>
            </a:pPr>
            <a:r>
              <a:rPr lang="en-GB" sz="1800" kern="100">
                <a:effectLst/>
                <a:ea typeface="Aptos" panose="020B0004020202020204" pitchFamily="34" charset="0"/>
                <a:cs typeface="Arial" panose="020B0604020202020204" pitchFamily="34" charset="0"/>
              </a:rPr>
              <a:t>The gospel reading on Sunday 26 January is Luke 4:16-21, a key text for the Jubilee year. </a:t>
            </a:r>
            <a:r>
              <a:rPr lang="en-GB" sz="1800" i="1" kern="100">
                <a:effectLst/>
                <a:ea typeface="Aptos" panose="020B0004020202020204" pitchFamily="34" charset="0"/>
                <a:cs typeface="Arial" panose="020B0604020202020204" pitchFamily="34" charset="0"/>
              </a:rPr>
              <a:t>(See the text on slide 20)</a:t>
            </a:r>
            <a:endParaRPr lang="en-GB" sz="1800" kern="100">
              <a:ea typeface="Aptos" panose="020B0004020202020204" pitchFamily="34" charset="0"/>
              <a:cs typeface="Arial" panose="020B0604020202020204" pitchFamily="34" charset="0"/>
            </a:endParaRPr>
          </a:p>
          <a:p>
            <a:pPr marL="742950" lvl="1" indent="-285750">
              <a:spcBef>
                <a:spcPts val="600"/>
              </a:spcBef>
              <a:spcAft>
                <a:spcPts val="0"/>
              </a:spcAft>
              <a:buFont typeface="Wingdings" panose="05000000000000000000" pitchFamily="2" charset="2"/>
              <a:buChar char=""/>
              <a:tabLst>
                <a:tab pos="914400" algn="l"/>
              </a:tabLst>
            </a:pPr>
            <a:r>
              <a:rPr lang="en-GB" sz="1800">
                <a:effectLst/>
                <a:ea typeface="Aptos" panose="020B0004020202020204" pitchFamily="34" charset="0"/>
              </a:rPr>
              <a:t>Take time to reflect on the Jubilee journey ahead using the prayers and resources that will be provided</a:t>
            </a:r>
            <a:endParaRPr lang="en-GB" sz="1800">
              <a:solidFill>
                <a:srgbClr val="222544"/>
              </a:solidFill>
            </a:endParaRPr>
          </a:p>
          <a:p>
            <a:pPr algn="l" rtl="0" fontAlgn="base">
              <a:spcBef>
                <a:spcPts val="600"/>
              </a:spcBef>
              <a:spcAft>
                <a:spcPts val="0"/>
              </a:spcAft>
            </a:pPr>
            <a:r>
              <a:rPr lang="en-GB">
                <a:solidFill>
                  <a:srgbClr val="222544"/>
                </a:solidFill>
              </a:rPr>
              <a:t>June or July 2025: Jubilee Pledge Day</a:t>
            </a:r>
          </a:p>
          <a:p>
            <a:pPr lvl="1" fontAlgn="base">
              <a:spcBef>
                <a:spcPts val="600"/>
              </a:spcBef>
              <a:spcAft>
                <a:spcPts val="0"/>
              </a:spcAft>
            </a:pPr>
            <a:r>
              <a:rPr lang="en-GB" sz="1800">
                <a:solidFill>
                  <a:srgbClr val="222544"/>
                </a:solidFill>
              </a:rPr>
              <a:t>Schools are invited to reflect on their mission and choose a date to commit to stand in solidarity with the poorest communities, sharing hope and challenging injustice by pledging to take concrete actions to make their community, country and world a better place.​</a:t>
            </a:r>
          </a:p>
          <a:p>
            <a:pPr algn="l" rtl="0" fontAlgn="base">
              <a:spcBef>
                <a:spcPts val="600"/>
              </a:spcBef>
              <a:spcAft>
                <a:spcPts val="0"/>
              </a:spcAft>
            </a:pPr>
            <a:r>
              <a:rPr lang="en-GB">
                <a:solidFill>
                  <a:srgbClr val="222544"/>
                </a:solidFill>
              </a:rPr>
              <a:t>Friday 21 November 2025: Jubilee Finale</a:t>
            </a:r>
          </a:p>
          <a:p>
            <a:pPr lvl="1" fontAlgn="base">
              <a:spcBef>
                <a:spcPts val="600"/>
              </a:spcBef>
              <a:spcAft>
                <a:spcPts val="0"/>
              </a:spcAft>
            </a:pPr>
            <a:r>
              <a:rPr lang="en-GB" sz="1800">
                <a:solidFill>
                  <a:srgbClr val="222544"/>
                </a:solidFill>
              </a:rPr>
              <a:t>Celebrating the end of the Jubilee year and looking ahead with hope. ​</a:t>
            </a:r>
          </a:p>
        </p:txBody>
      </p:sp>
      <p:pic>
        <p:nvPicPr>
          <p:cNvPr id="2" name="Picture 4" descr="Caritas Social Action Network - Caritas Social Action ...">
            <a:extLst>
              <a:ext uri="{FF2B5EF4-FFF2-40B4-BE49-F238E27FC236}">
                <a16:creationId xmlns:a16="http://schemas.microsoft.com/office/drawing/2014/main" id="{76B9A1BD-4D0D-EFED-E2E6-2DDE3EC52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40" y="2362791"/>
            <a:ext cx="1956721" cy="66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a black background&#10;&#10;Description automatically generated">
            <a:extLst>
              <a:ext uri="{FF2B5EF4-FFF2-40B4-BE49-F238E27FC236}">
                <a16:creationId xmlns:a16="http://schemas.microsoft.com/office/drawing/2014/main" id="{766F304C-54A4-4F30-0ABB-33335041BBB1}"/>
              </a:ext>
            </a:extLst>
          </p:cNvPr>
          <p:cNvPicPr>
            <a:picLocks noChangeAspect="1"/>
          </p:cNvPicPr>
          <p:nvPr/>
        </p:nvPicPr>
        <p:blipFill>
          <a:blip r:embed="rId4"/>
          <a:stretch>
            <a:fillRect/>
          </a:stretch>
        </p:blipFill>
        <p:spPr>
          <a:xfrm>
            <a:off x="10656391" y="4596607"/>
            <a:ext cx="1101090" cy="1090930"/>
          </a:xfrm>
          <a:prstGeom prst="rect">
            <a:avLst/>
          </a:prstGeom>
        </p:spPr>
      </p:pic>
      <p:pic>
        <p:nvPicPr>
          <p:cNvPr id="6" name="Picture 2" descr="History of Catholic Education">
            <a:extLst>
              <a:ext uri="{FF2B5EF4-FFF2-40B4-BE49-F238E27FC236}">
                <a16:creationId xmlns:a16="http://schemas.microsoft.com/office/drawing/2014/main" id="{57DDCA0F-E41E-05EA-EC0A-6F11AFDDF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9464" y="3223319"/>
            <a:ext cx="1194945" cy="11737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with a green cross&#10;&#10;Description automatically generated">
            <a:extLst>
              <a:ext uri="{FF2B5EF4-FFF2-40B4-BE49-F238E27FC236}">
                <a16:creationId xmlns:a16="http://schemas.microsoft.com/office/drawing/2014/main" id="{F15B6DD9-27B5-D3B0-E215-F9350E852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8802" y="1240044"/>
            <a:ext cx="2243198" cy="923211"/>
          </a:xfrm>
          <a:prstGeom prst="rect">
            <a:avLst/>
          </a:prstGeom>
        </p:spPr>
      </p:pic>
    </p:spTree>
    <p:extLst>
      <p:ext uri="{BB962C8B-B14F-4D97-AF65-F5344CB8AC3E}">
        <p14:creationId xmlns:p14="http://schemas.microsoft.com/office/powerpoint/2010/main" val="3368733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550C4-9BDA-891F-D5EF-0998CC3C182A}"/>
              </a:ext>
            </a:extLst>
          </p:cNvPr>
          <p:cNvPicPr>
            <a:picLocks noChangeAspect="1"/>
          </p:cNvPicPr>
          <p:nvPr/>
        </p:nvPicPr>
        <p:blipFill>
          <a:blip r:embed="rId3"/>
          <a:stretch>
            <a:fillRect/>
          </a:stretch>
        </p:blipFill>
        <p:spPr>
          <a:xfrm>
            <a:off x="4031226" y="950606"/>
            <a:ext cx="8160774" cy="5641614"/>
          </a:xfrm>
          <a:prstGeom prst="rect">
            <a:avLst/>
          </a:prstGeom>
        </p:spPr>
      </p:pic>
      <p:sp>
        <p:nvSpPr>
          <p:cNvPr id="4" name="TextBox 3">
            <a:extLst>
              <a:ext uri="{FF2B5EF4-FFF2-40B4-BE49-F238E27FC236}">
                <a16:creationId xmlns:a16="http://schemas.microsoft.com/office/drawing/2014/main" id="{B4340D4D-9245-7D26-D3CF-8FD411F3A870}"/>
              </a:ext>
            </a:extLst>
          </p:cNvPr>
          <p:cNvSpPr txBox="1"/>
          <p:nvPr/>
        </p:nvSpPr>
        <p:spPr>
          <a:xfrm>
            <a:off x="191911" y="1007553"/>
            <a:ext cx="363502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22544"/>
                </a:solidFill>
                <a:effectLst/>
                <a:uLnTx/>
                <a:uFillTx/>
                <a:latin typeface="Arial" panose="020B0604020202020204"/>
                <a:ea typeface="+mn-ea"/>
                <a:cs typeface="+mn-cs"/>
              </a:rPr>
              <a:t>This Jubilee Pilgrims of Hope </a:t>
            </a:r>
            <a:r>
              <a:rPr kumimoji="0" lang="en-GB" sz="24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rPr>
              <a:t>journey map will be available, </a:t>
            </a:r>
            <a:r>
              <a:rPr lang="en-GB" sz="2400">
                <a:solidFill>
                  <a:srgbClr val="222544"/>
                </a:solidFill>
                <a:effectLst/>
                <a:latin typeface="Arial" panose="020B0604020202020204" pitchFamily="34" charset="0"/>
                <a:ea typeface="Aptos" panose="020B0004020202020204" pitchFamily="34" charset="0"/>
                <a:cs typeface="Arial" panose="020B0604020202020204" pitchFamily="34" charset="0"/>
              </a:rPr>
              <a:t>to help us journey through the year together.</a:t>
            </a:r>
            <a:endParaRPr lang="en-GB" sz="2400">
              <a:solidFill>
                <a:srgbClr val="22254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2254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22544"/>
                </a:solidFill>
                <a:effectLst/>
                <a:uLnTx/>
                <a:uFillTx/>
                <a:latin typeface="Arial" panose="020B0604020202020204"/>
                <a:ea typeface="+mn-ea"/>
                <a:cs typeface="+mn-cs"/>
              </a:rPr>
              <a:t>Mark key moments on your Pilgrims of Hope journey maps.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2254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22544"/>
                </a:solidFill>
                <a:effectLst/>
                <a:uLnTx/>
                <a:uFillTx/>
                <a:latin typeface="Arial" panose="020B0604020202020204"/>
                <a:ea typeface="+mn-ea"/>
                <a:cs typeface="+mn-cs"/>
              </a:rPr>
              <a:t>Can you complete all the pilgrim points by the end of the Jubilee year?</a:t>
            </a:r>
          </a:p>
        </p:txBody>
      </p:sp>
      <p:sp>
        <p:nvSpPr>
          <p:cNvPr id="2" name="Rectangle 1">
            <a:extLst>
              <a:ext uri="{FF2B5EF4-FFF2-40B4-BE49-F238E27FC236}">
                <a16:creationId xmlns:a16="http://schemas.microsoft.com/office/drawing/2014/main" id="{AEEF3506-B74B-C3FB-BD36-FF5581603569}"/>
              </a:ext>
            </a:extLst>
          </p:cNvPr>
          <p:cNvSpPr/>
          <p:nvPr/>
        </p:nvSpPr>
        <p:spPr>
          <a:xfrm>
            <a:off x="5188676" y="2500116"/>
            <a:ext cx="5698025" cy="240065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a:ea typeface="+mn-ea"/>
                <a:cs typeface="+mn-cs"/>
              </a:rPr>
              <a:t>Draft</a:t>
            </a:r>
          </a:p>
        </p:txBody>
      </p:sp>
    </p:spTree>
    <p:extLst>
      <p:ext uri="{BB962C8B-B14F-4D97-AF65-F5344CB8AC3E}">
        <p14:creationId xmlns:p14="http://schemas.microsoft.com/office/powerpoint/2010/main" val="154570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A166-1631-BFE8-6E6F-19FF9A3513DA}"/>
              </a:ext>
            </a:extLst>
          </p:cNvPr>
          <p:cNvSpPr>
            <a:spLocks noGrp="1"/>
          </p:cNvSpPr>
          <p:nvPr>
            <p:ph type="title"/>
          </p:nvPr>
        </p:nvSpPr>
        <p:spPr>
          <a:xfrm>
            <a:off x="637200" y="1299600"/>
            <a:ext cx="10890000" cy="456279"/>
          </a:xfrm>
        </p:spPr>
        <p:txBody>
          <a:bodyPr/>
          <a:lstStyle/>
          <a:p>
            <a:r>
              <a:rPr lang="en-GB"/>
              <a:t>How can we get involved?</a:t>
            </a:r>
          </a:p>
        </p:txBody>
      </p:sp>
      <p:sp>
        <p:nvSpPr>
          <p:cNvPr id="3" name="Content Placeholder 2">
            <a:extLst>
              <a:ext uri="{FF2B5EF4-FFF2-40B4-BE49-F238E27FC236}">
                <a16:creationId xmlns:a16="http://schemas.microsoft.com/office/drawing/2014/main" id="{E4B7258A-D6F0-76B3-B678-02963A250142}"/>
              </a:ext>
            </a:extLst>
          </p:cNvPr>
          <p:cNvSpPr>
            <a:spLocks noGrp="1"/>
          </p:cNvSpPr>
          <p:nvPr>
            <p:ph idx="1"/>
          </p:nvPr>
        </p:nvSpPr>
        <p:spPr>
          <a:xfrm>
            <a:off x="637200" y="1755879"/>
            <a:ext cx="10890000" cy="4039760"/>
          </a:xfrm>
        </p:spPr>
        <p:txBody>
          <a:bodyPr vert="horz" lIns="91440" tIns="45720" rIns="91440" bIns="45720" rtlCol="0" anchor="t">
            <a:spAutoFit/>
          </a:bodyPr>
          <a:lstStyle/>
          <a:p>
            <a:pPr marL="342900" lvl="0" indent="-342900">
              <a:lnSpc>
                <a:spcPct val="107000"/>
              </a:lnSpc>
              <a:spcAft>
                <a:spcPts val="800"/>
              </a:spcAft>
              <a:buFont typeface="Arial" panose="020B0604020202020204" pitchFamily="34" charset="0"/>
              <a:buChar char="•"/>
              <a:tabLst>
                <a:tab pos="457200" algn="l"/>
              </a:tabLst>
            </a:pPr>
            <a:r>
              <a:rPr lang="en-GB" sz="1900" kern="100" dirty="0">
                <a:effectLst/>
                <a:ea typeface="Aptos" panose="020B0004020202020204" pitchFamily="34" charset="0"/>
                <a:cs typeface="Times New Roman"/>
              </a:rPr>
              <a:t>During the Jubilee year schools are invited to revisit and renew their mission statement. Part of our mission is to put our faith into action as we commit to stand with the poorest communities locally and globally, </a:t>
            </a:r>
            <a:r>
              <a:rPr lang="en-GB" sz="1900" b="1" kern="100" dirty="0">
                <a:effectLst/>
                <a:ea typeface="Aptos" panose="020B0004020202020204" pitchFamily="34" charset="0"/>
                <a:cs typeface="Times New Roman"/>
              </a:rPr>
              <a:t>sharing hope and challenging injustice</a:t>
            </a:r>
            <a:r>
              <a:rPr lang="en-GB" sz="1900" kern="100" dirty="0">
                <a:effectLst/>
                <a:ea typeface="Aptos" panose="020B0004020202020204" pitchFamily="34" charset="0"/>
                <a:cs typeface="Times New Roman"/>
              </a:rPr>
              <a:t>.</a:t>
            </a:r>
          </a:p>
          <a:p>
            <a:pPr marL="342900" lvl="0" indent="-342900">
              <a:lnSpc>
                <a:spcPct val="107000"/>
              </a:lnSpc>
              <a:spcAft>
                <a:spcPts val="800"/>
              </a:spcAft>
              <a:buFont typeface="Arial" panose="020B0604020202020204" pitchFamily="34" charset="0"/>
              <a:buChar char="•"/>
              <a:tabLst>
                <a:tab pos="457200" algn="l"/>
              </a:tabLst>
            </a:pPr>
            <a:r>
              <a:rPr lang="en-GB" sz="1900" kern="100" dirty="0">
                <a:effectLst/>
                <a:ea typeface="Aptos" panose="020B0004020202020204" pitchFamily="34" charset="0"/>
                <a:cs typeface="Times New Roman"/>
              </a:rPr>
              <a:t>In the summer, schools are invited to take part in a </a:t>
            </a:r>
            <a:r>
              <a:rPr lang="en-GB" sz="1900" b="1" kern="100" dirty="0">
                <a:ea typeface="Aptos" panose="020B0004020202020204" pitchFamily="34" charset="0"/>
                <a:cs typeface="Times New Roman"/>
              </a:rPr>
              <a:t>whole school Jubilee </a:t>
            </a:r>
            <a:r>
              <a:rPr lang="en-GB" sz="1900" b="1" kern="100" dirty="0">
                <a:effectLst/>
                <a:ea typeface="Aptos" panose="020B0004020202020204" pitchFamily="34" charset="0"/>
                <a:cs typeface="Times New Roman"/>
              </a:rPr>
              <a:t>pledge day </a:t>
            </a:r>
            <a:r>
              <a:rPr lang="en-GB" sz="1900" kern="100" dirty="0">
                <a:effectLst/>
                <a:ea typeface="Aptos" panose="020B0004020202020204" pitchFamily="34" charset="0"/>
                <a:cs typeface="Times New Roman"/>
              </a:rPr>
              <a:t>to take concrete actions to make the world a better place</a:t>
            </a:r>
            <a:r>
              <a:rPr lang="en-GB" sz="1900" kern="100" dirty="0">
                <a:ea typeface="Aptos" panose="020B0004020202020204" pitchFamily="34" charset="0"/>
                <a:cs typeface="Times New Roman"/>
              </a:rPr>
              <a:t>.</a:t>
            </a:r>
            <a:endParaRPr lang="en-GB" sz="1900" kern="100" dirty="0">
              <a:effectLst/>
              <a:ea typeface="Aptos" panose="020B0004020202020204" pitchFamily="34" charset="0"/>
              <a:cs typeface="Times New Roman"/>
            </a:endParaRPr>
          </a:p>
          <a:p>
            <a:pPr marL="342900" indent="-342900">
              <a:lnSpc>
                <a:spcPct val="107000"/>
              </a:lnSpc>
              <a:spcAft>
                <a:spcPts val="800"/>
              </a:spcAft>
              <a:tabLst>
                <a:tab pos="457200" algn="l"/>
              </a:tabLst>
            </a:pPr>
            <a:r>
              <a:rPr lang="en-GB" sz="1900" dirty="0"/>
              <a:t>CAFOD, Caritas Social Action Network (CSAN) and the Catholic Education Service are working together with the Catholic Youth Ministry Federation (</a:t>
            </a:r>
            <a:r>
              <a:rPr lang="en-GB" sz="1900" dirty="0" err="1"/>
              <a:t>CYMFed</a:t>
            </a:r>
            <a:r>
              <a:rPr lang="en-GB" sz="1900" dirty="0"/>
              <a:t>) to provide schools with resources to support you on this day – visit our Jubilee Schools website for more details.</a:t>
            </a:r>
            <a:endParaRPr lang="en-GB" sz="1900">
              <a:cs typeface="Arial"/>
            </a:endParaRPr>
          </a:p>
          <a:p>
            <a:pPr marL="342900" lvl="0" indent="-342900">
              <a:lnSpc>
                <a:spcPct val="107000"/>
              </a:lnSpc>
              <a:spcAft>
                <a:spcPts val="800"/>
              </a:spcAft>
              <a:buFont typeface="Arial" panose="020B0604020202020204" pitchFamily="34" charset="0"/>
              <a:buChar char="•"/>
              <a:tabLst>
                <a:tab pos="457200" algn="l"/>
              </a:tabLst>
            </a:pPr>
            <a:endParaRPr lang="en-GB" sz="1800"/>
          </a:p>
          <a:p>
            <a:pPr marL="342900" lvl="0" indent="-342900">
              <a:lnSpc>
                <a:spcPct val="107000"/>
              </a:lnSpc>
              <a:spcAft>
                <a:spcPts val="800"/>
              </a:spcAft>
              <a:buFont typeface="Arial" panose="020B0604020202020204" pitchFamily="34" charset="0"/>
              <a:buChar char="•"/>
              <a:tabLst>
                <a:tab pos="457200" algn="l"/>
              </a:tabLst>
            </a:pPr>
            <a:endParaRPr lang="en-GB" sz="1800"/>
          </a:p>
          <a:p>
            <a:pPr marL="342900" lvl="0" indent="-342900">
              <a:lnSpc>
                <a:spcPct val="107000"/>
              </a:lnSpc>
              <a:spcAft>
                <a:spcPts val="800"/>
              </a:spcAft>
              <a:buFont typeface="Arial" panose="020B0604020202020204" pitchFamily="34" charset="0"/>
              <a:buChar char="•"/>
              <a:tabLst>
                <a:tab pos="457200" algn="l"/>
              </a:tabLst>
            </a:pPr>
            <a:endParaRPr lang="en-GB" sz="1800" kern="100">
              <a:effectLst/>
              <a:ea typeface="Aptos" panose="020B0004020202020204" pitchFamily="34" charset="0"/>
              <a:cs typeface="Times New Roman" panose="02020603050405020304" pitchFamily="18" charset="0"/>
            </a:endParaRPr>
          </a:p>
        </p:txBody>
      </p:sp>
      <p:sp>
        <p:nvSpPr>
          <p:cNvPr id="5" name="Ribbon: Tilted Up 4">
            <a:extLst>
              <a:ext uri="{FF2B5EF4-FFF2-40B4-BE49-F238E27FC236}">
                <a16:creationId xmlns:a16="http://schemas.microsoft.com/office/drawing/2014/main" id="{E3D7AA01-3846-957F-F152-1224DBDD5490}"/>
              </a:ext>
            </a:extLst>
          </p:cNvPr>
          <p:cNvSpPr/>
          <p:nvPr/>
        </p:nvSpPr>
        <p:spPr>
          <a:xfrm>
            <a:off x="637200" y="4561113"/>
            <a:ext cx="11064943" cy="1937657"/>
          </a:xfrm>
          <a:prstGeom prst="ribbon2">
            <a:avLst>
              <a:gd name="adj1" fmla="val 16667"/>
              <a:gd name="adj2" fmla="val 74639"/>
            </a:avLst>
          </a:prstGeom>
          <a:solidFill>
            <a:srgbClr val="A2C617"/>
          </a:solidFill>
          <a:ln>
            <a:solidFill>
              <a:srgbClr val="2225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We are pilgrims of hope. We walk in solidarity with our sisters and brothers worldwide, sharing challenges and celebrating joys. We promise to be agents of change, working together for justice, love and peace, locally and globally. We want to build a fairer world, where every person, and the earth, can flourish.</a:t>
            </a:r>
          </a:p>
          <a:p>
            <a:pPr algn="r"/>
            <a:r>
              <a:rPr lang="en-GB" i="1"/>
              <a:t>Jubilee schools pledge</a:t>
            </a:r>
          </a:p>
        </p:txBody>
      </p:sp>
    </p:spTree>
    <p:extLst>
      <p:ext uri="{BB962C8B-B14F-4D97-AF65-F5344CB8AC3E}">
        <p14:creationId xmlns:p14="http://schemas.microsoft.com/office/powerpoint/2010/main" val="3672904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A166-1631-BFE8-6E6F-19FF9A3513DA}"/>
              </a:ext>
            </a:extLst>
          </p:cNvPr>
          <p:cNvSpPr>
            <a:spLocks noGrp="1"/>
          </p:cNvSpPr>
          <p:nvPr>
            <p:ph type="title"/>
          </p:nvPr>
        </p:nvSpPr>
        <p:spPr>
          <a:xfrm>
            <a:off x="637200" y="1299600"/>
            <a:ext cx="10890000" cy="456279"/>
          </a:xfrm>
        </p:spPr>
        <p:txBody>
          <a:bodyPr/>
          <a:lstStyle/>
          <a:p>
            <a:r>
              <a:rPr lang="en-GB"/>
              <a:t>How can we get involved? </a:t>
            </a:r>
          </a:p>
        </p:txBody>
      </p:sp>
      <p:sp>
        <p:nvSpPr>
          <p:cNvPr id="3" name="Content Placeholder 2">
            <a:extLst>
              <a:ext uri="{FF2B5EF4-FFF2-40B4-BE49-F238E27FC236}">
                <a16:creationId xmlns:a16="http://schemas.microsoft.com/office/drawing/2014/main" id="{E4B7258A-D6F0-76B3-B678-02963A250142}"/>
              </a:ext>
            </a:extLst>
          </p:cNvPr>
          <p:cNvSpPr>
            <a:spLocks noGrp="1"/>
          </p:cNvSpPr>
          <p:nvPr>
            <p:ph idx="1"/>
          </p:nvPr>
        </p:nvSpPr>
        <p:spPr>
          <a:xfrm>
            <a:off x="637200" y="1988868"/>
            <a:ext cx="10890000" cy="4246162"/>
          </a:xfrm>
        </p:spPr>
        <p:txBody>
          <a:bodyPr/>
          <a:lstStyle/>
          <a:p>
            <a:pPr marL="342900" lvl="0" indent="-342900">
              <a:lnSpc>
                <a:spcPct val="107000"/>
              </a:lnSpc>
              <a:spcAft>
                <a:spcPts val="800"/>
              </a:spcAft>
              <a:buFont typeface="Arial" panose="020B0604020202020204" pitchFamily="34" charset="0"/>
              <a:buChar char="•"/>
              <a:tabLst>
                <a:tab pos="457200" algn="l"/>
              </a:tabLst>
            </a:pPr>
            <a:r>
              <a:rPr lang="en-GB" sz="2400" kern="100">
                <a:effectLst/>
                <a:ea typeface="Aptos" panose="020B0004020202020204" pitchFamily="34" charset="0"/>
                <a:cs typeface="Times New Roman" panose="02020603050405020304" pitchFamily="18" charset="0"/>
              </a:rPr>
              <a:t>Biblically, the Jubilee was a time for </a:t>
            </a:r>
            <a:r>
              <a:rPr lang="en-GB" sz="2400" b="1" kern="100">
                <a:effectLst/>
                <a:ea typeface="Aptos" panose="020B0004020202020204" pitchFamily="34" charset="0"/>
                <a:cs typeface="Times New Roman" panose="02020603050405020304" pitchFamily="18" charset="0"/>
              </a:rPr>
              <a:t>cancelling debts</a:t>
            </a:r>
            <a:r>
              <a:rPr lang="en-GB" sz="2400" kern="100">
                <a:effectLst/>
                <a:ea typeface="Aptos" panose="020B0004020202020204" pitchFamily="34" charset="0"/>
                <a:cs typeface="Times New Roman" panose="02020603050405020304" pitchFamily="18" charset="0"/>
              </a:rPr>
              <a:t>.</a:t>
            </a:r>
            <a:r>
              <a:rPr lang="en-GB" sz="2400" b="1" kern="100">
                <a:effectLst/>
                <a:ea typeface="Aptos" panose="020B0004020202020204" pitchFamily="34" charset="0"/>
                <a:cs typeface="Times New Roman" panose="02020603050405020304" pitchFamily="18" charset="0"/>
              </a:rPr>
              <a:t> </a:t>
            </a:r>
            <a:r>
              <a:rPr lang="en-GB" sz="2400" kern="100">
                <a:ea typeface="Aptos" panose="020B0004020202020204" pitchFamily="34" charset="0"/>
                <a:cs typeface="Times New Roman" panose="02020603050405020304" pitchFamily="18" charset="0"/>
              </a:rPr>
              <a:t>This year, </a:t>
            </a:r>
            <a:r>
              <a:rPr lang="en-GB" sz="2400" kern="100">
                <a:effectLst/>
                <a:ea typeface="Aptos" panose="020B0004020202020204" pitchFamily="34" charset="0"/>
                <a:cs typeface="Times New Roman" panose="02020603050405020304" pitchFamily="18" charset="0"/>
              </a:rPr>
              <a:t>CAFOD will focus on asking our government to take action on the international debt crisis, and as part of our pledge to challenge injustice, we can join CAFOD in asking our government to act:</a:t>
            </a:r>
          </a:p>
          <a:p>
            <a:pPr marL="876300" lvl="1" indent="-342900">
              <a:lnSpc>
                <a:spcPct val="107000"/>
              </a:lnSpc>
              <a:spcAft>
                <a:spcPts val="800"/>
              </a:spcAft>
              <a:buFont typeface="Arial" panose="020B0604020202020204" pitchFamily="34" charset="0"/>
              <a:buChar char="•"/>
              <a:tabLst>
                <a:tab pos="457200" algn="l"/>
              </a:tabLst>
            </a:pPr>
            <a:r>
              <a:rPr lang="en-GB" sz="2400" kern="100">
                <a:effectLst/>
                <a:ea typeface="Aptos" panose="020B0004020202020204" pitchFamily="34" charset="0"/>
                <a:cs typeface="Times New Roman" panose="02020603050405020304" pitchFamily="18" charset="0"/>
              </a:rPr>
              <a:t>Over three billion people are living in countries where governments are spending more money on debts than on health or education.</a:t>
            </a:r>
          </a:p>
          <a:p>
            <a:pPr marL="876300" lvl="1" indent="-342900">
              <a:lnSpc>
                <a:spcPct val="107000"/>
              </a:lnSpc>
              <a:spcAft>
                <a:spcPts val="800"/>
              </a:spcAft>
              <a:buFont typeface="Arial" panose="020B0604020202020204" pitchFamily="34" charset="0"/>
              <a:buChar char="•"/>
              <a:tabLst>
                <a:tab pos="457200" algn="l"/>
              </a:tabLst>
            </a:pPr>
            <a:r>
              <a:rPr lang="en-GB" sz="2400">
                <a:effectLst/>
                <a:ea typeface="Aptos" panose="020B0004020202020204" pitchFamily="34" charset="0"/>
              </a:rPr>
              <a:t>Pope Francis says, “If we really wish to prepare a path to peace in our world, let us commit ourselves to remedying the remote causes of injustice, </a:t>
            </a:r>
            <a:r>
              <a:rPr lang="en-GB" sz="2400" b="1">
                <a:effectLst/>
                <a:ea typeface="Aptos" panose="020B0004020202020204" pitchFamily="34" charset="0"/>
              </a:rPr>
              <a:t>settling unjust and unpayable debts</a:t>
            </a:r>
            <a:r>
              <a:rPr lang="en-GB" sz="2400">
                <a:effectLst/>
                <a:ea typeface="Aptos" panose="020B0004020202020204" pitchFamily="34" charset="0"/>
              </a:rPr>
              <a:t>, and feeding the hungry.” (Spes non </a:t>
            </a:r>
            <a:r>
              <a:rPr lang="en-GB" sz="2400" err="1">
                <a:effectLst/>
                <a:ea typeface="Aptos" panose="020B0004020202020204" pitchFamily="34" charset="0"/>
              </a:rPr>
              <a:t>confundit</a:t>
            </a:r>
            <a:r>
              <a:rPr lang="en-GB" sz="2400">
                <a:effectLst/>
                <a:ea typeface="Aptos" panose="020B0004020202020204" pitchFamily="34" charset="0"/>
              </a:rPr>
              <a:t>, #16)</a:t>
            </a:r>
            <a:endParaRPr lang="en-GB" sz="2400"/>
          </a:p>
        </p:txBody>
      </p:sp>
    </p:spTree>
    <p:extLst>
      <p:ext uri="{BB962C8B-B14F-4D97-AF65-F5344CB8AC3E}">
        <p14:creationId xmlns:p14="http://schemas.microsoft.com/office/powerpoint/2010/main" val="238470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3A06-BD84-4330-84B7-DCC6940EB8FC}"/>
              </a:ext>
            </a:extLst>
          </p:cNvPr>
          <p:cNvSpPr>
            <a:spLocks noGrp="1"/>
          </p:cNvSpPr>
          <p:nvPr>
            <p:ph type="ctrTitle"/>
          </p:nvPr>
        </p:nvSpPr>
        <p:spPr>
          <a:xfrm>
            <a:off x="931974" y="2134438"/>
            <a:ext cx="10328049" cy="716158"/>
          </a:xfrm>
        </p:spPr>
        <p:txBody>
          <a:bodyPr/>
          <a:lstStyle/>
          <a:p>
            <a:pPr algn="ctr"/>
            <a:r>
              <a:rPr lang="en-GB"/>
              <a:t>jubilee-schools.org.uk</a:t>
            </a:r>
          </a:p>
        </p:txBody>
      </p:sp>
      <p:sp>
        <p:nvSpPr>
          <p:cNvPr id="3" name="Content Placeholder 2">
            <a:extLst>
              <a:ext uri="{FF2B5EF4-FFF2-40B4-BE49-F238E27FC236}">
                <a16:creationId xmlns:a16="http://schemas.microsoft.com/office/drawing/2014/main" id="{CD05EA6E-FF40-FE92-7C50-E6156E3A438B}"/>
              </a:ext>
            </a:extLst>
          </p:cNvPr>
          <p:cNvSpPr>
            <a:spLocks noGrp="1"/>
          </p:cNvSpPr>
          <p:nvPr>
            <p:ph type="subTitle" idx="1"/>
          </p:nvPr>
        </p:nvSpPr>
        <p:spPr>
          <a:xfrm>
            <a:off x="2935199" y="3618350"/>
            <a:ext cx="6321600" cy="1754326"/>
          </a:xfrm>
        </p:spPr>
        <p:txBody>
          <a:bodyPr/>
          <a:lstStyle/>
          <a:p>
            <a:pPr algn="ctr"/>
            <a:r>
              <a:rPr lang="en-GB" sz="3600"/>
              <a:t>Visit the Jubilee Schools website for more information and resources</a:t>
            </a:r>
          </a:p>
        </p:txBody>
      </p:sp>
    </p:spTree>
    <p:extLst>
      <p:ext uri="{BB962C8B-B14F-4D97-AF65-F5344CB8AC3E}">
        <p14:creationId xmlns:p14="http://schemas.microsoft.com/office/powerpoint/2010/main" val="354831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AAEB06-8DB0-0CB2-94CF-6964A40C2346}"/>
              </a:ext>
            </a:extLst>
          </p:cNvPr>
          <p:cNvSpPr/>
          <p:nvPr/>
        </p:nvSpPr>
        <p:spPr>
          <a:xfrm>
            <a:off x="0" y="0"/>
            <a:ext cx="3363686" cy="6858000"/>
          </a:xfrm>
          <a:prstGeom prst="rect">
            <a:avLst/>
          </a:prstGeom>
          <a:solidFill>
            <a:srgbClr val="2225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ainting of a person dancing with people around him&#10;&#10;Description automatically generated">
            <a:extLst>
              <a:ext uri="{FF2B5EF4-FFF2-40B4-BE49-F238E27FC236}">
                <a16:creationId xmlns:a16="http://schemas.microsoft.com/office/drawing/2014/main" id="{E54B37BF-E450-8116-40C8-4C3ADFC38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883" y="3509"/>
            <a:ext cx="10062117" cy="6854491"/>
          </a:xfrm>
          <a:prstGeom prst="rect">
            <a:avLst/>
          </a:prstGeom>
        </p:spPr>
      </p:pic>
      <p:sp>
        <p:nvSpPr>
          <p:cNvPr id="2" name="TextBox 1">
            <a:extLst>
              <a:ext uri="{FF2B5EF4-FFF2-40B4-BE49-F238E27FC236}">
                <a16:creationId xmlns:a16="http://schemas.microsoft.com/office/drawing/2014/main" id="{CB90E65D-210A-157A-0B16-0F2B633420D2}"/>
              </a:ext>
            </a:extLst>
          </p:cNvPr>
          <p:cNvSpPr txBox="1"/>
          <p:nvPr/>
        </p:nvSpPr>
        <p:spPr>
          <a:xfrm>
            <a:off x="300419" y="5131685"/>
            <a:ext cx="3658927" cy="1477328"/>
          </a:xfrm>
          <a:prstGeom prst="rect">
            <a:avLst/>
          </a:prstGeom>
          <a:solidFill>
            <a:srgbClr val="222544">
              <a:alpha val="50000"/>
            </a:srgbClr>
          </a:solidFill>
        </p:spPr>
        <p:txBody>
          <a:bodyPr wrap="square" rtlCol="0">
            <a:spAutoFit/>
          </a:bodyPr>
          <a:lstStyle/>
          <a:p>
            <a:r>
              <a:rPr lang="en-GB">
                <a:solidFill>
                  <a:schemeClr val="bg1"/>
                </a:solidFill>
              </a:rPr>
              <a:t>“Christ the Liberator”, </a:t>
            </a:r>
            <a:r>
              <a:rPr lang="en-GB">
                <a:solidFill>
                  <a:schemeClr val="bg1"/>
                </a:solidFill>
                <a:effectLst/>
              </a:rPr>
              <a:t>an artwork commissioned for the Jubilee Year 2025 from Académie Kivu Arts "AKA" in Goma, Democratic Republic of Congo.</a:t>
            </a:r>
            <a:endParaRPr lang="en-GB">
              <a:solidFill>
                <a:schemeClr val="bg1"/>
              </a:solidFill>
            </a:endParaRPr>
          </a:p>
        </p:txBody>
      </p:sp>
      <p:pic>
        <p:nvPicPr>
          <p:cNvPr id="3" name="Picture 2">
            <a:extLst>
              <a:ext uri="{FF2B5EF4-FFF2-40B4-BE49-F238E27FC236}">
                <a16:creationId xmlns:a16="http://schemas.microsoft.com/office/drawing/2014/main" id="{730C5047-48B5-3A1E-498A-76616F46B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3" y="324922"/>
            <a:ext cx="1953818" cy="803840"/>
          </a:xfrm>
          <a:prstGeom prst="rect">
            <a:avLst/>
          </a:prstGeom>
        </p:spPr>
      </p:pic>
    </p:spTree>
    <p:extLst>
      <p:ext uri="{BB962C8B-B14F-4D97-AF65-F5344CB8AC3E}">
        <p14:creationId xmlns:p14="http://schemas.microsoft.com/office/powerpoint/2010/main" val="2395299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person dancing with people around him&#10;&#10;Description automatically generated">
            <a:extLst>
              <a:ext uri="{FF2B5EF4-FFF2-40B4-BE49-F238E27FC236}">
                <a16:creationId xmlns:a16="http://schemas.microsoft.com/office/drawing/2014/main" id="{E54B37BF-E450-8116-40C8-4C3ADFC38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883" y="3509"/>
            <a:ext cx="10062117" cy="6854491"/>
          </a:xfrm>
          <a:prstGeom prst="rect">
            <a:avLst/>
          </a:prstGeom>
        </p:spPr>
      </p:pic>
      <p:sp>
        <p:nvSpPr>
          <p:cNvPr id="6" name="Rectangle 5">
            <a:extLst>
              <a:ext uri="{FF2B5EF4-FFF2-40B4-BE49-F238E27FC236}">
                <a16:creationId xmlns:a16="http://schemas.microsoft.com/office/drawing/2014/main" id="{21AAEB06-8DB0-0CB2-94CF-6964A40C2346}"/>
              </a:ext>
            </a:extLst>
          </p:cNvPr>
          <p:cNvSpPr/>
          <p:nvPr/>
        </p:nvSpPr>
        <p:spPr>
          <a:xfrm>
            <a:off x="0" y="0"/>
            <a:ext cx="12192000" cy="6858000"/>
          </a:xfrm>
          <a:prstGeom prst="rect">
            <a:avLst/>
          </a:prstGeom>
          <a:gradFill flip="none" rotWithShape="1">
            <a:gsLst>
              <a:gs pos="0">
                <a:srgbClr val="222544">
                  <a:alpha val="20000"/>
                </a:srgbClr>
              </a:gs>
              <a:gs pos="74000">
                <a:srgbClr val="222544">
                  <a:alpha val="50000"/>
                </a:srgbClr>
              </a:gs>
              <a:gs pos="83000">
                <a:srgbClr val="222544"/>
              </a:gs>
              <a:gs pos="100000">
                <a:srgbClr val="222544"/>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2C14269C-F6FB-F814-6C07-9B422F9F888B}"/>
              </a:ext>
            </a:extLst>
          </p:cNvPr>
          <p:cNvSpPr>
            <a:spLocks noGrp="1"/>
          </p:cNvSpPr>
          <p:nvPr>
            <p:ph type="title"/>
          </p:nvPr>
        </p:nvSpPr>
        <p:spPr>
          <a:xfrm>
            <a:off x="651000" y="911261"/>
            <a:ext cx="10890000" cy="456279"/>
          </a:xfrm>
        </p:spPr>
        <p:txBody>
          <a:bodyPr/>
          <a:lstStyle/>
          <a:p>
            <a:r>
              <a:rPr lang="en-GB">
                <a:solidFill>
                  <a:schemeClr val="bg1"/>
                </a:solidFill>
              </a:rPr>
              <a:t>Luke 4:16-21</a:t>
            </a:r>
          </a:p>
        </p:txBody>
      </p:sp>
      <p:sp>
        <p:nvSpPr>
          <p:cNvPr id="4" name="Content Placeholder 3">
            <a:extLst>
              <a:ext uri="{FF2B5EF4-FFF2-40B4-BE49-F238E27FC236}">
                <a16:creationId xmlns:a16="http://schemas.microsoft.com/office/drawing/2014/main" id="{03DABADF-E0CA-8C4D-4521-BAD5E98DC882}"/>
              </a:ext>
            </a:extLst>
          </p:cNvPr>
          <p:cNvSpPr>
            <a:spLocks noGrp="1"/>
          </p:cNvSpPr>
          <p:nvPr>
            <p:ph idx="1"/>
          </p:nvPr>
        </p:nvSpPr>
        <p:spPr>
          <a:xfrm>
            <a:off x="651000" y="1597191"/>
            <a:ext cx="10890000" cy="5029582"/>
          </a:xfrm>
        </p:spPr>
        <p:txBody>
          <a:bodyPr/>
          <a:lstStyle/>
          <a:p>
            <a:pPr marL="0" indent="0">
              <a:spcBef>
                <a:spcPts val="0"/>
              </a:spcBef>
              <a:spcAft>
                <a:spcPts val="0"/>
              </a:spcAft>
              <a:buNone/>
            </a:pPr>
            <a:r>
              <a:rPr lang="en-GB">
                <a:solidFill>
                  <a:schemeClr val="bg1"/>
                </a:solidFill>
              </a:rPr>
              <a:t>And he came up to Nazareth, where he had been brought up. And as was his custom, he went to the synagogue on the Sabbath day, and he stood up to read. And the scroll of the prophet Isaiah was given to him. He unrolled the scroll and found the place where it was written:</a:t>
            </a:r>
          </a:p>
          <a:p>
            <a:pPr marL="0" indent="0">
              <a:spcBef>
                <a:spcPts val="0"/>
              </a:spcBef>
              <a:spcAft>
                <a:spcPts val="0"/>
              </a:spcAft>
              <a:buNone/>
            </a:pPr>
            <a:endParaRPr lang="en-GB">
              <a:solidFill>
                <a:schemeClr val="bg1"/>
              </a:solidFill>
            </a:endParaRPr>
          </a:p>
          <a:p>
            <a:pPr marL="0" indent="0">
              <a:spcBef>
                <a:spcPts val="0"/>
              </a:spcBef>
              <a:spcAft>
                <a:spcPts val="0"/>
              </a:spcAft>
              <a:buNone/>
            </a:pPr>
            <a:r>
              <a:rPr lang="en-GB">
                <a:solidFill>
                  <a:schemeClr val="bg1"/>
                </a:solidFill>
              </a:rPr>
              <a:t>“The Spirit of the Lord is upon me,</a:t>
            </a:r>
          </a:p>
          <a:p>
            <a:pPr marL="0" indent="0">
              <a:spcBef>
                <a:spcPts val="0"/>
              </a:spcBef>
              <a:spcAft>
                <a:spcPts val="0"/>
              </a:spcAft>
              <a:buNone/>
            </a:pPr>
            <a:r>
              <a:rPr lang="en-GB">
                <a:solidFill>
                  <a:schemeClr val="bg1"/>
                </a:solidFill>
              </a:rPr>
              <a:t>    because he has anointed me</a:t>
            </a:r>
          </a:p>
          <a:p>
            <a:pPr marL="0" indent="0">
              <a:spcBef>
                <a:spcPts val="0"/>
              </a:spcBef>
              <a:spcAft>
                <a:spcPts val="0"/>
              </a:spcAft>
              <a:buNone/>
            </a:pPr>
            <a:r>
              <a:rPr lang="en-GB">
                <a:solidFill>
                  <a:schemeClr val="bg1"/>
                </a:solidFill>
              </a:rPr>
              <a:t>    to proclaim good news to the poor.</a:t>
            </a:r>
          </a:p>
          <a:p>
            <a:pPr marL="0" indent="0">
              <a:spcBef>
                <a:spcPts val="0"/>
              </a:spcBef>
              <a:spcAft>
                <a:spcPts val="0"/>
              </a:spcAft>
              <a:buNone/>
            </a:pPr>
            <a:r>
              <a:rPr lang="en-GB">
                <a:solidFill>
                  <a:schemeClr val="bg1"/>
                </a:solidFill>
              </a:rPr>
              <a:t>He has sent me to proclaim liberty to the captives</a:t>
            </a:r>
          </a:p>
          <a:p>
            <a:pPr marL="0" indent="0">
              <a:spcBef>
                <a:spcPts val="0"/>
              </a:spcBef>
              <a:spcAft>
                <a:spcPts val="0"/>
              </a:spcAft>
              <a:buNone/>
            </a:pPr>
            <a:r>
              <a:rPr lang="en-GB">
                <a:solidFill>
                  <a:schemeClr val="bg1"/>
                </a:solidFill>
              </a:rPr>
              <a:t>    and recovering of sight to the blind,</a:t>
            </a:r>
          </a:p>
          <a:p>
            <a:pPr marL="0" indent="0">
              <a:spcBef>
                <a:spcPts val="0"/>
              </a:spcBef>
              <a:spcAft>
                <a:spcPts val="0"/>
              </a:spcAft>
              <a:buNone/>
            </a:pPr>
            <a:r>
              <a:rPr lang="en-GB">
                <a:solidFill>
                  <a:schemeClr val="bg1"/>
                </a:solidFill>
              </a:rPr>
              <a:t>to set at liberty those who are oppressed free,</a:t>
            </a:r>
          </a:p>
          <a:p>
            <a:pPr marL="0" indent="0">
              <a:spcBef>
                <a:spcPts val="0"/>
              </a:spcBef>
              <a:spcAft>
                <a:spcPts val="0"/>
              </a:spcAft>
              <a:buNone/>
            </a:pPr>
            <a:r>
              <a:rPr lang="en-GB">
                <a:solidFill>
                  <a:schemeClr val="bg1"/>
                </a:solidFill>
              </a:rPr>
              <a:t>    to proclaim the year of the Lord’s favour.”</a:t>
            </a:r>
          </a:p>
          <a:p>
            <a:pPr marL="0" indent="0">
              <a:spcBef>
                <a:spcPts val="0"/>
              </a:spcBef>
              <a:spcAft>
                <a:spcPts val="0"/>
              </a:spcAft>
              <a:buNone/>
            </a:pPr>
            <a:endParaRPr lang="en-GB">
              <a:solidFill>
                <a:schemeClr val="bg1"/>
              </a:solidFill>
            </a:endParaRPr>
          </a:p>
          <a:p>
            <a:pPr marL="0" indent="0">
              <a:spcBef>
                <a:spcPts val="0"/>
              </a:spcBef>
              <a:spcAft>
                <a:spcPts val="0"/>
              </a:spcAft>
              <a:buNone/>
            </a:pPr>
            <a:r>
              <a:rPr lang="en-GB">
                <a:solidFill>
                  <a:schemeClr val="bg1"/>
                </a:solidFill>
              </a:rPr>
              <a:t>And he rolled up the scroll and gave it back to the attendant and sat down. And the eyes of all in the synagogue were fixed on him. And he began to say to them, “Today this scripture has been fulfilled in your hearing.”</a:t>
            </a:r>
          </a:p>
          <a:p>
            <a:pPr marL="0" indent="0">
              <a:buNone/>
            </a:pPr>
            <a:endParaRPr lang="en-GB">
              <a:solidFill>
                <a:schemeClr val="bg1"/>
              </a:solidFill>
            </a:endParaRPr>
          </a:p>
        </p:txBody>
      </p:sp>
    </p:spTree>
    <p:extLst>
      <p:ext uri="{BB962C8B-B14F-4D97-AF65-F5344CB8AC3E}">
        <p14:creationId xmlns:p14="http://schemas.microsoft.com/office/powerpoint/2010/main" val="2545376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5A43F2-3265-B9AB-8000-A37D321EFC19}"/>
              </a:ext>
            </a:extLst>
          </p:cNvPr>
          <p:cNvSpPr/>
          <p:nvPr/>
        </p:nvSpPr>
        <p:spPr>
          <a:xfrm>
            <a:off x="0" y="921078"/>
            <a:ext cx="12192000" cy="5925312"/>
          </a:xfrm>
          <a:prstGeom prst="rect">
            <a:avLst/>
          </a:prstGeom>
          <a:solidFill>
            <a:srgbClr val="1625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2" name="Title 1">
            <a:extLst>
              <a:ext uri="{FF2B5EF4-FFF2-40B4-BE49-F238E27FC236}">
                <a16:creationId xmlns:a16="http://schemas.microsoft.com/office/drawing/2014/main" id="{7090A144-8614-9BE8-EC33-5ECBF419D36A}"/>
              </a:ext>
            </a:extLst>
          </p:cNvPr>
          <p:cNvSpPr>
            <a:spLocks noGrp="1"/>
          </p:cNvSpPr>
          <p:nvPr>
            <p:ph type="title"/>
          </p:nvPr>
        </p:nvSpPr>
        <p:spPr>
          <a:xfrm>
            <a:off x="637200" y="1299600"/>
            <a:ext cx="10890000" cy="478401"/>
          </a:xfrm>
        </p:spPr>
        <p:txBody>
          <a:bodyPr/>
          <a:lstStyle/>
          <a:p>
            <a:r>
              <a:rPr lang="en-GB" sz="4000">
                <a:solidFill>
                  <a:schemeClr val="bg1"/>
                </a:solidFill>
                <a:latin typeface="+mj-lt"/>
              </a:rPr>
              <a:t>OUTCOMES</a:t>
            </a:r>
          </a:p>
        </p:txBody>
      </p:sp>
      <p:sp>
        <p:nvSpPr>
          <p:cNvPr id="3" name="Content Placeholder 2">
            <a:extLst>
              <a:ext uri="{FF2B5EF4-FFF2-40B4-BE49-F238E27FC236}">
                <a16:creationId xmlns:a16="http://schemas.microsoft.com/office/drawing/2014/main" id="{86D2D89E-CC0A-D9F9-F10D-E3CF1F9DEE46}"/>
              </a:ext>
            </a:extLst>
          </p:cNvPr>
          <p:cNvSpPr>
            <a:spLocks noGrp="1"/>
          </p:cNvSpPr>
          <p:nvPr>
            <p:ph idx="1"/>
          </p:nvPr>
        </p:nvSpPr>
        <p:spPr>
          <a:xfrm>
            <a:off x="652800" y="2134401"/>
            <a:ext cx="10886400" cy="2769989"/>
          </a:xfrm>
        </p:spPr>
        <p:txBody>
          <a:bodyPr/>
          <a:lstStyle/>
          <a:p>
            <a:pPr marL="0" indent="0" algn="l" rtl="0" fontAlgn="base">
              <a:buNone/>
            </a:pPr>
            <a:r>
              <a:rPr lang="en-GB" sz="2400" dirty="0">
                <a:solidFill>
                  <a:schemeClr val="bg1"/>
                </a:solidFill>
              </a:rPr>
              <a:t>By the end of this session, you should:</a:t>
            </a:r>
          </a:p>
          <a:p>
            <a:pPr fontAlgn="base"/>
            <a:r>
              <a:rPr lang="en-GB" sz="2400" dirty="0">
                <a:solidFill>
                  <a:schemeClr val="bg1"/>
                </a:solidFill>
              </a:rPr>
              <a:t>understand why a Jubilee year is a landmark time for Catholic schools, which will support the Catholic life and mission of our school;</a:t>
            </a:r>
          </a:p>
          <a:p>
            <a:pPr fontAlgn="base"/>
            <a:r>
              <a:rPr lang="en-GB" sz="2400" dirty="0">
                <a:solidFill>
                  <a:schemeClr val="bg1"/>
                </a:solidFill>
              </a:rPr>
              <a:t>understand ways in which, during this Jubilee Year, our school can be outward looking and can commit to challenging injustice </a:t>
            </a:r>
            <a:r>
              <a:rPr lang="en-GB" sz="2400">
                <a:solidFill>
                  <a:schemeClr val="bg1"/>
                </a:solidFill>
              </a:rPr>
              <a:t>as pilgrims of hope</a:t>
            </a:r>
            <a:r>
              <a:rPr lang="en-GB" sz="2400" dirty="0">
                <a:solidFill>
                  <a:schemeClr val="bg1"/>
                </a:solidFill>
              </a:rPr>
              <a:t>;</a:t>
            </a:r>
          </a:p>
          <a:p>
            <a:pPr fontAlgn="base"/>
            <a:r>
              <a:rPr lang="en-GB" sz="2400" dirty="0">
                <a:solidFill>
                  <a:schemeClr val="bg1"/>
                </a:solidFill>
              </a:rPr>
              <a:t>be able to start planning the Jubilee journey for our school throughout 2025.</a:t>
            </a:r>
          </a:p>
        </p:txBody>
      </p:sp>
    </p:spTree>
    <p:extLst>
      <p:ext uri="{BB962C8B-B14F-4D97-AF65-F5344CB8AC3E}">
        <p14:creationId xmlns:p14="http://schemas.microsoft.com/office/powerpoint/2010/main" val="322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F8A6C8-A8E4-1B9A-2BCB-73E458C96412}"/>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4">
            <a:extLst>
              <a:ext uri="{FF2B5EF4-FFF2-40B4-BE49-F238E27FC236}">
                <a16:creationId xmlns:a16="http://schemas.microsoft.com/office/drawing/2014/main" id="{FF2699FA-16C4-E6CA-9AF9-CC8152AC2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1904" y="-309266"/>
            <a:ext cx="1078992" cy="15262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rayer for the Year of Prayer">
            <a:extLst>
              <a:ext uri="{FF2B5EF4-FFF2-40B4-BE49-F238E27FC236}">
                <a16:creationId xmlns:a16="http://schemas.microsoft.com/office/drawing/2014/main" id="{385011A7-105C-167F-9CC5-F8785FE7E975}"/>
              </a:ext>
            </a:extLst>
          </p:cNvPr>
          <p:cNvPicPr>
            <a:picLocks noChangeAspect="1" noChangeArrowheads="1"/>
          </p:cNvPicPr>
          <p:nvPr/>
        </p:nvPicPr>
        <p:blipFill rotWithShape="1">
          <a:blip r:embed="rId4">
            <a:alphaModFix amt="35000"/>
            <a:extLst>
              <a:ext uri="{28A0092B-C50C-407E-A947-70E740481C1C}">
                <a14:useLocalDpi xmlns:a14="http://schemas.microsoft.com/office/drawing/2010/main" val="0"/>
              </a:ext>
            </a:extLst>
          </a:blip>
          <a:srcRect t="24326"/>
          <a:stretch/>
        </p:blipFill>
        <p:spPr bwMode="auto">
          <a:xfrm>
            <a:off x="2587752" y="1696301"/>
            <a:ext cx="6455664" cy="3465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01E68B-E59C-D65F-9A3B-8983D8A42C43}"/>
              </a:ext>
            </a:extLst>
          </p:cNvPr>
          <p:cNvSpPr txBox="1"/>
          <p:nvPr/>
        </p:nvSpPr>
        <p:spPr>
          <a:xfrm>
            <a:off x="158115" y="1207865"/>
            <a:ext cx="11875770" cy="572464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God of blessings,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in this year ahead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help us to listen and be open to your word,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as we look towards your kingdom.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As we journey towards the Jubilee,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a time of new beginnings,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we pray for help and strength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ea typeface="+mn-ea"/>
                <a:cs typeface="+mn-cs"/>
              </a:rPr>
              <a:t>to take better care for each other and the earth</a:t>
            </a:r>
            <a:r>
              <a:rPr kumimoji="0" lang="en-GB" sz="4000" b="0" i="0" u="none" strike="noStrike" kern="1200" cap="none" spc="0" normalizeH="0" baseline="0" noProof="0">
                <a:ln>
                  <a:noFill/>
                </a:ln>
                <a:solidFill>
                  <a:prstClr val="white"/>
                </a:solidFill>
                <a:effectLst/>
                <a:uLnTx/>
                <a:uFillTx/>
                <a:ea typeface="+mn-ea"/>
                <a:cs typeface="+mn-cs"/>
              </a:rPr>
              <a:t>. </a:t>
            </a:r>
            <a:r>
              <a:rPr kumimoji="0" lang="en-GB" sz="4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highlight>
                  <a:srgbClr val="FFFFFF"/>
                </a:highligh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srgbClr val="000000"/>
              </a:solidFill>
              <a:effectLst/>
              <a:highlight>
                <a:srgbClr val="FFFFFF"/>
              </a:highligh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highlight>
                <a:srgbClr val="FFFFFF"/>
              </a:highligh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752266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F8A6C8-A8E4-1B9A-2BCB-73E458C96412}"/>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4">
            <a:extLst>
              <a:ext uri="{FF2B5EF4-FFF2-40B4-BE49-F238E27FC236}">
                <a16:creationId xmlns:a16="http://schemas.microsoft.com/office/drawing/2014/main" id="{FF2699FA-16C4-E6CA-9AF9-CC8152AC2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1904" y="-309266"/>
            <a:ext cx="1078992" cy="15262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rayer for the Year of Prayer">
            <a:extLst>
              <a:ext uri="{FF2B5EF4-FFF2-40B4-BE49-F238E27FC236}">
                <a16:creationId xmlns:a16="http://schemas.microsoft.com/office/drawing/2014/main" id="{385011A7-105C-167F-9CC5-F8785FE7E975}"/>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24326"/>
          <a:stretch/>
        </p:blipFill>
        <p:spPr bwMode="auto">
          <a:xfrm>
            <a:off x="2587752" y="1696301"/>
            <a:ext cx="6455664" cy="3465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01E68B-E59C-D65F-9A3B-8983D8A42C43}"/>
              </a:ext>
            </a:extLst>
          </p:cNvPr>
          <p:cNvSpPr txBox="1"/>
          <p:nvPr/>
        </p:nvSpPr>
        <p:spPr>
          <a:xfrm>
            <a:off x="158115" y="991255"/>
            <a:ext cx="11875770" cy="569386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Sing your song of love over us,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giving us faith and courage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so that we can join our voices together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in songs of hope and peace.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Help us to listen to the Spirit,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and the needs of the world,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as we join as one global family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in a great song of prayer and praise.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mj-lt"/>
                <a:ea typeface="+mn-ea"/>
                <a:cs typeface="+mn-cs"/>
              </a:rPr>
              <a:t>Amen  </a:t>
            </a:r>
          </a:p>
        </p:txBody>
      </p:sp>
    </p:spTree>
    <p:extLst>
      <p:ext uri="{BB962C8B-B14F-4D97-AF65-F5344CB8AC3E}">
        <p14:creationId xmlns:p14="http://schemas.microsoft.com/office/powerpoint/2010/main" val="25155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D7C1C5-A4F8-3A2A-7349-889FEA4FF2D0}"/>
              </a:ext>
            </a:extLst>
          </p:cNvPr>
          <p:cNvSpPr/>
          <p:nvPr/>
        </p:nvSpPr>
        <p:spPr>
          <a:xfrm>
            <a:off x="10149840" y="192024"/>
            <a:ext cx="1947672"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 name="Picture 2" descr="A prayer for the Year of Prayer">
            <a:extLst>
              <a:ext uri="{FF2B5EF4-FFF2-40B4-BE49-F238E27FC236}">
                <a16:creationId xmlns:a16="http://schemas.microsoft.com/office/drawing/2014/main" id="{1F6C940A-DFC4-6B28-2315-D29F26140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40" r="18378"/>
          <a:stretch/>
        </p:blipFill>
        <p:spPr bwMode="auto">
          <a:xfrm>
            <a:off x="1027697" y="1218329"/>
            <a:ext cx="4517136" cy="5153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7786024-A086-D02F-1132-634AA54E6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121" y="-572831"/>
            <a:ext cx="6175409" cy="873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5655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 tree, person&#10;&#10;Description automatically generated">
            <a:extLst>
              <a:ext uri="{FF2B5EF4-FFF2-40B4-BE49-F238E27FC236}">
                <a16:creationId xmlns:a16="http://schemas.microsoft.com/office/drawing/2014/main" id="{A930A4DA-605B-6313-0734-304308741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22" y="882872"/>
            <a:ext cx="9012211" cy="6008911"/>
          </a:xfrm>
          <a:prstGeom prst="rect">
            <a:avLst/>
          </a:prstGeom>
        </p:spPr>
      </p:pic>
      <p:sp>
        <p:nvSpPr>
          <p:cNvPr id="8" name="Rectangle 7">
            <a:extLst>
              <a:ext uri="{FF2B5EF4-FFF2-40B4-BE49-F238E27FC236}">
                <a16:creationId xmlns:a16="http://schemas.microsoft.com/office/drawing/2014/main" id="{065791C8-06FA-F9C7-6F58-8B6D9B71FB3C}"/>
              </a:ext>
            </a:extLst>
          </p:cNvPr>
          <p:cNvSpPr/>
          <p:nvPr/>
        </p:nvSpPr>
        <p:spPr>
          <a:xfrm>
            <a:off x="7172696" y="883152"/>
            <a:ext cx="5034418" cy="5970338"/>
          </a:xfrm>
          <a:prstGeom prst="rect">
            <a:avLst/>
          </a:prstGeom>
          <a:solidFill>
            <a:srgbClr val="1126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BB561486-F033-9D5C-B3D5-3C1115D35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2448161" y="6336019"/>
            <a:ext cx="578669" cy="478575"/>
          </a:xfrm>
          <a:prstGeom prst="rect">
            <a:avLst/>
          </a:prstGeom>
        </p:spPr>
      </p:pic>
      <p:sp>
        <p:nvSpPr>
          <p:cNvPr id="10" name="Text Placeholder 4">
            <a:extLst>
              <a:ext uri="{FF2B5EF4-FFF2-40B4-BE49-F238E27FC236}">
                <a16:creationId xmlns:a16="http://schemas.microsoft.com/office/drawing/2014/main" id="{BD834AC7-878C-8B97-EC2A-56D08FEB3D7C}"/>
              </a:ext>
            </a:extLst>
          </p:cNvPr>
          <p:cNvSpPr txBox="1">
            <a:spLocks/>
          </p:cNvSpPr>
          <p:nvPr/>
        </p:nvSpPr>
        <p:spPr>
          <a:xfrm>
            <a:off x="7463790" y="1131570"/>
            <a:ext cx="4477495" cy="5506415"/>
          </a:xfrm>
          <a:prstGeom prst="rect">
            <a:avLst/>
          </a:prstGeom>
        </p:spPr>
        <p:txBody>
          <a:bodyPr>
            <a:normAutofit lnSpcReduction="10000"/>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ct val="0"/>
              </a:spcBef>
              <a:spcAft>
                <a:spcPts val="0"/>
              </a:spcAft>
              <a:buClrTx/>
              <a:buSzTx/>
              <a:buFontTx/>
              <a:buNone/>
              <a:tabLst/>
              <a:defRPr/>
            </a:pPr>
            <a:r>
              <a:rPr kumimoji="0" lang="en-GB" sz="36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All it takes is one good person to restore hope!</a:t>
            </a: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r>
              <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Laudato Si’  71</a:t>
            </a:r>
          </a:p>
          <a:p>
            <a:pPr marL="0" marR="0" lvl="0" indent="0" algn="l" defTabSz="914400" rtl="0" eaLnBrk="1" fontAlgn="auto" latinLnBrk="0" hangingPunct="1">
              <a:lnSpc>
                <a:spcPts val="2400"/>
              </a:lnSpc>
              <a:spcBef>
                <a:spcPct val="0"/>
              </a:spcBef>
              <a:spcAft>
                <a:spcPts val="0"/>
              </a:spcAft>
              <a:buClrTx/>
              <a:buSzTx/>
              <a:buFontTx/>
              <a:buNone/>
              <a:tabLst/>
              <a:defRPr/>
            </a:pPr>
            <a:endParaRPr lang="en-GB" sz="2400" i="1">
              <a:solidFill>
                <a:prstClr val="white"/>
              </a:solidFill>
              <a:latin typeface="Arial" panose="020B0604020202020204"/>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spcBef>
                <a:spcPct val="0"/>
              </a:spcBef>
              <a:spcAft>
                <a:spcPts val="0"/>
              </a:spcAft>
              <a:buClrTx/>
              <a:buSzTx/>
              <a:buFontTx/>
              <a:buNone/>
              <a:tabLst/>
              <a:defRPr/>
            </a:pPr>
            <a:r>
              <a:rPr lang="en-GB" sz="3200" i="1">
                <a:solidFill>
                  <a:prstClr val="white"/>
                </a:solidFill>
                <a:latin typeface="Arial" panose="020B0604020202020204"/>
                <a:cs typeface="Arial" panose="020B0604020202020204" pitchFamily="34" charset="0"/>
              </a:rPr>
              <a:t>We must fan the flame of hope that has been given us…</a:t>
            </a:r>
          </a:p>
          <a:p>
            <a:pPr marL="0" marR="0" lvl="0" indent="0" algn="l" defTabSz="914400" rtl="0" eaLnBrk="1" fontAlgn="auto" latinLnBrk="0" hangingPunct="1">
              <a:lnSpc>
                <a:spcPts val="2400"/>
              </a:lnSpc>
              <a:spcBef>
                <a:spcPct val="0"/>
              </a:spcBef>
              <a:spcAft>
                <a:spcPts val="0"/>
              </a:spcAft>
              <a:buClrTx/>
              <a:buSzTx/>
              <a:buFontTx/>
              <a:buNone/>
              <a:tabLst/>
              <a:defRPr/>
            </a:pPr>
            <a:endParaRPr lang="en-GB" sz="2400" i="1">
              <a:solidFill>
                <a:prstClr val="white"/>
              </a:solidFill>
              <a:latin typeface="Arial" panose="020B0604020202020204"/>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r>
              <a:rPr lang="en-GB" sz="2400" i="1">
                <a:solidFill>
                  <a:prstClr val="white"/>
                </a:solidFill>
                <a:latin typeface="Arial" panose="020B0604020202020204"/>
                <a:cs typeface="Arial" panose="020B0604020202020204" pitchFamily="34" charset="0"/>
              </a:rPr>
              <a:t>Letter for the </a:t>
            </a:r>
          </a:p>
          <a:p>
            <a:pPr marL="0" marR="0" lvl="0" indent="0" algn="l" defTabSz="914400" rtl="0" eaLnBrk="1" fontAlgn="auto" latinLnBrk="0" hangingPunct="1">
              <a:lnSpc>
                <a:spcPts val="2400"/>
              </a:lnSpc>
              <a:spcBef>
                <a:spcPct val="0"/>
              </a:spcBef>
              <a:spcAft>
                <a:spcPts val="0"/>
              </a:spcAft>
              <a:buClrTx/>
              <a:buSzTx/>
              <a:buFontTx/>
              <a:buNone/>
              <a:tabLst/>
              <a:defRPr/>
            </a:pPr>
            <a:r>
              <a:rPr lang="en-GB" sz="2400" i="1">
                <a:solidFill>
                  <a:prstClr val="white"/>
                </a:solidFill>
                <a:latin typeface="Arial" panose="020B0604020202020204"/>
                <a:cs typeface="Arial" panose="020B0604020202020204" pitchFamily="34" charset="0"/>
              </a:rPr>
              <a:t>Jubilee</a:t>
            </a: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2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ts val="2400"/>
              </a:lnSpc>
              <a:spcBef>
                <a:spcPct val="0"/>
              </a:spcBef>
              <a:spcAft>
                <a:spcPts val="0"/>
              </a:spcAft>
              <a:buClrTx/>
              <a:buSzTx/>
              <a:buFontTx/>
              <a:buNone/>
              <a:tabLst/>
              <a:defRPr/>
            </a:pPr>
            <a:endParaRPr kumimoji="0" lang="en-GB" sz="4400" b="0" i="1"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pic>
        <p:nvPicPr>
          <p:cNvPr id="2" name="Picture 2" descr="Official Logo of Jubilee unveiled - Vatican News">
            <a:extLst>
              <a:ext uri="{FF2B5EF4-FFF2-40B4-BE49-F238E27FC236}">
                <a16:creationId xmlns:a16="http://schemas.microsoft.com/office/drawing/2014/main" id="{19EA3965-5390-BFCC-70D0-7D1ABAA69E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09" t="2294" r="20637" b="1936"/>
          <a:stretch/>
        </p:blipFill>
        <p:spPr bwMode="auto">
          <a:xfrm>
            <a:off x="10351477" y="5216867"/>
            <a:ext cx="1589808" cy="1493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866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EE03AC-6045-FF0F-40AC-37DCDC34DF44}"/>
              </a:ext>
            </a:extLst>
          </p:cNvPr>
          <p:cNvSpPr txBox="1"/>
          <p:nvPr/>
        </p:nvSpPr>
        <p:spPr>
          <a:xfrm>
            <a:off x="871653" y="1452882"/>
            <a:ext cx="8038171" cy="4874283"/>
          </a:xfrm>
          <a:prstGeom prst="rect">
            <a:avLst/>
          </a:prstGeom>
          <a:noFill/>
        </p:spPr>
        <p:txBody>
          <a:bodyPr wrap="square" rtlCol="0">
            <a:spAutoFit/>
          </a:bodyPr>
          <a:lstStyle/>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We live in an unequal world. The world’s richest __% own ___% of all global financial assets and emit as much carbon pollution as the poorest __________ of humanity.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Despite there being enough food in the world to feed everyone, approximately ___________ people worldwide face hunger daily.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Over ____________ people are living in countries where governments are spending more money on debts than on health or education.</a:t>
            </a:r>
          </a:p>
        </p:txBody>
      </p:sp>
      <p:sp>
        <p:nvSpPr>
          <p:cNvPr id="2" name="TextBox 1">
            <a:extLst>
              <a:ext uri="{FF2B5EF4-FFF2-40B4-BE49-F238E27FC236}">
                <a16:creationId xmlns:a16="http://schemas.microsoft.com/office/drawing/2014/main" id="{6871E303-2E4D-221B-D3E6-ECF5FA014166}"/>
              </a:ext>
            </a:extLst>
          </p:cNvPr>
          <p:cNvSpPr txBox="1"/>
          <p:nvPr/>
        </p:nvSpPr>
        <p:spPr>
          <a:xfrm>
            <a:off x="9177455" y="1043090"/>
            <a:ext cx="2575931" cy="5693866"/>
          </a:xfrm>
          <a:prstGeom prst="rect">
            <a:avLst/>
          </a:prstGeom>
          <a:noFill/>
        </p:spPr>
        <p:txBody>
          <a:bodyPr wrap="square" rtlCol="0">
            <a:spAutoFit/>
          </a:bodyPr>
          <a:lstStyle/>
          <a:p>
            <a:pPr algn="r"/>
            <a:r>
              <a:rPr lang="en-GB" sz="2800" i="1">
                <a:solidFill>
                  <a:srgbClr val="FF0000"/>
                </a:solidFill>
                <a:effectLst/>
                <a:latin typeface="Arial" panose="020B0604020202020204" pitchFamily="34" charset="0"/>
                <a:ea typeface="Aptos" panose="020B0004020202020204" pitchFamily="34" charset="0"/>
              </a:rPr>
              <a:t>1 </a:t>
            </a:r>
          </a:p>
          <a:p>
            <a:pPr algn="r"/>
            <a:r>
              <a:rPr lang="en-GB" sz="2800" i="1">
                <a:solidFill>
                  <a:srgbClr val="FF0000"/>
                </a:solidFill>
                <a:effectLst/>
                <a:latin typeface="Arial" panose="020B0604020202020204" pitchFamily="34" charset="0"/>
                <a:ea typeface="Aptos" panose="020B0004020202020204" pitchFamily="34" charset="0"/>
              </a:rPr>
              <a:t>10 </a:t>
            </a:r>
          </a:p>
          <a:p>
            <a:pPr algn="r"/>
            <a:r>
              <a:rPr lang="en-GB" sz="2800" i="1">
                <a:solidFill>
                  <a:srgbClr val="FF0000"/>
                </a:solidFill>
                <a:effectLst/>
                <a:latin typeface="Arial" panose="020B0604020202020204" pitchFamily="34" charset="0"/>
                <a:ea typeface="Aptos" panose="020B0004020202020204" pitchFamily="34" charset="0"/>
              </a:rPr>
              <a:t>24 </a:t>
            </a:r>
          </a:p>
          <a:p>
            <a:pPr algn="r"/>
            <a:r>
              <a:rPr lang="en-GB" sz="2800" i="1">
                <a:solidFill>
                  <a:srgbClr val="FF0000"/>
                </a:solidFill>
                <a:effectLst/>
                <a:latin typeface="Arial" panose="020B0604020202020204" pitchFamily="34" charset="0"/>
                <a:ea typeface="Aptos" panose="020B0004020202020204" pitchFamily="34" charset="0"/>
              </a:rPr>
              <a:t>43 </a:t>
            </a:r>
          </a:p>
          <a:p>
            <a:pPr algn="r"/>
            <a:r>
              <a:rPr lang="en-GB" sz="2800" i="1">
                <a:solidFill>
                  <a:srgbClr val="FF0000"/>
                </a:solidFill>
                <a:effectLst/>
                <a:latin typeface="Arial" panose="020B0604020202020204" pitchFamily="34" charset="0"/>
                <a:ea typeface="Aptos" panose="020B0004020202020204" pitchFamily="34" charset="0"/>
              </a:rPr>
              <a:t>75 </a:t>
            </a:r>
          </a:p>
          <a:p>
            <a:pPr algn="r"/>
            <a:r>
              <a:rPr lang="en-GB" sz="2800" i="1">
                <a:solidFill>
                  <a:srgbClr val="FF0000"/>
                </a:solidFill>
                <a:latin typeface="Arial" panose="020B0604020202020204" pitchFamily="34" charset="0"/>
                <a:ea typeface="Aptos" panose="020B0004020202020204" pitchFamily="34" charset="0"/>
              </a:rPr>
              <a:t>h</a:t>
            </a:r>
            <a:r>
              <a:rPr lang="en-GB" sz="2800" i="1">
                <a:solidFill>
                  <a:srgbClr val="FF0000"/>
                </a:solidFill>
                <a:effectLst/>
                <a:latin typeface="Arial" panose="020B0604020202020204" pitchFamily="34" charset="0"/>
                <a:ea typeface="Aptos" panose="020B0004020202020204" pitchFamily="34" charset="0"/>
              </a:rPr>
              <a:t>alf</a:t>
            </a:r>
          </a:p>
          <a:p>
            <a:pPr algn="r"/>
            <a:r>
              <a:rPr lang="en-GB" sz="2800" i="1">
                <a:solidFill>
                  <a:srgbClr val="FF0000"/>
                </a:solidFill>
                <a:effectLst/>
                <a:latin typeface="Arial" panose="020B0604020202020204" pitchFamily="34" charset="0"/>
                <a:ea typeface="Aptos" panose="020B0004020202020204" pitchFamily="34" charset="0"/>
              </a:rPr>
              <a:t>two thirds</a:t>
            </a:r>
          </a:p>
          <a:p>
            <a:pPr algn="r"/>
            <a:r>
              <a:rPr lang="en-GB" sz="2800" i="1">
                <a:solidFill>
                  <a:srgbClr val="FF0000"/>
                </a:solidFill>
                <a:effectLst/>
                <a:latin typeface="Arial" panose="020B0604020202020204" pitchFamily="34" charset="0"/>
                <a:ea typeface="Aptos" panose="020B0004020202020204" pitchFamily="34" charset="0"/>
              </a:rPr>
              <a:t>530 million</a:t>
            </a:r>
          </a:p>
          <a:p>
            <a:pPr algn="r"/>
            <a:r>
              <a:rPr lang="en-GB" sz="2800" i="1">
                <a:solidFill>
                  <a:srgbClr val="FF0000"/>
                </a:solidFill>
                <a:effectLst/>
                <a:latin typeface="Arial" panose="020B0604020202020204" pitchFamily="34" charset="0"/>
                <a:ea typeface="Aptos" panose="020B0004020202020204" pitchFamily="34" charset="0"/>
              </a:rPr>
              <a:t>735 million</a:t>
            </a:r>
          </a:p>
          <a:p>
            <a:pPr algn="r"/>
            <a:r>
              <a:rPr lang="en-GB" sz="2800" i="1">
                <a:solidFill>
                  <a:srgbClr val="FF0000"/>
                </a:solidFill>
                <a:effectLst/>
                <a:latin typeface="Arial" panose="020B0604020202020204" pitchFamily="34" charset="0"/>
                <a:ea typeface="Aptos" panose="020B0004020202020204" pitchFamily="34" charset="0"/>
              </a:rPr>
              <a:t>998 million</a:t>
            </a:r>
          </a:p>
          <a:p>
            <a:pPr algn="r"/>
            <a:r>
              <a:rPr lang="en-GB" sz="2800" i="1">
                <a:solidFill>
                  <a:srgbClr val="FF0000"/>
                </a:solidFill>
                <a:latin typeface="Arial" panose="020B0604020202020204" pitchFamily="34" charset="0"/>
                <a:ea typeface="Aptos" panose="020B0004020202020204" pitchFamily="34" charset="0"/>
              </a:rPr>
              <a:t>one</a:t>
            </a:r>
            <a:r>
              <a:rPr lang="en-GB" sz="2800" i="1">
                <a:solidFill>
                  <a:srgbClr val="FF0000"/>
                </a:solidFill>
                <a:effectLst/>
                <a:latin typeface="Arial" panose="020B0604020202020204" pitchFamily="34" charset="0"/>
                <a:ea typeface="Aptos" panose="020B0004020202020204" pitchFamily="34" charset="0"/>
              </a:rPr>
              <a:t> billion three billion four billion</a:t>
            </a:r>
            <a:endParaRPr lang="en-GB" sz="2800">
              <a:solidFill>
                <a:srgbClr val="FF0000"/>
              </a:solidFill>
            </a:endParaRPr>
          </a:p>
        </p:txBody>
      </p:sp>
    </p:spTree>
    <p:extLst>
      <p:ext uri="{BB962C8B-B14F-4D97-AF65-F5344CB8AC3E}">
        <p14:creationId xmlns:p14="http://schemas.microsoft.com/office/powerpoint/2010/main" val="2816053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EE03AC-6045-FF0F-40AC-37DCDC34DF44}"/>
              </a:ext>
            </a:extLst>
          </p:cNvPr>
          <p:cNvSpPr txBox="1"/>
          <p:nvPr/>
        </p:nvSpPr>
        <p:spPr>
          <a:xfrm>
            <a:off x="871654" y="1452882"/>
            <a:ext cx="8004718" cy="4874283"/>
          </a:xfrm>
          <a:prstGeom prst="rect">
            <a:avLst/>
          </a:prstGeom>
          <a:noFill/>
        </p:spPr>
        <p:txBody>
          <a:bodyPr wrap="square" rtlCol="0">
            <a:spAutoFit/>
          </a:bodyPr>
          <a:lstStyle/>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We live in an unequal world. The world’s richest </a:t>
            </a:r>
            <a:r>
              <a:rPr lang="en-GB" sz="2800" kern="100">
                <a:solidFill>
                  <a:srgbClr val="FF0000"/>
                </a:solidFill>
                <a:effectLst/>
                <a:ea typeface="Aptos" panose="020B0004020202020204" pitchFamily="34" charset="0"/>
                <a:cs typeface="Arial" panose="020B0604020202020204" pitchFamily="34" charset="0"/>
              </a:rPr>
              <a:t>1</a:t>
            </a:r>
            <a:r>
              <a:rPr lang="en-GB" sz="2800" kern="100">
                <a:solidFill>
                  <a:schemeClr val="bg1"/>
                </a:solidFill>
                <a:effectLst/>
                <a:ea typeface="Aptos" panose="020B0004020202020204" pitchFamily="34" charset="0"/>
                <a:cs typeface="Arial" panose="020B0604020202020204" pitchFamily="34" charset="0"/>
              </a:rPr>
              <a:t>% own </a:t>
            </a:r>
            <a:r>
              <a:rPr lang="en-GB" sz="2800" kern="100">
                <a:solidFill>
                  <a:srgbClr val="FF0000"/>
                </a:solidFill>
                <a:effectLst/>
                <a:ea typeface="Aptos" panose="020B0004020202020204" pitchFamily="34" charset="0"/>
                <a:cs typeface="Arial" panose="020B0604020202020204" pitchFamily="34" charset="0"/>
              </a:rPr>
              <a:t>43</a:t>
            </a:r>
            <a:r>
              <a:rPr lang="en-GB" sz="2800" kern="100">
                <a:solidFill>
                  <a:schemeClr val="bg1"/>
                </a:solidFill>
                <a:effectLst/>
                <a:ea typeface="Aptos" panose="020B0004020202020204" pitchFamily="34" charset="0"/>
                <a:cs typeface="Arial" panose="020B0604020202020204" pitchFamily="34" charset="0"/>
              </a:rPr>
              <a:t>% of all global financial assets and emit as much carbon pollution as the poorest </a:t>
            </a:r>
            <a:r>
              <a:rPr lang="en-GB" sz="2800" kern="100">
                <a:solidFill>
                  <a:srgbClr val="FF0000"/>
                </a:solidFill>
                <a:effectLst/>
                <a:ea typeface="Aptos" panose="020B0004020202020204" pitchFamily="34" charset="0"/>
                <a:cs typeface="Arial" panose="020B0604020202020204" pitchFamily="34" charset="0"/>
              </a:rPr>
              <a:t>two-thirds</a:t>
            </a:r>
            <a:r>
              <a:rPr lang="en-GB" sz="2800" kern="100">
                <a:solidFill>
                  <a:schemeClr val="bg1"/>
                </a:solidFill>
                <a:effectLst/>
                <a:ea typeface="Aptos" panose="020B0004020202020204" pitchFamily="34" charset="0"/>
                <a:cs typeface="Arial" panose="020B0604020202020204" pitchFamily="34" charset="0"/>
              </a:rPr>
              <a:t> of humanity.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Despite there being enough food in the world to feed everyone, approximately </a:t>
            </a:r>
            <a:r>
              <a:rPr lang="en-GB" sz="2800" kern="100">
                <a:solidFill>
                  <a:srgbClr val="FF0000"/>
                </a:solidFill>
                <a:effectLst/>
                <a:ea typeface="Aptos" panose="020B0004020202020204" pitchFamily="34" charset="0"/>
                <a:cs typeface="Arial" panose="020B0604020202020204" pitchFamily="34" charset="0"/>
              </a:rPr>
              <a:t>735 million </a:t>
            </a:r>
            <a:r>
              <a:rPr lang="en-GB" sz="2800" kern="100">
                <a:solidFill>
                  <a:schemeClr val="bg1"/>
                </a:solidFill>
                <a:effectLst/>
                <a:ea typeface="Aptos" panose="020B0004020202020204" pitchFamily="34" charset="0"/>
                <a:cs typeface="Arial" panose="020B0604020202020204" pitchFamily="34" charset="0"/>
              </a:rPr>
              <a:t>people worldwide face hunger daily. </a:t>
            </a:r>
          </a:p>
          <a:p>
            <a:pPr>
              <a:lnSpc>
                <a:spcPct val="107000"/>
              </a:lnSpc>
              <a:spcAft>
                <a:spcPts val="800"/>
              </a:spcAft>
            </a:pPr>
            <a:r>
              <a:rPr lang="en-GB" sz="2800" kern="100">
                <a:solidFill>
                  <a:schemeClr val="bg1"/>
                </a:solidFill>
                <a:effectLst/>
                <a:ea typeface="Aptos" panose="020B0004020202020204" pitchFamily="34" charset="0"/>
                <a:cs typeface="Arial" panose="020B0604020202020204" pitchFamily="34" charset="0"/>
              </a:rPr>
              <a:t>Over </a:t>
            </a:r>
            <a:r>
              <a:rPr lang="en-GB" sz="2800" kern="100">
                <a:solidFill>
                  <a:srgbClr val="FF0000"/>
                </a:solidFill>
                <a:effectLst/>
                <a:ea typeface="Aptos" panose="020B0004020202020204" pitchFamily="34" charset="0"/>
                <a:cs typeface="Arial" panose="020B0604020202020204" pitchFamily="34" charset="0"/>
              </a:rPr>
              <a:t>three billion </a:t>
            </a:r>
            <a:r>
              <a:rPr lang="en-GB" sz="2800" kern="100">
                <a:solidFill>
                  <a:schemeClr val="bg1"/>
                </a:solidFill>
                <a:effectLst/>
                <a:ea typeface="Aptos" panose="020B0004020202020204" pitchFamily="34" charset="0"/>
                <a:cs typeface="Arial" panose="020B0604020202020204" pitchFamily="34" charset="0"/>
              </a:rPr>
              <a:t>people are living in countries where governments are spending more money on debts than on health or education.</a:t>
            </a:r>
          </a:p>
        </p:txBody>
      </p:sp>
      <p:sp>
        <p:nvSpPr>
          <p:cNvPr id="2" name="TextBox 1">
            <a:extLst>
              <a:ext uri="{FF2B5EF4-FFF2-40B4-BE49-F238E27FC236}">
                <a16:creationId xmlns:a16="http://schemas.microsoft.com/office/drawing/2014/main" id="{40E8381C-C02D-150E-D02A-3E7FB384432E}"/>
              </a:ext>
            </a:extLst>
          </p:cNvPr>
          <p:cNvSpPr txBox="1"/>
          <p:nvPr/>
        </p:nvSpPr>
        <p:spPr>
          <a:xfrm>
            <a:off x="8976732" y="2920527"/>
            <a:ext cx="2888166" cy="1938992"/>
          </a:xfrm>
          <a:prstGeom prst="rect">
            <a:avLst/>
          </a:prstGeom>
          <a:noFill/>
        </p:spPr>
        <p:txBody>
          <a:bodyPr wrap="square" rtlCol="0">
            <a:spAutoFit/>
          </a:bodyPr>
          <a:lstStyle/>
          <a:p>
            <a:pPr algn="ctr"/>
            <a:r>
              <a:rPr lang="en-GB" sz="4000">
                <a:solidFill>
                  <a:schemeClr val="bg1"/>
                </a:solidFill>
              </a:rPr>
              <a:t>How do we feel about this?</a:t>
            </a:r>
          </a:p>
        </p:txBody>
      </p:sp>
    </p:spTree>
    <p:extLst>
      <p:ext uri="{BB962C8B-B14F-4D97-AF65-F5344CB8AC3E}">
        <p14:creationId xmlns:p14="http://schemas.microsoft.com/office/powerpoint/2010/main" val="3732937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C50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7B04-0C3F-FD03-07EB-9446AA4D146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DB8426F-6827-617A-A16C-6324FDAB3D05}"/>
              </a:ext>
            </a:extLst>
          </p:cNvPr>
          <p:cNvSpPr>
            <a:spLocks noGrp="1"/>
          </p:cNvSpPr>
          <p:nvPr>
            <p:ph type="subTitle" idx="1"/>
          </p:nvPr>
        </p:nvSpPr>
        <p:spPr/>
        <p:txBody>
          <a:bodyPr/>
          <a:lstStyle/>
          <a:p>
            <a:endParaRPr lang="en-GB"/>
          </a:p>
        </p:txBody>
      </p:sp>
      <p:pic>
        <p:nvPicPr>
          <p:cNvPr id="6" name="Picture 5" descr="A green and white background&#10;&#10;Description automatically generated">
            <a:extLst>
              <a:ext uri="{FF2B5EF4-FFF2-40B4-BE49-F238E27FC236}">
                <a16:creationId xmlns:a16="http://schemas.microsoft.com/office/drawing/2014/main" id="{3797ABA3-A415-6BD0-E027-F41BE5B218D1}"/>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24AA04A-660D-F457-EE14-2CBA40129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5407621"/>
            <a:ext cx="3160065" cy="1300557"/>
          </a:xfrm>
          <a:prstGeom prst="rect">
            <a:avLst/>
          </a:prstGeom>
        </p:spPr>
      </p:pic>
      <p:sp>
        <p:nvSpPr>
          <p:cNvPr id="9" name="Isosceles Triangle 8">
            <a:extLst>
              <a:ext uri="{FF2B5EF4-FFF2-40B4-BE49-F238E27FC236}">
                <a16:creationId xmlns:a16="http://schemas.microsoft.com/office/drawing/2014/main" id="{6B0C4134-3F36-3EBC-A5F4-0D6A9E5C5564}"/>
              </a:ext>
            </a:extLst>
          </p:cNvPr>
          <p:cNvSpPr/>
          <p:nvPr/>
        </p:nvSpPr>
        <p:spPr>
          <a:xfrm rot="4048987">
            <a:off x="2466181" y="-3043916"/>
            <a:ext cx="7770912" cy="11696708"/>
          </a:xfrm>
          <a:prstGeom prst="triangle">
            <a:avLst/>
          </a:prstGeom>
          <a:solidFill>
            <a:schemeClr val="bg2"/>
          </a:solid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4BBD4F-0101-68B8-C2EA-D4C0D802B9F7}"/>
              </a:ext>
            </a:extLst>
          </p:cNvPr>
          <p:cNvSpPr txBox="1"/>
          <p:nvPr/>
        </p:nvSpPr>
        <p:spPr>
          <a:xfrm>
            <a:off x="0" y="1693705"/>
            <a:ext cx="8070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srgbClr val="A4C50A"/>
              </a:solidFill>
              <a:effectLst/>
              <a:uLnTx/>
              <a:uFillTx/>
              <a:latin typeface="Montserrat SemiBold" panose="00000700000000000000" pitchFamily="2" charset="0"/>
              <a:ea typeface="+mn-ea"/>
              <a:cs typeface="+mn-cs"/>
            </a:endParaRPr>
          </a:p>
        </p:txBody>
      </p:sp>
      <p:sp>
        <p:nvSpPr>
          <p:cNvPr id="4" name="TextBox 3">
            <a:extLst>
              <a:ext uri="{FF2B5EF4-FFF2-40B4-BE49-F238E27FC236}">
                <a16:creationId xmlns:a16="http://schemas.microsoft.com/office/drawing/2014/main" id="{6EE04775-1328-1D61-81DB-102335041F20}"/>
              </a:ext>
            </a:extLst>
          </p:cNvPr>
          <p:cNvSpPr txBox="1"/>
          <p:nvPr/>
        </p:nvSpPr>
        <p:spPr>
          <a:xfrm>
            <a:off x="1078064" y="1401435"/>
            <a:ext cx="6726614" cy="39703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a:solidFill>
                  <a:srgbClr val="222544"/>
                </a:solidFill>
                <a:latin typeface="Arial" panose="020B06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______ be an opportunity to be renewed in hope. God’s word helps us find reasons for that hope.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p:txBody>
      </p:sp>
      <p:sp>
        <p:nvSpPr>
          <p:cNvPr id="11" name="Isosceles Triangle 10">
            <a:extLst>
              <a:ext uri="{FF2B5EF4-FFF2-40B4-BE49-F238E27FC236}">
                <a16:creationId xmlns:a16="http://schemas.microsoft.com/office/drawing/2014/main" id="{D1A8C744-0760-9A2D-6852-EA63F41EA9C1}"/>
              </a:ext>
            </a:extLst>
          </p:cNvPr>
          <p:cNvSpPr/>
          <p:nvPr/>
        </p:nvSpPr>
        <p:spPr>
          <a:xfrm>
            <a:off x="8188986" y="-641840"/>
            <a:ext cx="4448950" cy="3828581"/>
          </a:xfrm>
          <a:prstGeom prst="triangle">
            <a:avLst/>
          </a:prstGeom>
          <a:solidFill>
            <a:srgbClr val="222544"/>
          </a:solidFill>
          <a:ln>
            <a:solidFill>
              <a:srgbClr val="2225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Who said this, and in what context? What is the missing word?</a:t>
            </a:r>
          </a:p>
        </p:txBody>
      </p:sp>
    </p:spTree>
    <p:extLst>
      <p:ext uri="{BB962C8B-B14F-4D97-AF65-F5344CB8AC3E}">
        <p14:creationId xmlns:p14="http://schemas.microsoft.com/office/powerpoint/2010/main" val="1820729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C50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7B04-0C3F-FD03-07EB-9446AA4D146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DB8426F-6827-617A-A16C-6324FDAB3D05}"/>
              </a:ext>
            </a:extLst>
          </p:cNvPr>
          <p:cNvSpPr>
            <a:spLocks noGrp="1"/>
          </p:cNvSpPr>
          <p:nvPr>
            <p:ph type="subTitle" idx="1"/>
          </p:nvPr>
        </p:nvSpPr>
        <p:spPr/>
        <p:txBody>
          <a:bodyPr/>
          <a:lstStyle/>
          <a:p>
            <a:endParaRPr lang="en-GB"/>
          </a:p>
        </p:txBody>
      </p:sp>
      <p:pic>
        <p:nvPicPr>
          <p:cNvPr id="6" name="Picture 5" descr="A green and white background&#10;&#10;Description automatically generated">
            <a:extLst>
              <a:ext uri="{FF2B5EF4-FFF2-40B4-BE49-F238E27FC236}">
                <a16:creationId xmlns:a16="http://schemas.microsoft.com/office/drawing/2014/main" id="{3797ABA3-A415-6BD0-E027-F41BE5B218D1}"/>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24AA04A-660D-F457-EE14-2CBA40129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5407621"/>
            <a:ext cx="3160065" cy="1300557"/>
          </a:xfrm>
          <a:prstGeom prst="rect">
            <a:avLst/>
          </a:prstGeom>
        </p:spPr>
      </p:pic>
      <p:sp>
        <p:nvSpPr>
          <p:cNvPr id="9" name="Isosceles Triangle 8">
            <a:extLst>
              <a:ext uri="{FF2B5EF4-FFF2-40B4-BE49-F238E27FC236}">
                <a16:creationId xmlns:a16="http://schemas.microsoft.com/office/drawing/2014/main" id="{6B0C4134-3F36-3EBC-A5F4-0D6A9E5C5564}"/>
              </a:ext>
            </a:extLst>
          </p:cNvPr>
          <p:cNvSpPr/>
          <p:nvPr/>
        </p:nvSpPr>
        <p:spPr>
          <a:xfrm rot="4048987">
            <a:off x="2466181" y="-3043916"/>
            <a:ext cx="7770912" cy="11696708"/>
          </a:xfrm>
          <a:prstGeom prst="triangle">
            <a:avLst/>
          </a:prstGeom>
          <a:solidFill>
            <a:schemeClr val="bg2"/>
          </a:solid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805BEAD5-CEFB-BBE8-D5C3-56626F147DBA}"/>
              </a:ext>
            </a:extLst>
          </p:cNvPr>
          <p:cNvSpPr/>
          <p:nvPr/>
        </p:nvSpPr>
        <p:spPr>
          <a:xfrm rot="4039078">
            <a:off x="8659858" y="-877936"/>
            <a:ext cx="4298545" cy="4000600"/>
          </a:xfrm>
          <a:prstGeom prst="triangle">
            <a:avLst/>
          </a:prstGeom>
          <a:blipFill dpi="0" rotWithShape="0">
            <a:blip r:embed="rId5"/>
            <a:srcRect/>
            <a:stretch>
              <a:fillRect/>
            </a:stretch>
          </a:blip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4BBD4F-0101-68B8-C2EA-D4C0D802B9F7}"/>
              </a:ext>
            </a:extLst>
          </p:cNvPr>
          <p:cNvSpPr txBox="1"/>
          <p:nvPr/>
        </p:nvSpPr>
        <p:spPr>
          <a:xfrm>
            <a:off x="0" y="1693705"/>
            <a:ext cx="8070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srgbClr val="A4C50A"/>
              </a:solidFill>
              <a:effectLst/>
              <a:uLnTx/>
              <a:uFillTx/>
              <a:latin typeface="Montserrat SemiBold" panose="00000700000000000000" pitchFamily="2" charset="0"/>
              <a:ea typeface="+mn-ea"/>
              <a:cs typeface="+mn-cs"/>
            </a:endParaRPr>
          </a:p>
        </p:txBody>
      </p:sp>
      <p:sp>
        <p:nvSpPr>
          <p:cNvPr id="4" name="TextBox 3">
            <a:extLst>
              <a:ext uri="{FF2B5EF4-FFF2-40B4-BE49-F238E27FC236}">
                <a16:creationId xmlns:a16="http://schemas.microsoft.com/office/drawing/2014/main" id="{6EE04775-1328-1D61-81DB-102335041F20}"/>
              </a:ext>
            </a:extLst>
          </p:cNvPr>
          <p:cNvSpPr txBox="1"/>
          <p:nvPr/>
        </p:nvSpPr>
        <p:spPr>
          <a:xfrm>
            <a:off x="1078064" y="1401435"/>
            <a:ext cx="6726614" cy="440120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a:solidFill>
                  <a:srgbClr val="222544"/>
                </a:solidFill>
                <a:latin typeface="Arial" panose="020B06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2800">
                <a:solidFill>
                  <a:srgbClr val="FF0000"/>
                </a:solidFill>
                <a:latin typeface="Arial" panose="020B0604020202020204" pitchFamily="34" charset="0"/>
                <a:cs typeface="Arial" panose="020B0604020202020204" pitchFamily="34" charset="0"/>
              </a:rPr>
              <a:t>Jubilee</a:t>
            </a:r>
            <a:r>
              <a:rPr lang="en-GB" sz="2800">
                <a:solidFill>
                  <a:srgbClr val="222544"/>
                </a:solidFill>
                <a:latin typeface="Arial" panose="020B0604020202020204" pitchFamily="34" charset="0"/>
                <a:cs typeface="Arial" panose="020B0604020202020204" pitchFamily="34" charset="0"/>
              </a:rPr>
              <a:t> be an opportunity to be renewed in hope. God’s word helps us find reasons for that hope.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800" i="1">
                <a:solidFill>
                  <a:srgbClr val="222544"/>
                </a:solidFill>
                <a:latin typeface="Arial" panose="020B0604020202020204" pitchFamily="34" charset="0"/>
                <a:cs typeface="Arial" panose="020B0604020202020204" pitchFamily="34" charset="0"/>
              </a:rPr>
              <a:t>Spes non </a:t>
            </a:r>
            <a:r>
              <a:rPr lang="en-GB" sz="2800" i="1" err="1">
                <a:solidFill>
                  <a:srgbClr val="222544"/>
                </a:solidFill>
                <a:latin typeface="Arial" panose="020B0604020202020204" pitchFamily="34" charset="0"/>
                <a:cs typeface="Arial" panose="020B0604020202020204" pitchFamily="34" charset="0"/>
              </a:rPr>
              <a:t>confundit</a:t>
            </a:r>
            <a:r>
              <a:rPr lang="en-GB" sz="2800" i="1">
                <a:solidFill>
                  <a:srgbClr val="222544"/>
                </a:solidFill>
                <a:latin typeface="Arial" panose="020B0604020202020204" pitchFamily="34" charset="0"/>
                <a:cs typeface="Arial" panose="020B0604020202020204" pitchFamily="34" charset="0"/>
              </a:rPr>
              <a:t> #1</a:t>
            </a:r>
            <a:endParaRPr kumimoji="0" lang="en-GB" sz="2400" b="0" i="1"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01363E-DA90-C93D-4A0B-D1CD791EDD2D}"/>
              </a:ext>
            </a:extLst>
          </p:cNvPr>
          <p:cNvSpPr txBox="1"/>
          <p:nvPr/>
        </p:nvSpPr>
        <p:spPr>
          <a:xfrm>
            <a:off x="7875759" y="3837479"/>
            <a:ext cx="3870305" cy="1631216"/>
          </a:xfrm>
          <a:prstGeom prst="rect">
            <a:avLst/>
          </a:prstGeom>
          <a:noFill/>
        </p:spPr>
        <p:txBody>
          <a:bodyPr wrap="square" rtlCol="0">
            <a:spAutoFit/>
          </a:bodyPr>
          <a:lstStyle/>
          <a:p>
            <a:r>
              <a:rPr lang="en-GB" sz="2000" i="1">
                <a:solidFill>
                  <a:srgbClr val="222544"/>
                </a:solidFill>
                <a:latin typeface="Arial" panose="020B0604020202020204" pitchFamily="34" charset="0"/>
                <a:cs typeface="Arial" panose="020B0604020202020204" pitchFamily="34" charset="0"/>
              </a:rPr>
              <a:t>Pope Francis said t</a:t>
            </a:r>
            <a:r>
              <a:rPr lang="en-GB" sz="2000" i="1">
                <a:solidFill>
                  <a:srgbClr val="222544"/>
                </a:solidFill>
                <a:effectLst/>
                <a:latin typeface="Arial" panose="020B0604020202020204" pitchFamily="34" charset="0"/>
                <a:ea typeface="Aptos" panose="020B0004020202020204" pitchFamily="34" charset="0"/>
                <a:cs typeface="Arial" panose="020B0604020202020204" pitchFamily="34" charset="0"/>
              </a:rPr>
              <a:t>his is in the opening paragraph of the decree that announced the purpose and spirit of the next Holy Year – the </a:t>
            </a:r>
            <a:r>
              <a:rPr lang="en-GB" sz="2000" b="1" i="1">
                <a:solidFill>
                  <a:srgbClr val="222544"/>
                </a:solidFill>
                <a:effectLst/>
                <a:latin typeface="Arial" panose="020B0604020202020204" pitchFamily="34" charset="0"/>
                <a:ea typeface="Aptos" panose="020B0004020202020204" pitchFamily="34" charset="0"/>
                <a:cs typeface="Arial" panose="020B0604020202020204" pitchFamily="34" charset="0"/>
              </a:rPr>
              <a:t>Jubilee</a:t>
            </a:r>
            <a:r>
              <a:rPr lang="en-GB" sz="2000" i="1">
                <a:solidFill>
                  <a:srgbClr val="222544"/>
                </a:solidFill>
                <a:effectLst/>
                <a:latin typeface="Arial" panose="020B0604020202020204" pitchFamily="34" charset="0"/>
                <a:ea typeface="Aptos" panose="020B0004020202020204" pitchFamily="34" charset="0"/>
                <a:cs typeface="Arial" panose="020B0604020202020204" pitchFamily="34" charset="0"/>
              </a:rPr>
              <a:t>. </a:t>
            </a:r>
            <a:endParaRPr lang="en-GB" sz="2000" i="1">
              <a:solidFill>
                <a:srgbClr val="2225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9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C50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27B04-0C3F-FD03-07EB-9446AA4D146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DB8426F-6827-617A-A16C-6324FDAB3D05}"/>
              </a:ext>
            </a:extLst>
          </p:cNvPr>
          <p:cNvSpPr>
            <a:spLocks noGrp="1"/>
          </p:cNvSpPr>
          <p:nvPr>
            <p:ph type="subTitle" idx="1"/>
          </p:nvPr>
        </p:nvSpPr>
        <p:spPr/>
        <p:txBody>
          <a:bodyPr/>
          <a:lstStyle/>
          <a:p>
            <a:endParaRPr lang="en-GB"/>
          </a:p>
        </p:txBody>
      </p:sp>
      <p:pic>
        <p:nvPicPr>
          <p:cNvPr id="6" name="Picture 5" descr="A green and white background&#10;&#10;Description automatically generated">
            <a:extLst>
              <a:ext uri="{FF2B5EF4-FFF2-40B4-BE49-F238E27FC236}">
                <a16:creationId xmlns:a16="http://schemas.microsoft.com/office/drawing/2014/main" id="{3797ABA3-A415-6BD0-E027-F41BE5B218D1}"/>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424AA04A-660D-F457-EE14-2CBA40129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5407621"/>
            <a:ext cx="3160065" cy="1300557"/>
          </a:xfrm>
          <a:prstGeom prst="rect">
            <a:avLst/>
          </a:prstGeom>
        </p:spPr>
      </p:pic>
      <p:sp>
        <p:nvSpPr>
          <p:cNvPr id="9" name="Isosceles Triangle 8">
            <a:extLst>
              <a:ext uri="{FF2B5EF4-FFF2-40B4-BE49-F238E27FC236}">
                <a16:creationId xmlns:a16="http://schemas.microsoft.com/office/drawing/2014/main" id="{6B0C4134-3F36-3EBC-A5F4-0D6A9E5C5564}"/>
              </a:ext>
            </a:extLst>
          </p:cNvPr>
          <p:cNvSpPr/>
          <p:nvPr/>
        </p:nvSpPr>
        <p:spPr>
          <a:xfrm rot="4048987">
            <a:off x="2466181" y="-3043916"/>
            <a:ext cx="7770912" cy="11696708"/>
          </a:xfrm>
          <a:prstGeom prst="triangle">
            <a:avLst/>
          </a:prstGeom>
          <a:solidFill>
            <a:schemeClr val="bg2"/>
          </a:solid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805BEAD5-CEFB-BBE8-D5C3-56626F147DBA}"/>
              </a:ext>
            </a:extLst>
          </p:cNvPr>
          <p:cNvSpPr/>
          <p:nvPr/>
        </p:nvSpPr>
        <p:spPr>
          <a:xfrm rot="4039078">
            <a:off x="8659858" y="-877936"/>
            <a:ext cx="4298545" cy="4000600"/>
          </a:xfrm>
          <a:prstGeom prst="triangle">
            <a:avLst/>
          </a:prstGeom>
          <a:blipFill dpi="0" rotWithShape="0">
            <a:blip r:embed="rId5"/>
            <a:srcRect/>
            <a:stretch>
              <a:fillRect/>
            </a:stretch>
          </a:blipFill>
          <a:ln w="76200">
            <a:solidFill>
              <a:srgbClr val="A4C5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C4BBD4F-0101-68B8-C2EA-D4C0D802B9F7}"/>
              </a:ext>
            </a:extLst>
          </p:cNvPr>
          <p:cNvSpPr txBox="1"/>
          <p:nvPr/>
        </p:nvSpPr>
        <p:spPr>
          <a:xfrm>
            <a:off x="0" y="1693705"/>
            <a:ext cx="8070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srgbClr val="A4C50A"/>
              </a:solidFill>
              <a:effectLst/>
              <a:uLnTx/>
              <a:uFillTx/>
              <a:latin typeface="Montserrat SemiBold" panose="00000700000000000000" pitchFamily="2" charset="0"/>
              <a:ea typeface="+mn-ea"/>
              <a:cs typeface="+mn-cs"/>
            </a:endParaRPr>
          </a:p>
        </p:txBody>
      </p:sp>
      <p:sp>
        <p:nvSpPr>
          <p:cNvPr id="4" name="TextBox 3">
            <a:extLst>
              <a:ext uri="{FF2B5EF4-FFF2-40B4-BE49-F238E27FC236}">
                <a16:creationId xmlns:a16="http://schemas.microsoft.com/office/drawing/2014/main" id="{6EE04775-1328-1D61-81DB-102335041F20}"/>
              </a:ext>
            </a:extLst>
          </p:cNvPr>
          <p:cNvSpPr txBox="1"/>
          <p:nvPr/>
        </p:nvSpPr>
        <p:spPr>
          <a:xfrm>
            <a:off x="1078064" y="1401435"/>
            <a:ext cx="6726614" cy="440120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a:solidFill>
                  <a:srgbClr val="222544"/>
                </a:solidFill>
                <a:latin typeface="Arial" panose="020B0604020202020204" pitchFamily="34" charset="0"/>
                <a:cs typeface="Arial" panose="020B0604020202020204" pitchFamily="34" charset="0"/>
              </a:rPr>
              <a:t>Everyone knows what it is to hope. In the heart of each person, hope dwells as the desire and expectation of good things to come, despite our not knowing what the future may bring… For all of us, may the </a:t>
            </a:r>
            <a:r>
              <a:rPr lang="en-GB" sz="2800">
                <a:solidFill>
                  <a:srgbClr val="FF0000"/>
                </a:solidFill>
                <a:latin typeface="Arial" panose="020B0604020202020204" pitchFamily="34" charset="0"/>
                <a:cs typeface="Arial" panose="020B0604020202020204" pitchFamily="34" charset="0"/>
              </a:rPr>
              <a:t>Jubilee</a:t>
            </a:r>
            <a:r>
              <a:rPr lang="en-GB" sz="2800">
                <a:solidFill>
                  <a:srgbClr val="222544"/>
                </a:solidFill>
                <a:latin typeface="Arial" panose="020B0604020202020204" pitchFamily="34" charset="0"/>
                <a:cs typeface="Arial" panose="020B0604020202020204" pitchFamily="34" charset="0"/>
              </a:rPr>
              <a:t> be an opportunity to be renewed in hope. God’s word helps us find reasons for that hope.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800" i="1">
                <a:solidFill>
                  <a:srgbClr val="222544"/>
                </a:solidFill>
                <a:latin typeface="Arial" panose="020B0604020202020204" pitchFamily="34" charset="0"/>
                <a:cs typeface="Arial" panose="020B0604020202020204" pitchFamily="34" charset="0"/>
              </a:rPr>
              <a:t>Spes non </a:t>
            </a:r>
            <a:r>
              <a:rPr lang="en-GB" sz="2800" i="1" err="1">
                <a:solidFill>
                  <a:srgbClr val="222544"/>
                </a:solidFill>
                <a:latin typeface="Arial" panose="020B0604020202020204" pitchFamily="34" charset="0"/>
                <a:cs typeface="Arial" panose="020B0604020202020204" pitchFamily="34" charset="0"/>
              </a:rPr>
              <a:t>confundit</a:t>
            </a:r>
            <a:r>
              <a:rPr lang="en-GB" sz="2800" i="1">
                <a:solidFill>
                  <a:srgbClr val="222544"/>
                </a:solidFill>
                <a:latin typeface="Arial" panose="020B0604020202020204" pitchFamily="34" charset="0"/>
                <a:cs typeface="Arial" panose="020B0604020202020204" pitchFamily="34" charset="0"/>
              </a:rPr>
              <a:t> #1</a:t>
            </a:r>
            <a:endParaRPr kumimoji="0" lang="en-GB" sz="2400" b="0" i="1" u="none" strike="noStrike" kern="1200" cap="none" spc="0" normalizeH="0" baseline="0" noProof="0">
              <a:ln>
                <a:noFill/>
              </a:ln>
              <a:solidFill>
                <a:srgbClr val="222544"/>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01363E-DA90-C93D-4A0B-D1CD791EDD2D}"/>
              </a:ext>
            </a:extLst>
          </p:cNvPr>
          <p:cNvSpPr txBox="1"/>
          <p:nvPr/>
        </p:nvSpPr>
        <p:spPr>
          <a:xfrm>
            <a:off x="7875759" y="3837479"/>
            <a:ext cx="3870305" cy="1815882"/>
          </a:xfrm>
          <a:prstGeom prst="rect">
            <a:avLst/>
          </a:prstGeom>
          <a:noFill/>
        </p:spPr>
        <p:txBody>
          <a:bodyPr wrap="square" rtlCol="0">
            <a:spAutoFit/>
          </a:bodyPr>
          <a:lstStyle/>
          <a:p>
            <a:r>
              <a:rPr lang="en-GB" sz="2800" i="1">
                <a:solidFill>
                  <a:srgbClr val="222544"/>
                </a:solidFill>
              </a:rPr>
              <a:t>What do you think links this reflection to the statistics we looked at earlier?</a:t>
            </a:r>
            <a:endParaRPr lang="en-GB" sz="3200" i="1">
              <a:solidFill>
                <a:srgbClr val="2225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414E-90AC-1931-ECE5-0A03B561A8A8}"/>
              </a:ext>
            </a:extLst>
          </p:cNvPr>
          <p:cNvSpPr>
            <a:spLocks noGrp="1"/>
          </p:cNvSpPr>
          <p:nvPr>
            <p:ph type="title"/>
          </p:nvPr>
        </p:nvSpPr>
        <p:spPr>
          <a:xfrm>
            <a:off x="637200" y="1299600"/>
            <a:ext cx="10890000" cy="456279"/>
          </a:xfrm>
        </p:spPr>
        <p:txBody>
          <a:bodyPr/>
          <a:lstStyle/>
          <a:p>
            <a:r>
              <a:rPr lang="en-GB" dirty="0"/>
              <a:t>Watch this taster of our explainer animation:</a:t>
            </a:r>
          </a:p>
        </p:txBody>
      </p:sp>
      <p:pic>
        <p:nvPicPr>
          <p:cNvPr id="4" name="Online Media 3" title="Get ready to be Pilgrims of Hope in 2025! | CAFOD">
            <a:hlinkClick r:id="" action="ppaction://media"/>
            <a:extLst>
              <a:ext uri="{FF2B5EF4-FFF2-40B4-BE49-F238E27FC236}">
                <a16:creationId xmlns:a16="http://schemas.microsoft.com/office/drawing/2014/main" id="{22AF1926-DD6D-17F6-9563-DA62044415AB}"/>
              </a:ext>
            </a:extLst>
          </p:cNvPr>
          <p:cNvPicPr>
            <a:picLocks noGrp="1" noRot="1" noChangeAspect="1"/>
          </p:cNvPicPr>
          <p:nvPr>
            <p:ph idx="1"/>
            <a:videoFile r:link="rId1"/>
          </p:nvPr>
        </p:nvPicPr>
        <p:blipFill>
          <a:blip r:embed="rId4"/>
          <a:stretch>
            <a:fillRect/>
          </a:stretch>
        </p:blipFill>
        <p:spPr>
          <a:xfrm>
            <a:off x="1960587" y="1914269"/>
            <a:ext cx="8270826" cy="4669653"/>
          </a:xfrm>
          <a:prstGeom prst="rect">
            <a:avLst/>
          </a:prstGeom>
        </p:spPr>
      </p:pic>
    </p:spTree>
    <p:extLst>
      <p:ext uri="{BB962C8B-B14F-4D97-AF65-F5344CB8AC3E}">
        <p14:creationId xmlns:p14="http://schemas.microsoft.com/office/powerpoint/2010/main" val="389917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SZUU6KYVHK2A-877776833-15455</_dlc_DocId>
    <_dlc_DocIdUrl xmlns="04672002-f21f-4240-adfb-f0b653fb6fb5">
      <Url>https://cafod365.sharepoint.com/sites/int/Education/_layouts/15/DocIdRedir.aspx?ID=SZUU6KYVHK2A-877776833-15455</Url>
      <Description>SZUU6KYVHK2A-877776833-15455</Description>
    </_dlc_DocIdUrl>
    <TaxCatchAll xmlns="453a0c7f-c966-4a5c-a0f8-de0f8150ea1e" xsi:nil="true"/>
    <Activity xmlns="f198e0bd-c17b-4511-ad03-ce28218f2c86">Budgets</Activity>
    <lcf76f155ced4ddcb4097134ff3c332f xmlns="f198e0bd-c17b-4511-ad03-ce28218f2c86">
      <Terms xmlns="http://schemas.microsoft.com/office/infopath/2007/PartnerControls"/>
    </lcf76f155ced4ddcb4097134ff3c332f>
    <M_x0026_E_x0020_Activity xmlns="f198e0bd-c17b-4511-ad03-ce28218f2c86">Activity Monitoring</M_x0026_E_x0020_Activity>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CF59E71814B58459211ABFEAC119CC8" ma:contentTypeVersion="2977" ma:contentTypeDescription="Create a new document." ma:contentTypeScope="" ma:versionID="2079d85b50fba40b74b8397ba9ada3db">
  <xsd:schema xmlns:xsd="http://www.w3.org/2001/XMLSchema" xmlns:xs="http://www.w3.org/2001/XMLSchema" xmlns:p="http://schemas.microsoft.com/office/2006/metadata/properties" xmlns:ns2="04672002-f21f-4240-adfb-f0b653fb6fb5" xmlns:ns3="f198e0bd-c17b-4511-ad03-ce28218f2c86" xmlns:ns4="bdf04112-6931-4610-9724-cd62e91446a3" xmlns:ns5="453a0c7f-c966-4a5c-a0f8-de0f8150ea1e" targetNamespace="http://schemas.microsoft.com/office/2006/metadata/properties" ma:root="true" ma:fieldsID="71a68bdf7399a5ce325003a00522e0ff" ns2:_="" ns3:_="" ns4:_="" ns5:_="">
    <xsd:import namespace="04672002-f21f-4240-adfb-f0b653fb6fb5"/>
    <xsd:import namespace="f198e0bd-c17b-4511-ad03-ce28218f2c86"/>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ctivity" minOccurs="0"/>
                <xsd:element ref="ns3:MediaServiceMetadata" minOccurs="0"/>
                <xsd:element ref="ns3:MediaServiceFastMetadata" minOccurs="0"/>
                <xsd:element ref="ns4:SharedWithUsers" minOccurs="0"/>
                <xsd:element ref="ns4:SharedWithDetails" minOccurs="0"/>
                <xsd:element ref="ns3:M_x0026_E_x0020_Activity"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5: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98e0bd-c17b-4511-ad03-ce28218f2c86" elementFormDefault="qualified">
    <xsd:import namespace="http://schemas.microsoft.com/office/2006/documentManagement/types"/>
    <xsd:import namespace="http://schemas.microsoft.com/office/infopath/2007/PartnerControls"/>
    <xsd:element name="Activity" ma:index="11" nillable="true" ma:displayName="Activity" ma:default="Budgets" ma:format="Dropdown" ma:internalName="Activity">
      <xsd:simpleType>
        <xsd:restriction base="dms:Choice">
          <xsd:enumeration value="Budgets"/>
          <xsd:enumeration value="Historic Documents"/>
          <xsd:enumeration value="Networking and External Org"/>
          <xsd:enumeration value="Monitoring and Evaluation"/>
          <xsd:enumeration value="Planning"/>
          <xsd:enumeration value="Research"/>
          <xsd:enumeration value="Section Meetings"/>
          <xsd:enumeration value="Strategies"/>
          <xsd:enumeration value="Work in Progres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_x0026_E_x0020_Activity" ma:index="16" nillable="true" ma:displayName="M&amp;E Activity" ma:default="Activity Monitoring" ma:format="Dropdown" ma:internalName="M_x0026_E_x0020_Activity">
      <xsd:simpleType>
        <xsd:restriction base="dms:Choice">
          <xsd:enumeration value="Activity Monitoring"/>
          <xsd:enumeration value="Projects Evaluations"/>
          <xsd:enumeration value="Reporting"/>
          <xsd:enumeration value="Come and See"/>
          <xsd:enumeration value="GCSE and PoG"/>
          <xsd:enumeration value="Targets"/>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649E1D-B56F-4A98-913F-AF347C36E0D0}">
  <ds:schemaRefs>
    <ds:schemaRef ds:uri="http://schemas.microsoft.com/sharepoint/events"/>
  </ds:schemaRefs>
</ds:datastoreItem>
</file>

<file path=customXml/itemProps2.xml><?xml version="1.0" encoding="utf-8"?>
<ds:datastoreItem xmlns:ds="http://schemas.openxmlformats.org/officeDocument/2006/customXml" ds:itemID="{CE19A83A-01A8-4E4C-8BA8-F99CB8001AB4}">
  <ds:schemaRefs>
    <ds:schemaRef ds:uri="http://schemas.microsoft.com/sharepoint/v3/contenttype/forms"/>
  </ds:schemaRefs>
</ds:datastoreItem>
</file>

<file path=customXml/itemProps3.xml><?xml version="1.0" encoding="utf-8"?>
<ds:datastoreItem xmlns:ds="http://schemas.openxmlformats.org/officeDocument/2006/customXml" ds:itemID="{BD48AB1B-DB81-42B4-A270-81BAEDAB92E3}">
  <ds:schemaRefs>
    <ds:schemaRef ds:uri="04672002-f21f-4240-adfb-f0b653fb6fb5"/>
    <ds:schemaRef ds:uri="bdf04112-6931-4610-9724-cd62e91446a3"/>
    <ds:schemaRef ds:uri="http://purl.org/dc/terms/"/>
    <ds:schemaRef ds:uri="453a0c7f-c966-4a5c-a0f8-de0f8150ea1e"/>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f198e0bd-c17b-4511-ad03-ce28218f2c86"/>
    <ds:schemaRef ds:uri="http://www.w3.org/XML/1998/namespace"/>
  </ds:schemaRefs>
</ds:datastoreItem>
</file>

<file path=customXml/itemProps4.xml><?xml version="1.0" encoding="utf-8"?>
<ds:datastoreItem xmlns:ds="http://schemas.openxmlformats.org/officeDocument/2006/customXml" ds:itemID="{8926BFE7-101D-4A7E-BDA1-420E8EAAA6AF}">
  <ds:schemaRefs>
    <ds:schemaRef ds:uri="04672002-f21f-4240-adfb-f0b653fb6fb5"/>
    <ds:schemaRef ds:uri="453a0c7f-c966-4a5c-a0f8-de0f8150ea1e"/>
    <ds:schemaRef ds:uri="bdf04112-6931-4610-9724-cd62e91446a3"/>
    <ds:schemaRef ds:uri="f198e0bd-c17b-4511-ad03-ce28218f2c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TotalTime>
  <Words>4421</Words>
  <Application>Microsoft Office PowerPoint</Application>
  <PresentationFormat>Widescreen</PresentationFormat>
  <Paragraphs>281</Paragraphs>
  <Slides>22</Slides>
  <Notes>20</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Standard CAFOD theme</vt:lpstr>
      <vt:lpstr>Office Theme</vt:lpstr>
      <vt:lpstr>PowerPoint Presentation</vt:lpstr>
      <vt:lpstr>OUTCOMES</vt:lpstr>
      <vt:lpstr>PowerPoint Presentation</vt:lpstr>
      <vt:lpstr>PowerPoint Presentation</vt:lpstr>
      <vt:lpstr>PowerPoint Presentation</vt:lpstr>
      <vt:lpstr>PowerPoint Presentation</vt:lpstr>
      <vt:lpstr>PowerPoint Presentation</vt:lpstr>
      <vt:lpstr>PowerPoint Presentation</vt:lpstr>
      <vt:lpstr>Watch this taster of our explainer animation:</vt:lpstr>
      <vt:lpstr>What is the Jubilee?</vt:lpstr>
      <vt:lpstr>What’s this got to do with us? Why is it such a great opportunity for our school? </vt:lpstr>
      <vt:lpstr>Why is this such a great opportunity for our school?</vt:lpstr>
      <vt:lpstr>When is this taking place?</vt:lpstr>
      <vt:lpstr>PowerPoint Presentation</vt:lpstr>
      <vt:lpstr>How can we get involved?</vt:lpstr>
      <vt:lpstr>How can we get involved? </vt:lpstr>
      <vt:lpstr>jubilee-schools.org.uk</vt:lpstr>
      <vt:lpstr>PowerPoint Presentation</vt:lpstr>
      <vt:lpstr>Luke 4:16-21</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Brinn;skambalu@cafod.org.uk</dc:creator>
  <cp:lastModifiedBy>Susan Kambalu</cp:lastModifiedBy>
  <cp:revision>21</cp:revision>
  <dcterms:created xsi:type="dcterms:W3CDTF">2024-04-12T13:41:17Z</dcterms:created>
  <dcterms:modified xsi:type="dcterms:W3CDTF">2024-08-30T11:11:01Z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1e293818-186c-4bd7-b329-99b61f4e2ab7</vt:lpwstr>
  </property>
  <property fmtid="{D5CDD505-2E9C-101B-9397-08002B2CF9AE}" pid="4" name="ContentTypeId">
    <vt:lpwstr>0x0101007CF59E71814B58459211ABFEAC119CC8</vt:lpwstr>
  </property>
</Properties>
</file>