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56" r:id="rId2"/>
    <p:sldId id="281" r:id="rId3"/>
    <p:sldId id="282" r:id="rId4"/>
    <p:sldId id="277" r:id="rId5"/>
    <p:sldId id="257" r:id="rId6"/>
    <p:sldId id="270" r:id="rId7"/>
    <p:sldId id="271" r:id="rId8"/>
    <p:sldId id="280" r:id="rId9"/>
    <p:sldId id="272" r:id="rId10"/>
  </p:sldIdLst>
  <p:sldSz cx="12192000" cy="6858000"/>
  <p:notesSz cx="9931400" cy="6794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00"/>
    <a:srgbClr val="C51B8A"/>
    <a:srgbClr val="A1C60F"/>
    <a:srgbClr val="008DAE"/>
    <a:srgbClr val="F0E600"/>
    <a:srgbClr val="019894"/>
    <a:srgbClr val="FD341D"/>
    <a:srgbClr val="075E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61" autoAdjust="0"/>
    <p:restoredTop sz="71471" autoAdjust="0"/>
  </p:normalViewPr>
  <p:slideViewPr>
    <p:cSldViewPr snapToGrid="0">
      <p:cViewPr varScale="1">
        <p:scale>
          <a:sx n="81" d="100"/>
          <a:sy n="81" d="100"/>
        </p:scale>
        <p:origin x="15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BAAE4C-A875-41DB-9CBE-98B977B4EF23}"/>
              </a:ext>
            </a:extLst>
          </p:cNvPr>
          <p:cNvSpPr>
            <a:spLocks noGrp="1"/>
          </p:cNvSpPr>
          <p:nvPr>
            <p:ph type="hdr" sz="quarter"/>
          </p:nvPr>
        </p:nvSpPr>
        <p:spPr>
          <a:xfrm>
            <a:off x="2" y="2"/>
            <a:ext cx="4303606" cy="34090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44C5922-D896-4FDF-B9D5-D88E13664E52}"/>
              </a:ext>
            </a:extLst>
          </p:cNvPr>
          <p:cNvSpPr>
            <a:spLocks noGrp="1"/>
          </p:cNvSpPr>
          <p:nvPr>
            <p:ph type="dt" sz="quarter" idx="1"/>
          </p:nvPr>
        </p:nvSpPr>
        <p:spPr>
          <a:xfrm>
            <a:off x="5625498" y="2"/>
            <a:ext cx="4303606" cy="340905"/>
          </a:xfrm>
          <a:prstGeom prst="rect">
            <a:avLst/>
          </a:prstGeom>
        </p:spPr>
        <p:txBody>
          <a:bodyPr vert="horz" lIns="91440" tIns="45720" rIns="91440" bIns="45720" rtlCol="0"/>
          <a:lstStyle>
            <a:lvl1pPr algn="r">
              <a:defRPr sz="1200"/>
            </a:lvl1pPr>
          </a:lstStyle>
          <a:p>
            <a:fld id="{D427EEC5-D39D-4491-A1B9-34EE2E5FDDBE}" type="datetimeFigureOut">
              <a:rPr lang="en-GB" smtClean="0"/>
              <a:t>10/03/2022</a:t>
            </a:fld>
            <a:endParaRPr lang="en-GB"/>
          </a:p>
        </p:txBody>
      </p:sp>
      <p:sp>
        <p:nvSpPr>
          <p:cNvPr id="4" name="Footer Placeholder 3">
            <a:extLst>
              <a:ext uri="{FF2B5EF4-FFF2-40B4-BE49-F238E27FC236}">
                <a16:creationId xmlns:a16="http://schemas.microsoft.com/office/drawing/2014/main" id="{7EC8D18E-73AF-4EA9-A481-9B0F3AFB699B}"/>
              </a:ext>
            </a:extLst>
          </p:cNvPr>
          <p:cNvSpPr>
            <a:spLocks noGrp="1"/>
          </p:cNvSpPr>
          <p:nvPr>
            <p:ph type="ftr" sz="quarter" idx="2"/>
          </p:nvPr>
        </p:nvSpPr>
        <p:spPr>
          <a:xfrm>
            <a:off x="2" y="6453596"/>
            <a:ext cx="4303606" cy="34090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1F871FA-3E7D-4D06-8D42-C43E6E7368DF}"/>
              </a:ext>
            </a:extLst>
          </p:cNvPr>
          <p:cNvSpPr>
            <a:spLocks noGrp="1"/>
          </p:cNvSpPr>
          <p:nvPr>
            <p:ph type="sldNum" sz="quarter" idx="3"/>
          </p:nvPr>
        </p:nvSpPr>
        <p:spPr>
          <a:xfrm>
            <a:off x="5625498" y="6453596"/>
            <a:ext cx="4303606" cy="340904"/>
          </a:xfrm>
          <a:prstGeom prst="rect">
            <a:avLst/>
          </a:prstGeom>
        </p:spPr>
        <p:txBody>
          <a:bodyPr vert="horz" lIns="91440" tIns="45720" rIns="91440" bIns="45720" rtlCol="0" anchor="b"/>
          <a:lstStyle>
            <a:lvl1pPr algn="r">
              <a:defRPr sz="1200"/>
            </a:lvl1pPr>
          </a:lstStyle>
          <a:p>
            <a:fld id="{B96436F3-CD8A-45AD-86C8-B52292C311C2}" type="slidenum">
              <a:rPr lang="en-GB" smtClean="0"/>
              <a:t>‹#›</a:t>
            </a:fld>
            <a:endParaRPr lang="en-GB"/>
          </a:p>
        </p:txBody>
      </p:sp>
    </p:spTree>
    <p:extLst>
      <p:ext uri="{BB962C8B-B14F-4D97-AF65-F5344CB8AC3E}">
        <p14:creationId xmlns:p14="http://schemas.microsoft.com/office/powerpoint/2010/main" val="2120239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303606" cy="34090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5498" y="2"/>
            <a:ext cx="4303606" cy="340905"/>
          </a:xfrm>
          <a:prstGeom prst="rect">
            <a:avLst/>
          </a:prstGeom>
        </p:spPr>
        <p:txBody>
          <a:bodyPr vert="horz" lIns="91440" tIns="45720" rIns="91440" bIns="45720" rtlCol="0"/>
          <a:lstStyle>
            <a:lvl1pPr algn="r">
              <a:defRPr sz="1200"/>
            </a:lvl1pPr>
          </a:lstStyle>
          <a:p>
            <a:fld id="{19C82523-53A4-4C15-9658-4541C6A3BBCD}" type="datetimeFigureOut">
              <a:rPr lang="en-GB" smtClean="0"/>
              <a:t>10/03/2022</a:t>
            </a:fld>
            <a:endParaRPr lang="en-GB"/>
          </a:p>
        </p:txBody>
      </p:sp>
      <p:sp>
        <p:nvSpPr>
          <p:cNvPr id="4" name="Slide Image Placeholder 3"/>
          <p:cNvSpPr>
            <a:spLocks noGrp="1" noRot="1" noChangeAspect="1"/>
          </p:cNvSpPr>
          <p:nvPr>
            <p:ph type="sldImg" idx="2"/>
          </p:nvPr>
        </p:nvSpPr>
        <p:spPr>
          <a:xfrm>
            <a:off x="2927350" y="849313"/>
            <a:ext cx="4076700" cy="2292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3140" y="3269854"/>
            <a:ext cx="7945120" cy="267533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453596"/>
            <a:ext cx="4303606" cy="34090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5498" y="6453596"/>
            <a:ext cx="4303606" cy="340904"/>
          </a:xfrm>
          <a:prstGeom prst="rect">
            <a:avLst/>
          </a:prstGeom>
        </p:spPr>
        <p:txBody>
          <a:bodyPr vert="horz" lIns="91440" tIns="45720" rIns="91440" bIns="45720" rtlCol="0" anchor="b"/>
          <a:lstStyle>
            <a:lvl1pPr algn="r">
              <a:defRPr sz="1200"/>
            </a:lvl1pPr>
          </a:lstStyle>
          <a:p>
            <a:fld id="{691B048E-2C72-41FB-A114-8C1CC8DCA0BD}" type="slidenum">
              <a:rPr lang="en-GB" smtClean="0"/>
              <a:t>‹#›</a:t>
            </a:fld>
            <a:endParaRPr lang="en-GB"/>
          </a:p>
        </p:txBody>
      </p:sp>
    </p:spTree>
    <p:extLst>
      <p:ext uri="{BB962C8B-B14F-4D97-AF65-F5344CB8AC3E}">
        <p14:creationId xmlns:p14="http://schemas.microsoft.com/office/powerpoint/2010/main" val="3230969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OPTIONAL- Appropriate music could be played quietly for a few minutes to help create a prayerful atmosphere for collective worship or while pupils enter if an assembly. You may wish to light a candle and have a Bible displayed. The liturgical colour for today is red. Symbols for a prayer table could include a rock, a letter or a key.</a:t>
            </a:r>
          </a:p>
          <a:p>
            <a:endParaRPr lang="en-GB" sz="1200" kern="1200" dirty="0">
              <a:solidFill>
                <a:schemeClr val="tx1"/>
              </a:solidFill>
              <a:effectLst/>
              <a:latin typeface="+mn-lt"/>
              <a:ea typeface="+mn-ea"/>
              <a:cs typeface="+mn-cs"/>
            </a:endParaRPr>
          </a:p>
          <a:p>
            <a:pPr algn="l">
              <a:lnSpc>
                <a:spcPts val="1500"/>
              </a:lnSpc>
            </a:pPr>
            <a:r>
              <a:rPr lang="en-GB" sz="1200" dirty="0">
                <a:effectLst/>
                <a:latin typeface="+mn-lt"/>
                <a:ea typeface="Times New Roman" panose="02020603050405020304" pitchFamily="18" charset="0"/>
                <a:cs typeface="Times New Roman" panose="02020603050405020304" pitchFamily="18" charset="0"/>
              </a:rPr>
              <a:t>Reader: We gather as a school family to celebrate the feast of Saints Peter and Paul.</a:t>
            </a:r>
          </a:p>
          <a:p>
            <a:pPr algn="l">
              <a:lnSpc>
                <a:spcPts val="1500"/>
              </a:lnSpc>
            </a:pPr>
            <a:r>
              <a:rPr lang="en-GB" sz="1200" dirty="0">
                <a:effectLst/>
                <a:latin typeface="+mn-lt"/>
                <a:ea typeface="Times New Roman" panose="02020603050405020304" pitchFamily="18" charset="0"/>
                <a:cs typeface="Times New Roman" panose="02020603050405020304" pitchFamily="18" charset="0"/>
              </a:rPr>
              <a:t> </a:t>
            </a:r>
          </a:p>
          <a:p>
            <a:pPr algn="l">
              <a:lnSpc>
                <a:spcPts val="1500"/>
              </a:lnSpc>
            </a:pPr>
            <a:r>
              <a:rPr lang="en-GB" sz="1200" dirty="0">
                <a:effectLst/>
                <a:latin typeface="+mn-lt"/>
                <a:ea typeface="Times New Roman" panose="02020603050405020304" pitchFamily="18" charset="0"/>
                <a:cs typeface="Times New Roman" panose="02020603050405020304" pitchFamily="18" charset="0"/>
              </a:rPr>
              <a:t>Reader: Saint Peter and Saint Paul both had a great love for Jesus and spent their lives sharing his good news with as many people as they could. Both of them were killed because of their faith in Jesus.</a:t>
            </a:r>
          </a:p>
          <a:p>
            <a:endParaRPr lang="en-GB" sz="1200" kern="1200" dirty="0">
              <a:solidFill>
                <a:schemeClr val="tx1"/>
              </a:solidFill>
              <a:effectLst/>
              <a:latin typeface="+mn-lt"/>
              <a:ea typeface="+mn-ea"/>
              <a:cs typeface="+mn-cs"/>
            </a:endParaRPr>
          </a:p>
          <a:p>
            <a:pPr algn="l">
              <a:lnSpc>
                <a:spcPts val="1500"/>
              </a:lnSpc>
            </a:pPr>
            <a:r>
              <a:rPr lang="en-GB" sz="1200" kern="1200" dirty="0">
                <a:solidFill>
                  <a:schemeClr val="tx1"/>
                </a:solidFill>
                <a:effectLst/>
                <a:latin typeface="+mn-lt"/>
                <a:ea typeface="+mn-ea"/>
                <a:cs typeface="+mn-cs"/>
              </a:rPr>
              <a:t>Reader: </a:t>
            </a:r>
            <a:r>
              <a:rPr lang="en-GB" altLang="en-US" dirty="0">
                <a:latin typeface="+mn-lt"/>
              </a:rPr>
              <a:t>Photo credit: </a:t>
            </a:r>
            <a:r>
              <a:rPr lang="en-GB" dirty="0">
                <a:effectLst/>
              </a:rPr>
              <a:t>Simon </a:t>
            </a:r>
            <a:r>
              <a:rPr lang="en-GB" dirty="0" err="1">
                <a:effectLst/>
              </a:rPr>
              <a:t>Giarchi</a:t>
            </a:r>
            <a:r>
              <a:rPr lang="en-GB" dirty="0">
                <a:effectLst/>
              </a:rPr>
              <a:t>/CAFOD </a:t>
            </a:r>
            <a:r>
              <a:rPr lang="en-GB" dirty="0">
                <a:effectLst/>
                <a:latin typeface="+mn-lt"/>
              </a:rPr>
              <a:t>(2017)</a:t>
            </a:r>
          </a:p>
        </p:txBody>
      </p:sp>
      <p:sp>
        <p:nvSpPr>
          <p:cNvPr id="4" name="Slide Number Placeholder 3"/>
          <p:cNvSpPr>
            <a:spLocks noGrp="1"/>
          </p:cNvSpPr>
          <p:nvPr>
            <p:ph type="sldNum" sz="quarter" idx="10"/>
          </p:nvPr>
        </p:nvSpPr>
        <p:spPr/>
        <p:txBody>
          <a:bodyPr/>
          <a:lstStyle/>
          <a:p>
            <a:fld id="{691B048E-2C72-41FB-A114-8C1CC8DCA0BD}" type="slidenum">
              <a:rPr lang="en-GB" smtClean="0"/>
              <a:t>1</a:t>
            </a:fld>
            <a:endParaRPr lang="en-GB"/>
          </a:p>
        </p:txBody>
      </p:sp>
    </p:spTree>
    <p:extLst>
      <p:ext uri="{BB962C8B-B14F-4D97-AF65-F5344CB8AC3E}">
        <p14:creationId xmlns:p14="http://schemas.microsoft.com/office/powerpoint/2010/main" val="1404798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ea typeface="Times New Roman" panose="02020603050405020304" pitchFamily="18" charset="0"/>
              </a:rPr>
              <a:t>Reader: Saint Peter was a fisherman when Jesus called him to be a disciple. He was a great friend of Jesus and, although he sometimes made mistakes, became an important leader of the very first Christians.</a:t>
            </a:r>
            <a:endParaRPr lang="en-GB" sz="1200" dirty="0"/>
          </a:p>
        </p:txBody>
      </p:sp>
      <p:sp>
        <p:nvSpPr>
          <p:cNvPr id="4" name="Slide Number Placeholder 3"/>
          <p:cNvSpPr>
            <a:spLocks noGrp="1"/>
          </p:cNvSpPr>
          <p:nvPr>
            <p:ph type="sldNum" sz="quarter" idx="5"/>
          </p:nvPr>
        </p:nvSpPr>
        <p:spPr/>
        <p:txBody>
          <a:bodyPr/>
          <a:lstStyle/>
          <a:p>
            <a:fld id="{691B048E-2C72-41FB-A114-8C1CC8DCA0BD}" type="slidenum">
              <a:rPr lang="en-GB" smtClean="0"/>
              <a:t>2</a:t>
            </a:fld>
            <a:endParaRPr lang="en-GB"/>
          </a:p>
        </p:txBody>
      </p:sp>
    </p:spTree>
    <p:extLst>
      <p:ext uri="{BB962C8B-B14F-4D97-AF65-F5344CB8AC3E}">
        <p14:creationId xmlns:p14="http://schemas.microsoft.com/office/powerpoint/2010/main" val="363740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Reader: Saint Paul was originally called Saul. At first he hated Jesus’ followers. He  tried to find them so he could have them put in prison or even killed. One day he had a vision of the risen Jesus and everything changed. He travelled many thousands of miles to share the message of Jesus. He also wrote many letters that are now in the Bible.</a:t>
            </a:r>
            <a:endParaRPr lang="en-GB" sz="12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91B048E-2C72-41FB-A114-8C1CC8DCA0BD}" type="slidenum">
              <a:rPr lang="en-GB" smtClean="0"/>
              <a:t>3</a:t>
            </a:fld>
            <a:endParaRPr lang="en-GB"/>
          </a:p>
        </p:txBody>
      </p:sp>
    </p:spTree>
    <p:extLst>
      <p:ext uri="{BB962C8B-B14F-4D97-AF65-F5344CB8AC3E}">
        <p14:creationId xmlns:p14="http://schemas.microsoft.com/office/powerpoint/2010/main" val="218041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200" dirty="0">
                <a:effectLst/>
                <a:latin typeface="+mn-lt"/>
                <a:ea typeface="Times New Roman" panose="02020603050405020304" pitchFamily="18" charset="0"/>
                <a:cs typeface="Times New Roman" panose="02020603050405020304" pitchFamily="18" charset="0"/>
              </a:rPr>
              <a:t>Reader: We begin with a prayer that Saint Paul wrote in his letter to the Christians in Rome.</a:t>
            </a:r>
          </a:p>
          <a:p>
            <a:pPr algn="l">
              <a:lnSpc>
                <a:spcPts val="1500"/>
              </a:lnSpc>
            </a:pPr>
            <a:r>
              <a:rPr lang="en-GB" sz="1200" dirty="0">
                <a:effectLst/>
                <a:latin typeface="+mn-lt"/>
                <a:ea typeface="Times New Roman" panose="02020603050405020304" pitchFamily="18" charset="0"/>
                <a:cs typeface="Times New Roman" panose="02020603050405020304" pitchFamily="18" charset="0"/>
              </a:rPr>
              <a:t> May the God of hope fill you with all joy and peace as you trust in him, so that you may overflow with hope by the power of the Holy Spirit. Amen.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mn-lt"/>
              </a:rPr>
              <a:t>Photo credit: Thom Flint </a:t>
            </a:r>
            <a:r>
              <a:rPr lang="en-GB" dirty="0">
                <a:effectLst/>
              </a:rPr>
              <a:t>I CAFOD (2017)</a:t>
            </a:r>
            <a:endParaRPr lang="en-GB" alt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9393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9393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91B048E-2C72-41FB-A114-8C1CC8DCA0BD}" type="slidenum">
              <a:rPr lang="en-GB" smtClean="0"/>
              <a:t>4</a:t>
            </a:fld>
            <a:endParaRPr lang="en-GB"/>
          </a:p>
        </p:txBody>
      </p:sp>
    </p:spTree>
    <p:extLst>
      <p:ext uri="{BB962C8B-B14F-4D97-AF65-F5344CB8AC3E}">
        <p14:creationId xmlns:p14="http://schemas.microsoft.com/office/powerpoint/2010/main" val="43990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sz="1100" dirty="0">
                <a:effectLst/>
                <a:latin typeface="+mn-lt"/>
                <a:ea typeface="Times New Roman" panose="02020603050405020304" pitchFamily="18" charset="0"/>
                <a:cs typeface="Times New Roman" panose="02020603050405020304" pitchFamily="18" charset="0"/>
              </a:rPr>
              <a:t>Reader: Let’s listen to a story that tells us why Jesus chose Peter to be a leader in the Church.</a:t>
            </a:r>
          </a:p>
          <a:p>
            <a:pPr>
              <a:lnSpc>
                <a:spcPts val="1500"/>
              </a:lnSpc>
            </a:pPr>
            <a:r>
              <a:rPr lang="en-GB" sz="1100" dirty="0">
                <a:effectLst/>
                <a:latin typeface="+mn-lt"/>
                <a:ea typeface="Times New Roman" panose="02020603050405020304" pitchFamily="18" charset="0"/>
                <a:cs typeface="Times New Roman" panose="02020603050405020304" pitchFamily="18" charset="0"/>
              </a:rPr>
              <a:t> </a:t>
            </a:r>
          </a:p>
          <a:p>
            <a:pPr>
              <a:lnSpc>
                <a:spcPts val="1500"/>
              </a:lnSpc>
            </a:pPr>
            <a:r>
              <a:rPr lang="en-GB" sz="1100" dirty="0">
                <a:effectLst/>
                <a:latin typeface="+mn-lt"/>
                <a:ea typeface="Times New Roman" panose="02020603050405020304" pitchFamily="18" charset="0"/>
                <a:cs typeface="Times New Roman" panose="02020603050405020304" pitchFamily="18" charset="0"/>
              </a:rPr>
              <a:t>Reader: </a:t>
            </a:r>
          </a:p>
          <a:p>
            <a:pPr>
              <a:lnSpc>
                <a:spcPts val="1500"/>
              </a:lnSpc>
            </a:pPr>
            <a:r>
              <a:rPr lang="en-GB" sz="1100" dirty="0">
                <a:solidFill>
                  <a:srgbClr val="000000"/>
                </a:solidFill>
                <a:effectLst/>
                <a:latin typeface="+mn-lt"/>
                <a:ea typeface="Times New Roman" panose="02020603050405020304" pitchFamily="18" charset="0"/>
                <a:cs typeface="Times New Roman" panose="02020603050405020304" pitchFamily="18" charset="0"/>
              </a:rPr>
              <a:t>Jesus went to the territory near the town of Caesarea Philippi, where he asked his disciples, “Who do people say the Son of Man is?”</a:t>
            </a:r>
            <a:endParaRPr lang="en-GB" sz="1100" dirty="0">
              <a:effectLst/>
              <a:latin typeface="+mn-lt"/>
              <a:ea typeface="Times New Roman" panose="02020603050405020304" pitchFamily="18" charset="0"/>
              <a:cs typeface="Times New Roman" panose="02020603050405020304" pitchFamily="18" charset="0"/>
            </a:endParaRPr>
          </a:p>
          <a:p>
            <a:r>
              <a:rPr lang="en-GB" sz="1100" dirty="0">
                <a:solidFill>
                  <a:srgbClr val="000000"/>
                </a:solidFill>
                <a:effectLst/>
                <a:latin typeface="+mn-lt"/>
                <a:ea typeface="Times New Roman" panose="02020603050405020304" pitchFamily="18" charset="0"/>
              </a:rPr>
              <a:t>“Some say John the Baptist,” they answered. “Others say Elijah, while others say Jeremiah or some other prophet.”</a:t>
            </a:r>
            <a:endParaRPr lang="en-GB" sz="1100" dirty="0">
              <a:effectLst/>
              <a:latin typeface="+mn-lt"/>
              <a:ea typeface="Times New Roman" panose="02020603050405020304" pitchFamily="18" charset="0"/>
            </a:endParaRPr>
          </a:p>
          <a:p>
            <a:pPr algn="l"/>
            <a:r>
              <a:rPr lang="en-GB" sz="1100" dirty="0">
                <a:solidFill>
                  <a:srgbClr val="000000"/>
                </a:solidFill>
                <a:effectLst/>
                <a:latin typeface="+mn-lt"/>
                <a:ea typeface="Times New Roman" panose="02020603050405020304" pitchFamily="18" charset="0"/>
              </a:rPr>
              <a:t> “What about you?” he asked them. “Who do you say I am?”</a:t>
            </a:r>
            <a:endParaRPr lang="en-GB" sz="1100" dirty="0">
              <a:effectLst/>
              <a:latin typeface="+mn-lt"/>
              <a:ea typeface="Times New Roman" panose="02020603050405020304" pitchFamily="18" charset="0"/>
            </a:endParaRPr>
          </a:p>
          <a:p>
            <a:pPr algn="l"/>
            <a:r>
              <a:rPr lang="en-GB" sz="1100" b="1" baseline="30000" dirty="0">
                <a:solidFill>
                  <a:srgbClr val="000000"/>
                </a:solidFill>
                <a:effectLst/>
                <a:latin typeface="+mn-lt"/>
                <a:ea typeface="Times New Roman" panose="02020603050405020304" pitchFamily="18" charset="0"/>
              </a:rPr>
              <a:t> </a:t>
            </a:r>
            <a:r>
              <a:rPr lang="en-GB" sz="1100" dirty="0">
                <a:solidFill>
                  <a:srgbClr val="000000"/>
                </a:solidFill>
                <a:effectLst/>
                <a:latin typeface="+mn-lt"/>
                <a:ea typeface="Times New Roman" panose="02020603050405020304" pitchFamily="18" charset="0"/>
              </a:rPr>
              <a:t>Simon Peter answered, “You are the Messiah, the Son of the living God.”</a:t>
            </a:r>
            <a:endParaRPr lang="en-GB" sz="1100" dirty="0">
              <a:effectLst/>
              <a:latin typeface="+mn-lt"/>
              <a:ea typeface="Times New Roman" panose="02020603050405020304" pitchFamily="18" charset="0"/>
            </a:endParaRPr>
          </a:p>
          <a:p>
            <a:pPr algn="l">
              <a:lnSpc>
                <a:spcPts val="1500"/>
              </a:lnSpc>
            </a:pPr>
            <a:r>
              <a:rPr lang="en-GB" sz="1100" dirty="0">
                <a:solidFill>
                  <a:srgbClr val="000000"/>
                </a:solidFill>
                <a:effectLst/>
                <a:latin typeface="+mn-lt"/>
                <a:ea typeface="Times New Roman" panose="02020603050405020304" pitchFamily="18" charset="0"/>
              </a:rPr>
              <a:t> “Good for you, Simon son of John!” answered Jesus. “For this truth did not come to you from any human being, but it was given to you directly by my Father in heaven. </a:t>
            </a:r>
            <a:r>
              <a:rPr lang="en-GB" sz="1100" dirty="0">
                <a:effectLst/>
                <a:latin typeface="+mn-lt"/>
                <a:ea typeface="Times New Roman" panose="02020603050405020304" pitchFamily="18" charset="0"/>
              </a:rPr>
              <a:t>And so I tell you, Peter: you are a rock, and on this rock foundation I will build my church, and not even death will ever be able to overcome it.   I will give you the keys of the Kingdom of heaven; what you prohibit on earth will be prohibited in heaven, and what you permit on earth will be permitted in heaven.” </a:t>
            </a:r>
          </a:p>
          <a:p>
            <a:pPr algn="l">
              <a:lnSpc>
                <a:spcPts val="1500"/>
              </a:lnSpc>
            </a:pPr>
            <a:endParaRPr lang="en-GB" altLang="en-US" sz="1100" dirty="0">
              <a:effectLst/>
              <a:latin typeface="+mn-lt"/>
              <a:cs typeface="Arial" panose="020B0604020202020204" pitchFamily="34" charset="0"/>
            </a:endParaRPr>
          </a:p>
          <a:p>
            <a:pPr algn="l">
              <a:lnSpc>
                <a:spcPts val="1500"/>
              </a:lnSpc>
            </a:pPr>
            <a:r>
              <a:rPr lang="nl-NL" altLang="en-US" sz="1100" dirty="0">
                <a:latin typeface="+mn-lt"/>
                <a:cs typeface="Arial" panose="020B0604020202020204" pitchFamily="34" charset="0"/>
              </a:rPr>
              <a:t>Photo credit: Silvan Schuppisser I Unsplash</a:t>
            </a:r>
            <a:endParaRPr lang="en-GB" altLang="en-US" sz="1100" dirty="0">
              <a:latin typeface="+mn-lt"/>
              <a:cs typeface="Arial" panose="020B0604020202020204" pitchFamily="34" charset="0"/>
            </a:endParaRPr>
          </a:p>
          <a:p>
            <a:endParaRPr lang="en-GB" sz="1200" kern="1200" dirty="0">
              <a:solidFill>
                <a:schemeClr val="tx1"/>
              </a:solidFill>
              <a:effectLst/>
              <a:latin typeface="+mn-lt"/>
              <a:ea typeface="+mn-ea"/>
              <a:cs typeface="+mn-cs"/>
            </a:endParaRPr>
          </a:p>
          <a:p>
            <a:r>
              <a:rPr lang="en-GB" sz="1200" u="none" strike="noStrike"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5</a:t>
            </a:fld>
            <a:endParaRPr lang="en-GB"/>
          </a:p>
        </p:txBody>
      </p:sp>
    </p:spTree>
    <p:extLst>
      <p:ext uri="{BB962C8B-B14F-4D97-AF65-F5344CB8AC3E}">
        <p14:creationId xmlns:p14="http://schemas.microsoft.com/office/powerpoint/2010/main" val="3759374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latin typeface="+mn-lt"/>
              </a:rPr>
              <a:t>Optional slide- </a:t>
            </a:r>
            <a:r>
              <a:rPr lang="en-GB" sz="1200" i="1" kern="1200" dirty="0">
                <a:solidFill>
                  <a:schemeClr val="tx1"/>
                </a:solidFill>
                <a:effectLst/>
                <a:latin typeface="+mn-lt"/>
                <a:ea typeface="+mn-ea"/>
                <a:cs typeface="+mn-cs"/>
              </a:rPr>
              <a:t>Following the reading of the Word, you may wish to provide a moment for ‘Sacred Silence’ with questions for children to ponder.</a:t>
            </a:r>
          </a:p>
          <a:p>
            <a:pPr>
              <a:lnSpc>
                <a:spcPct val="115000"/>
              </a:lnSpc>
              <a:spcAft>
                <a:spcPts val="0"/>
              </a:spcAft>
            </a:pPr>
            <a:endParaRPr lang="en-GB" sz="1200" dirty="0">
              <a:latin typeface="+mn-lt"/>
              <a:ea typeface="Times New Roman" panose="02020603050405020304" pitchFamily="18" charset="0"/>
              <a:cs typeface="Arial" panose="020B0604020202020204" pitchFamily="34" charset="0"/>
            </a:endParaRPr>
          </a:p>
          <a:p>
            <a:pPr>
              <a:lnSpc>
                <a:spcPct val="115000"/>
              </a:lnSpc>
              <a:spcAft>
                <a:spcPts val="0"/>
              </a:spcAft>
            </a:pPr>
            <a:r>
              <a:rPr lang="en-GB" sz="1200" kern="1200" dirty="0">
                <a:solidFill>
                  <a:schemeClr val="tx1"/>
                </a:solidFill>
                <a:effectLst/>
                <a:latin typeface="+mn-lt"/>
                <a:ea typeface="+mn-ea"/>
                <a:cs typeface="+mn-cs"/>
              </a:rPr>
              <a:t>Reader: </a:t>
            </a:r>
          </a:p>
          <a:p>
            <a:pPr marL="342900" lvl="0" indent="-342900">
              <a:lnSpc>
                <a:spcPts val="1500"/>
              </a:lnSpc>
              <a:buFont typeface="Symbol" panose="05050102010706020507" pitchFamily="18" charset="2"/>
              <a:buChar char=""/>
            </a:pPr>
            <a:r>
              <a:rPr lang="en-GB" sz="1200" dirty="0">
                <a:effectLst/>
                <a:latin typeface="+mn-lt"/>
                <a:ea typeface="Times New Roman" panose="02020603050405020304" pitchFamily="18" charset="0"/>
                <a:cs typeface="Times New Roman" panose="02020603050405020304" pitchFamily="18" charset="0"/>
              </a:rPr>
              <a:t>Jesus asks “</a:t>
            </a:r>
            <a:r>
              <a:rPr lang="en-GB" sz="1200" dirty="0">
                <a:solidFill>
                  <a:srgbClr val="000000"/>
                </a:solidFill>
                <a:effectLst/>
                <a:latin typeface="+mn-lt"/>
                <a:ea typeface="Times New Roman" panose="02020603050405020304" pitchFamily="18" charset="0"/>
                <a:cs typeface="Times New Roman" panose="02020603050405020304" pitchFamily="18" charset="0"/>
              </a:rPr>
              <a:t>Who do you say I am?”</a:t>
            </a:r>
            <a:r>
              <a:rPr lang="en-GB" sz="1200" dirty="0">
                <a:effectLst/>
                <a:latin typeface="+mn-lt"/>
                <a:ea typeface="Times New Roman" panose="02020603050405020304" pitchFamily="18" charset="0"/>
                <a:cs typeface="Times New Roman" panose="02020603050405020304" pitchFamily="18" charset="0"/>
              </a:rPr>
              <a:t> How would you answer this question?</a:t>
            </a:r>
          </a:p>
          <a:p>
            <a:pPr marL="342900" lvl="0" indent="-342900">
              <a:lnSpc>
                <a:spcPts val="1500"/>
              </a:lnSpc>
              <a:buFont typeface="Symbol" panose="05050102010706020507" pitchFamily="18" charset="2"/>
              <a:buChar char=""/>
            </a:pPr>
            <a:r>
              <a:rPr lang="en-GB" sz="1200" dirty="0">
                <a:effectLst/>
                <a:latin typeface="+mn-lt"/>
                <a:ea typeface="Times New Roman" panose="02020603050405020304" pitchFamily="18" charset="0"/>
                <a:cs typeface="Times New Roman" panose="02020603050405020304" pitchFamily="18" charset="0"/>
              </a:rPr>
              <a:t>How do you think Peter felt when Jesus said he was the rock on which he would build his church?</a:t>
            </a:r>
          </a:p>
          <a:p>
            <a:pPr marL="342900" lvl="0" indent="-342900">
              <a:lnSpc>
                <a:spcPts val="1500"/>
              </a:lnSpc>
              <a:buFont typeface="Symbol" panose="05050102010706020507" pitchFamily="18" charset="2"/>
              <a:buChar char=""/>
            </a:pPr>
            <a:r>
              <a:rPr lang="en-GB" sz="1200" dirty="0">
                <a:effectLst/>
                <a:latin typeface="+mn-lt"/>
                <a:ea typeface="Times New Roman" panose="02020603050405020304" pitchFamily="18" charset="0"/>
                <a:cs typeface="Times New Roman" panose="02020603050405020304" pitchFamily="18" charset="0"/>
              </a:rPr>
              <a:t>What can each of us do to build the church?</a:t>
            </a:r>
          </a:p>
          <a:p>
            <a:pPr>
              <a:lnSpc>
                <a:spcPct val="115000"/>
              </a:lnSpc>
              <a:spcAft>
                <a:spcPts val="0"/>
              </a:spcAft>
            </a:pP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6</a:t>
            </a:fld>
            <a:endParaRPr lang="en-GB"/>
          </a:p>
        </p:txBody>
      </p:sp>
    </p:spTree>
    <p:extLst>
      <p:ext uri="{BB962C8B-B14F-4D97-AF65-F5344CB8AC3E}">
        <p14:creationId xmlns:p14="http://schemas.microsoft.com/office/powerpoint/2010/main" val="3714016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sz="1200" dirty="0">
                <a:effectLst/>
                <a:latin typeface="+mn-lt"/>
                <a:ea typeface="Times New Roman" panose="02020603050405020304" pitchFamily="18" charset="0"/>
                <a:cs typeface="Times New Roman" panose="02020603050405020304" pitchFamily="18" charset="0"/>
              </a:rPr>
              <a:t>Reader: </a:t>
            </a:r>
          </a:p>
          <a:p>
            <a:pPr>
              <a:lnSpc>
                <a:spcPts val="1500"/>
              </a:lnSpc>
            </a:pPr>
            <a:r>
              <a:rPr lang="en-GB" sz="1200" dirty="0">
                <a:effectLst/>
                <a:latin typeface="+mn-lt"/>
                <a:ea typeface="Times New Roman" panose="02020603050405020304" pitchFamily="18" charset="0"/>
                <a:cs typeface="Times New Roman" panose="02020603050405020304" pitchFamily="18" charset="0"/>
              </a:rPr>
              <a:t>You may have noticed that in the reading Peter is also called Simon. This was his name before Jesus changed it. Jesus changes his name to Peter which means rock.</a:t>
            </a:r>
          </a:p>
          <a:p>
            <a:pPr>
              <a:lnSpc>
                <a:spcPts val="1500"/>
              </a:lnSpc>
            </a:pPr>
            <a:r>
              <a:rPr lang="en-GB" sz="1200" dirty="0">
                <a:effectLst/>
                <a:latin typeface="+mn-lt"/>
                <a:ea typeface="Times New Roman" panose="02020603050405020304" pitchFamily="18" charset="0"/>
                <a:cs typeface="Times New Roman" panose="02020603050405020304" pitchFamily="18" charset="0"/>
              </a:rPr>
              <a:t> </a:t>
            </a:r>
          </a:p>
          <a:p>
            <a:pPr fontAlgn="base"/>
            <a:r>
              <a:rPr lang="en-GB" sz="1200" dirty="0">
                <a:effectLst/>
                <a:latin typeface="+mn-lt"/>
                <a:ea typeface="Times New Roman" panose="02020603050405020304" pitchFamily="18" charset="0"/>
              </a:rPr>
              <a:t>Reader: </a:t>
            </a:r>
          </a:p>
          <a:p>
            <a:pPr fontAlgn="base"/>
            <a:r>
              <a:rPr lang="en-GB" sz="1200" dirty="0">
                <a:effectLst/>
                <a:latin typeface="+mn-lt"/>
                <a:ea typeface="Times New Roman" panose="02020603050405020304" pitchFamily="18" charset="0"/>
              </a:rPr>
              <a:t>Jesus says that he will build his Church on this rock. Peter will become the strong foundation for the community of the Church that we belong to. </a:t>
            </a:r>
          </a:p>
          <a:p>
            <a:pPr fontAlgn="base"/>
            <a:r>
              <a:rPr lang="en-GB" sz="1200" dirty="0">
                <a:effectLst/>
                <a:latin typeface="+mn-lt"/>
                <a:ea typeface="Times New Roman" panose="02020603050405020304" pitchFamily="18" charset="0"/>
              </a:rPr>
              <a:t> </a:t>
            </a:r>
          </a:p>
          <a:p>
            <a:pPr fontAlgn="base"/>
            <a:r>
              <a:rPr lang="en-GB" sz="1200" dirty="0">
                <a:effectLst/>
                <a:latin typeface="+mn-lt"/>
                <a:ea typeface="Times New Roman" panose="02020603050405020304" pitchFamily="18" charset="0"/>
              </a:rPr>
              <a:t>Reader: </a:t>
            </a:r>
          </a:p>
          <a:p>
            <a:pPr fontAlgn="base"/>
            <a:r>
              <a:rPr lang="en-GB" sz="1200" dirty="0">
                <a:effectLst/>
                <a:latin typeface="+mn-lt"/>
                <a:ea typeface="Times New Roman" panose="02020603050405020304" pitchFamily="18" charset="0"/>
              </a:rPr>
              <a:t>Peter and Paul were ordinary people, who had made mistakes but who listened to and followed Jesus. They dedicated their lives to sharing his message of love and forgiveness. </a:t>
            </a:r>
          </a:p>
          <a:p>
            <a:pPr fontAlgn="base"/>
            <a:r>
              <a:rPr lang="en-GB" sz="1200" dirty="0">
                <a:effectLst/>
                <a:latin typeface="+mn-lt"/>
                <a:ea typeface="Times New Roman" panose="02020603050405020304" pitchFamily="18" charset="0"/>
              </a:rPr>
              <a:t> </a:t>
            </a:r>
          </a:p>
          <a:p>
            <a:pPr fontAlgn="base"/>
            <a:r>
              <a:rPr lang="en-GB" sz="1200" dirty="0">
                <a:effectLst/>
                <a:latin typeface="+mn-lt"/>
                <a:ea typeface="Times New Roman" panose="02020603050405020304" pitchFamily="18" charset="0"/>
              </a:rPr>
              <a:t>Reader: </a:t>
            </a:r>
          </a:p>
          <a:p>
            <a:pPr fontAlgn="base"/>
            <a:r>
              <a:rPr lang="en-GB" sz="1200" dirty="0">
                <a:effectLst/>
                <a:latin typeface="+mn-lt"/>
                <a:ea typeface="Times New Roman" panose="02020603050405020304" pitchFamily="18" charset="0"/>
              </a:rPr>
              <a:t>W</a:t>
            </a:r>
            <a:r>
              <a:rPr lang="en-GB" sz="1200" dirty="0">
                <a:solidFill>
                  <a:srgbClr val="000000"/>
                </a:solidFill>
                <a:effectLst/>
                <a:latin typeface="+mn-lt"/>
                <a:ea typeface="Times New Roman" panose="02020603050405020304" pitchFamily="18" charset="0"/>
              </a:rPr>
              <a:t>e may be ordinary people too. But we can also try to follow Jesus and share his message of love.</a:t>
            </a:r>
            <a:endParaRPr lang="en-GB" sz="1200" dirty="0">
              <a:effectLst/>
              <a:latin typeface="+mn-lt"/>
              <a:ea typeface="Times New Roman" panose="02020603050405020304" pitchFamily="18" charset="0"/>
            </a:endParaRPr>
          </a:p>
          <a:p>
            <a:pPr algn="l">
              <a:lnSpc>
                <a:spcPts val="1500"/>
              </a:lnSpc>
            </a:pPr>
            <a:endParaRPr lang="en-GB" alt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7</a:t>
            </a:fld>
            <a:endParaRPr lang="en-GB"/>
          </a:p>
        </p:txBody>
      </p:sp>
    </p:spTree>
    <p:extLst>
      <p:ext uri="{BB962C8B-B14F-4D97-AF65-F5344CB8AC3E}">
        <p14:creationId xmlns:p14="http://schemas.microsoft.com/office/powerpoint/2010/main" val="788029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dirty="0">
                <a:solidFill>
                  <a:srgbClr val="000000"/>
                </a:solidFill>
                <a:effectLst/>
                <a:latin typeface="+mn-lt"/>
              </a:rPr>
              <a:t>Reader: Paolo, from Peru, shows us what following Jesus and sharing his message of love looks like. The settlement where he lives is built high into the steep hillside of southern Lima, the capital city.  </a:t>
            </a:r>
          </a:p>
          <a:p>
            <a:pPr algn="l" rtl="0" fontAlgn="base"/>
            <a:endParaRPr lang="en-GB" sz="1200" b="0" i="0" dirty="0">
              <a:solidFill>
                <a:srgbClr val="000000"/>
              </a:solidFill>
              <a:effectLst/>
              <a:latin typeface="+mn-lt"/>
            </a:endParaRPr>
          </a:p>
          <a:p>
            <a:pPr algn="l" rtl="0" fontAlgn="base"/>
            <a:r>
              <a:rPr lang="en-GB" sz="1200" b="0" i="0" dirty="0">
                <a:solidFill>
                  <a:srgbClr val="000000"/>
                </a:solidFill>
                <a:effectLst/>
                <a:latin typeface="+mn-lt"/>
              </a:rPr>
              <a:t>At age 19 Paolo volunteered his time to help build a staircase down the hill so that his neighbours will be safe, especially in an emergency. He said:</a:t>
            </a:r>
          </a:p>
          <a:p>
            <a:pPr algn="l" rtl="0" fontAlgn="base"/>
            <a:r>
              <a:rPr lang="en-GB" sz="1200" b="0" i="0" dirty="0">
                <a:solidFill>
                  <a:srgbClr val="000000"/>
                </a:solidFill>
                <a:effectLst/>
                <a:latin typeface="+mn-lt"/>
              </a:rPr>
              <a:t>"For me, community service is really important. It is something that you do to improve your community to help it to grow and develop.” </a:t>
            </a:r>
          </a:p>
          <a:p>
            <a:pPr algn="l">
              <a:lnSpc>
                <a:spcPts val="1500"/>
              </a:lnSpc>
            </a:pPr>
            <a:endParaRPr lang="en-GB" sz="1200" dirty="0">
              <a:latin typeface="+mn-lt"/>
            </a:endParaRPr>
          </a:p>
        </p:txBody>
      </p:sp>
      <p:sp>
        <p:nvSpPr>
          <p:cNvPr id="4" name="Slide Number Placeholder 3"/>
          <p:cNvSpPr>
            <a:spLocks noGrp="1"/>
          </p:cNvSpPr>
          <p:nvPr>
            <p:ph type="sldNum" sz="quarter" idx="5"/>
          </p:nvPr>
        </p:nvSpPr>
        <p:spPr/>
        <p:txBody>
          <a:bodyPr/>
          <a:lstStyle/>
          <a:p>
            <a:fld id="{691B048E-2C72-41FB-A114-8C1CC8DCA0BD}" type="slidenum">
              <a:rPr lang="en-GB" smtClean="0"/>
              <a:t>8</a:t>
            </a:fld>
            <a:endParaRPr lang="en-GB"/>
          </a:p>
        </p:txBody>
      </p:sp>
    </p:spTree>
    <p:extLst>
      <p:ext uri="{BB962C8B-B14F-4D97-AF65-F5344CB8AC3E}">
        <p14:creationId xmlns:p14="http://schemas.microsoft.com/office/powerpoint/2010/main" val="3362846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200" dirty="0">
                <a:effectLst/>
                <a:latin typeface="+mn-lt"/>
                <a:ea typeface="Times New Roman" panose="02020603050405020304" pitchFamily="18" charset="0"/>
                <a:cs typeface="Times New Roman" panose="02020603050405020304" pitchFamily="18" charset="0"/>
              </a:rPr>
              <a:t>Reader: Lord we thank you for all the people who have shared the good news of love and forgiveness with us We think quietly for a moment of those people.</a:t>
            </a:r>
          </a:p>
          <a:p>
            <a:pPr>
              <a:lnSpc>
                <a:spcPct val="115000"/>
              </a:lnSpc>
            </a:pPr>
            <a:r>
              <a:rPr lang="en-GB" sz="1200" dirty="0">
                <a:effectLst/>
                <a:latin typeface="+mn-lt"/>
                <a:ea typeface="Times New Roman" panose="02020603050405020304" pitchFamily="18" charset="0"/>
                <a:cs typeface="Times New Roman" panose="02020603050405020304" pitchFamily="18" charset="0"/>
              </a:rPr>
              <a:t>(pause)</a:t>
            </a:r>
          </a:p>
          <a:p>
            <a:pPr>
              <a:lnSpc>
                <a:spcPct val="115000"/>
              </a:lnSpc>
            </a:pPr>
            <a:r>
              <a:rPr lang="en-GB" sz="1200" dirty="0">
                <a:effectLst/>
                <a:latin typeface="+mn-lt"/>
                <a:ea typeface="Times New Roman" panose="02020603050405020304" pitchFamily="18" charset="0"/>
                <a:cs typeface="Times New Roman" panose="02020603050405020304" pitchFamily="18" charset="0"/>
              </a:rPr>
              <a:t> </a:t>
            </a:r>
          </a:p>
          <a:p>
            <a:pPr>
              <a:lnSpc>
                <a:spcPct val="115000"/>
              </a:lnSpc>
            </a:pPr>
            <a:r>
              <a:rPr lang="en-GB" sz="1200" dirty="0">
                <a:effectLst/>
                <a:latin typeface="+mn-lt"/>
                <a:ea typeface="Times New Roman" panose="02020603050405020304" pitchFamily="18" charset="0"/>
                <a:cs typeface="Times New Roman" panose="02020603050405020304" pitchFamily="18" charset="0"/>
              </a:rPr>
              <a:t>Reader: Lord, you call us to share the good news with others. We think quietly for a moment of how we might do this and we ask your help.</a:t>
            </a:r>
          </a:p>
          <a:p>
            <a:pPr>
              <a:lnSpc>
                <a:spcPct val="115000"/>
              </a:lnSpc>
            </a:pPr>
            <a:r>
              <a:rPr lang="en-GB" sz="1200" dirty="0">
                <a:effectLst/>
                <a:latin typeface="+mn-lt"/>
                <a:ea typeface="Times New Roman" panose="02020603050405020304" pitchFamily="18" charset="0"/>
                <a:cs typeface="Times New Roman" panose="02020603050405020304" pitchFamily="18" charset="0"/>
              </a:rPr>
              <a:t>(pause)</a:t>
            </a:r>
          </a:p>
          <a:p>
            <a:pPr>
              <a:lnSpc>
                <a:spcPct val="115000"/>
              </a:lnSpc>
            </a:pPr>
            <a:r>
              <a:rPr lang="en-GB" sz="1200" dirty="0">
                <a:effectLst/>
                <a:latin typeface="+mn-lt"/>
                <a:ea typeface="Times New Roman" panose="02020603050405020304" pitchFamily="18" charset="0"/>
                <a:cs typeface="Times New Roman" panose="02020603050405020304" pitchFamily="18" charset="0"/>
              </a:rPr>
              <a:t> </a:t>
            </a:r>
          </a:p>
          <a:p>
            <a:pPr>
              <a:lnSpc>
                <a:spcPct val="115000"/>
              </a:lnSpc>
            </a:pPr>
            <a:r>
              <a:rPr lang="en-GB" sz="1200" dirty="0">
                <a:effectLst/>
                <a:latin typeface="+mn-lt"/>
                <a:ea typeface="Times New Roman" panose="02020603050405020304" pitchFamily="18" charset="0"/>
                <a:cs typeface="Times New Roman" panose="02020603050405020304" pitchFamily="18" charset="0"/>
              </a:rPr>
              <a:t>Reader: We pray together in the words of St Paul displayed on the screen.</a:t>
            </a:r>
          </a:p>
          <a:p>
            <a:pPr>
              <a:lnSpc>
                <a:spcPct val="115000"/>
              </a:lnSpc>
            </a:pPr>
            <a:r>
              <a:rPr lang="en-GB" sz="1200" dirty="0">
                <a:effectLst/>
                <a:latin typeface="+mn-lt"/>
                <a:ea typeface="Times New Roman" panose="02020603050405020304" pitchFamily="18" charset="0"/>
                <a:cs typeface="Times New Roman" panose="02020603050405020304" pitchFamily="18" charset="0"/>
              </a:rPr>
              <a:t> </a:t>
            </a:r>
          </a:p>
          <a:p>
            <a:r>
              <a:rPr lang="en-GB" sz="1200" dirty="0">
                <a:effectLst/>
                <a:latin typeface="+mn-lt"/>
                <a:ea typeface="Times New Roman" panose="02020603050405020304" pitchFamily="18" charset="0"/>
              </a:rPr>
              <a:t>May the Lord make our love increase and overflow for each other and for everyone </a:t>
            </a:r>
            <a:r>
              <a:rPr lang="en-GB" sz="1200">
                <a:effectLst/>
                <a:latin typeface="+mn-lt"/>
                <a:ea typeface="Times New Roman" panose="02020603050405020304" pitchFamily="18" charset="0"/>
              </a:rPr>
              <a:t>else.</a:t>
            </a:r>
          </a:p>
          <a:p>
            <a:endParaRPr lang="en-GB" alt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mn-lt"/>
              </a:rPr>
              <a:t>Photo credit: Louise Norton I CAFOD (2017)</a:t>
            </a: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91B048E-2C72-41FB-A114-8C1CC8DCA0BD}" type="slidenum">
              <a:rPr lang="en-GB" smtClean="0"/>
              <a:t>9</a:t>
            </a:fld>
            <a:endParaRPr lang="en-GB"/>
          </a:p>
        </p:txBody>
      </p:sp>
    </p:spTree>
    <p:extLst>
      <p:ext uri="{BB962C8B-B14F-4D97-AF65-F5344CB8AC3E}">
        <p14:creationId xmlns:p14="http://schemas.microsoft.com/office/powerpoint/2010/main" val="241812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4EAC9-C578-474B-A2E7-118CF56D87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072BB6-3CA9-4900-BE1C-A2C8C88D8A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0347B3-07B2-4C25-862C-B0F5CD99EC3C}"/>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10/03/2022</a:t>
            </a:fld>
            <a:endParaRPr lang="en-GB"/>
          </a:p>
        </p:txBody>
      </p:sp>
      <p:sp>
        <p:nvSpPr>
          <p:cNvPr id="5" name="Footer Placeholder 4">
            <a:extLst>
              <a:ext uri="{FF2B5EF4-FFF2-40B4-BE49-F238E27FC236}">
                <a16:creationId xmlns:a16="http://schemas.microsoft.com/office/drawing/2014/main" id="{3D15B0C1-1FD9-4011-A2A6-CBEAC0BF6F1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53D6A14-B682-4E4D-AAB5-260A9D23669B}"/>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2169093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4DEDB-61A0-44FB-A925-0AF8439B2D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BCAAEA-A4B1-488D-BB93-16E64D31F1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557DF1-E857-44BE-B693-742EC880B64D}"/>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10/03/2022</a:t>
            </a:fld>
            <a:endParaRPr lang="en-GB"/>
          </a:p>
        </p:txBody>
      </p:sp>
      <p:sp>
        <p:nvSpPr>
          <p:cNvPr id="5" name="Footer Placeholder 4">
            <a:extLst>
              <a:ext uri="{FF2B5EF4-FFF2-40B4-BE49-F238E27FC236}">
                <a16:creationId xmlns:a16="http://schemas.microsoft.com/office/drawing/2014/main" id="{3C5A3A78-ED54-458B-88A0-D293475ECDA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8FA008E-D41F-48C2-9688-5A22BE4315E0}"/>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3604287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99C1DF-78FF-4B91-AE72-2D62AF6ADE3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239AD9-4E78-41BC-999D-25ADCED4F98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7995ED-2653-4BD8-BB0C-BCE734BC42E8}"/>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10/03/2022</a:t>
            </a:fld>
            <a:endParaRPr lang="en-GB"/>
          </a:p>
        </p:txBody>
      </p:sp>
      <p:sp>
        <p:nvSpPr>
          <p:cNvPr id="5" name="Footer Placeholder 4">
            <a:extLst>
              <a:ext uri="{FF2B5EF4-FFF2-40B4-BE49-F238E27FC236}">
                <a16:creationId xmlns:a16="http://schemas.microsoft.com/office/drawing/2014/main" id="{D706EB5A-FF12-4C18-83BE-40B0041B875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01A4B27-D4FE-4296-BDF7-B611B4BEBA92}"/>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135774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93A43-B007-4341-A36A-3BA59A00F9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50F607-E52C-42A4-841A-D3FE40E21B7E}"/>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759DC0-4ADC-4CB8-99FB-C601B992E10B}"/>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10/03/2022</a:t>
            </a:fld>
            <a:endParaRPr lang="en-GB"/>
          </a:p>
        </p:txBody>
      </p:sp>
      <p:sp>
        <p:nvSpPr>
          <p:cNvPr id="5" name="Footer Placeholder 4">
            <a:extLst>
              <a:ext uri="{FF2B5EF4-FFF2-40B4-BE49-F238E27FC236}">
                <a16:creationId xmlns:a16="http://schemas.microsoft.com/office/drawing/2014/main" id="{F5565DB7-A234-4142-A9A2-C885CA2175B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1BD4A4B-868F-4618-8366-0DC0D2FB349D}"/>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2605500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AB2C-7869-4250-A3DA-4839644F995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6F613E-85BA-44F7-AC6E-703B2131DE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E08D4E-6618-462E-B1F8-74F5879DEE32}"/>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10/03/2022</a:t>
            </a:fld>
            <a:endParaRPr lang="en-GB"/>
          </a:p>
        </p:txBody>
      </p:sp>
      <p:sp>
        <p:nvSpPr>
          <p:cNvPr id="5" name="Footer Placeholder 4">
            <a:extLst>
              <a:ext uri="{FF2B5EF4-FFF2-40B4-BE49-F238E27FC236}">
                <a16:creationId xmlns:a16="http://schemas.microsoft.com/office/drawing/2014/main" id="{28D0267E-726B-4879-B421-EA05DF6F832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D4E1B55-1296-4334-8A1D-82FE458A1F35}"/>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389101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CDEA-2B26-4B64-BB61-64FA2A8AB7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E0865F-4E06-4C5D-91A5-B10101B9D37A}"/>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083FE3F-0F71-4B16-910A-9E6E4799D4E0}"/>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B9C12B6-331F-4676-BC52-FBAADC5161EB}"/>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10/03/2022</a:t>
            </a:fld>
            <a:endParaRPr lang="en-GB"/>
          </a:p>
        </p:txBody>
      </p:sp>
      <p:sp>
        <p:nvSpPr>
          <p:cNvPr id="6" name="Footer Placeholder 5">
            <a:extLst>
              <a:ext uri="{FF2B5EF4-FFF2-40B4-BE49-F238E27FC236}">
                <a16:creationId xmlns:a16="http://schemas.microsoft.com/office/drawing/2014/main" id="{79234D83-4647-4BF0-A7CB-BBFC2BC55C3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4E2726-30C1-475A-929B-009E7F31E78D}"/>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2264728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BC7F-ED81-4775-B668-714EF7A8016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DA7B1A-0C4B-4F97-A03A-04E57B37C7F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4AC50C7-EE6B-48D8-A27E-33552B068E3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30A521-3439-4E6B-B225-F27EF8812E2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CEA694-009E-42B4-83C8-32D6576D2538}"/>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DBA457-047D-4ECB-9110-FCE32418B61F}"/>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10/03/2022</a:t>
            </a:fld>
            <a:endParaRPr lang="en-GB"/>
          </a:p>
        </p:txBody>
      </p:sp>
      <p:sp>
        <p:nvSpPr>
          <p:cNvPr id="8" name="Footer Placeholder 7">
            <a:extLst>
              <a:ext uri="{FF2B5EF4-FFF2-40B4-BE49-F238E27FC236}">
                <a16:creationId xmlns:a16="http://schemas.microsoft.com/office/drawing/2014/main" id="{33AF3CDF-D4D9-433A-9DA3-1634751A793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EB36FBF-6E1D-4523-8831-A464A4B331DB}"/>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2718218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D2A69-7C5D-4C63-AB55-6567F2373B5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C0109E-2551-43C9-80FD-DB2310DA3CA7}"/>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10/03/2022</a:t>
            </a:fld>
            <a:endParaRPr lang="en-GB"/>
          </a:p>
        </p:txBody>
      </p:sp>
      <p:sp>
        <p:nvSpPr>
          <p:cNvPr id="4" name="Footer Placeholder 3">
            <a:extLst>
              <a:ext uri="{FF2B5EF4-FFF2-40B4-BE49-F238E27FC236}">
                <a16:creationId xmlns:a16="http://schemas.microsoft.com/office/drawing/2014/main" id="{C4BDFAEB-854B-4440-8AE3-3075A1A9926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21B22F3D-46D6-46D0-A7E9-4AC02E0F58B0}"/>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3854117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FD9219-5627-4DD2-A410-6BDA9EA240BD}"/>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10/03/2022</a:t>
            </a:fld>
            <a:endParaRPr lang="en-GB"/>
          </a:p>
        </p:txBody>
      </p:sp>
      <p:sp>
        <p:nvSpPr>
          <p:cNvPr id="3" name="Footer Placeholder 2">
            <a:extLst>
              <a:ext uri="{FF2B5EF4-FFF2-40B4-BE49-F238E27FC236}">
                <a16:creationId xmlns:a16="http://schemas.microsoft.com/office/drawing/2014/main" id="{F0930708-82E3-4CB2-A254-C0A6F9235E5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EF8443F-B2D2-49D6-A6E2-EA68ED4665C4}"/>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3481783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7D40-9C30-462B-B023-019F6D503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9CC455-2A1E-41F8-9F77-2C6381E0AE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24A450E-A106-4EE1-8B4D-B82D7BEBD2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388894-272D-404C-BB8E-7DA50F7BFCC4}"/>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10/03/2022</a:t>
            </a:fld>
            <a:endParaRPr lang="en-GB"/>
          </a:p>
        </p:txBody>
      </p:sp>
      <p:sp>
        <p:nvSpPr>
          <p:cNvPr id="6" name="Footer Placeholder 5">
            <a:extLst>
              <a:ext uri="{FF2B5EF4-FFF2-40B4-BE49-F238E27FC236}">
                <a16:creationId xmlns:a16="http://schemas.microsoft.com/office/drawing/2014/main" id="{E8AD7002-1DCE-47D6-B724-CE65972F90E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624B487-AF2F-49A7-B786-93A58617A05C}"/>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219754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8F99-22AC-45EA-BB07-EA2134A9F7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563546D-FD8D-4731-B5A6-0385D14A29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5DB4C8-5104-4947-B6BB-3789642086E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893279-C0CE-4B03-89D0-060AD5E8CC63}"/>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10/03/2022</a:t>
            </a:fld>
            <a:endParaRPr lang="en-GB"/>
          </a:p>
        </p:txBody>
      </p:sp>
      <p:sp>
        <p:nvSpPr>
          <p:cNvPr id="6" name="Footer Placeholder 5">
            <a:extLst>
              <a:ext uri="{FF2B5EF4-FFF2-40B4-BE49-F238E27FC236}">
                <a16:creationId xmlns:a16="http://schemas.microsoft.com/office/drawing/2014/main" id="{AD37C611-FEFA-4B9E-9457-261B3228D23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086C6BB-EFF6-45CD-A5E6-DE42F619A29C}"/>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275741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6FA645-D57C-4E7D-ADDE-7DA6FE0922A1}"/>
              </a:ext>
            </a:extLst>
          </p:cNvPr>
          <p:cNvSpPr/>
          <p:nvPr userDrawn="1"/>
        </p:nvSpPr>
        <p:spPr>
          <a:xfrm>
            <a:off x="0" y="903250"/>
            <a:ext cx="12192000" cy="74650"/>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49A9CA10-0B8C-4689-8CD2-28ED3E9CC4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1166" y="330117"/>
            <a:ext cx="2460536" cy="248390"/>
          </a:xfrm>
          <a:prstGeom prst="rect">
            <a:avLst/>
          </a:prstGeom>
        </p:spPr>
      </p:pic>
      <p:pic>
        <p:nvPicPr>
          <p:cNvPr id="9" name="Picture 8">
            <a:extLst>
              <a:ext uri="{FF2B5EF4-FFF2-40B4-BE49-F238E27FC236}">
                <a16:creationId xmlns:a16="http://schemas.microsoft.com/office/drawing/2014/main" id="{3F6A7624-CDC5-4F2C-BD1B-17A08F7622B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659699" y="316702"/>
            <a:ext cx="1211135" cy="350239"/>
          </a:xfrm>
          <a:prstGeom prst="rect">
            <a:avLst/>
          </a:prstGeom>
        </p:spPr>
      </p:pic>
    </p:spTree>
    <p:extLst>
      <p:ext uri="{BB962C8B-B14F-4D97-AF65-F5344CB8AC3E}">
        <p14:creationId xmlns:p14="http://schemas.microsoft.com/office/powerpoint/2010/main" val="1832366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gif"/><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young, blue, little&#10;&#10;Description automatically generated">
            <a:extLst>
              <a:ext uri="{FF2B5EF4-FFF2-40B4-BE49-F238E27FC236}">
                <a16:creationId xmlns:a16="http://schemas.microsoft.com/office/drawing/2014/main" id="{D50918D9-776D-4DAD-A93E-F89413D7741B}"/>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3387" b="9136"/>
          <a:stretch/>
        </p:blipFill>
        <p:spPr>
          <a:xfrm>
            <a:off x="0" y="971550"/>
            <a:ext cx="12192000" cy="5848350"/>
          </a:xfrm>
          <a:prstGeom prst="rect">
            <a:avLst/>
          </a:prstGeom>
        </p:spPr>
      </p:pic>
      <p:sp>
        <p:nvSpPr>
          <p:cNvPr id="17" name="Title 1">
            <a:extLst>
              <a:ext uri="{FF2B5EF4-FFF2-40B4-BE49-F238E27FC236}">
                <a16:creationId xmlns:a16="http://schemas.microsoft.com/office/drawing/2014/main" id="{718A28C4-8F29-4A33-8C02-76B24BB72164}"/>
              </a:ext>
            </a:extLst>
          </p:cNvPr>
          <p:cNvSpPr txBox="1">
            <a:spLocks/>
          </p:cNvSpPr>
          <p:nvPr/>
        </p:nvSpPr>
        <p:spPr bwMode="auto">
          <a:xfrm>
            <a:off x="455177" y="2413793"/>
            <a:ext cx="11281646" cy="2030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5000">
                <a:solidFill>
                  <a:srgbClr val="000000"/>
                </a:solidFill>
                <a:latin typeface="+mj-lt"/>
                <a:ea typeface="+mj-ea"/>
                <a:cs typeface="+mj-cs"/>
              </a:defRPr>
            </a:lvl1pPr>
            <a:lvl2pPr algn="l" rtl="0" eaLnBrk="1" fontAlgn="base" hangingPunct="1">
              <a:spcBef>
                <a:spcPct val="0"/>
              </a:spcBef>
              <a:spcAft>
                <a:spcPct val="0"/>
              </a:spcAft>
              <a:defRPr sz="3400">
                <a:solidFill>
                  <a:srgbClr val="0070AD"/>
                </a:solidFill>
                <a:latin typeface="Verdana" pitchFamily="34" charset="0"/>
              </a:defRPr>
            </a:lvl2pPr>
            <a:lvl3pPr algn="l" rtl="0" eaLnBrk="1" fontAlgn="base" hangingPunct="1">
              <a:spcBef>
                <a:spcPct val="0"/>
              </a:spcBef>
              <a:spcAft>
                <a:spcPct val="0"/>
              </a:spcAft>
              <a:defRPr sz="3400">
                <a:solidFill>
                  <a:srgbClr val="0070AD"/>
                </a:solidFill>
                <a:latin typeface="Verdana" pitchFamily="34" charset="0"/>
              </a:defRPr>
            </a:lvl3pPr>
            <a:lvl4pPr algn="l" rtl="0" eaLnBrk="1" fontAlgn="base" hangingPunct="1">
              <a:spcBef>
                <a:spcPct val="0"/>
              </a:spcBef>
              <a:spcAft>
                <a:spcPct val="0"/>
              </a:spcAft>
              <a:defRPr sz="3400">
                <a:solidFill>
                  <a:srgbClr val="0070AD"/>
                </a:solidFill>
                <a:latin typeface="Verdana" pitchFamily="34" charset="0"/>
              </a:defRPr>
            </a:lvl4pPr>
            <a:lvl5pPr algn="l" rtl="0" eaLnBrk="1" fontAlgn="base" hangingPunct="1">
              <a:spcBef>
                <a:spcPct val="0"/>
              </a:spcBef>
              <a:spcAft>
                <a:spcPct val="0"/>
              </a:spcAft>
              <a:defRPr sz="3400">
                <a:solidFill>
                  <a:srgbClr val="0070AD"/>
                </a:solidFill>
                <a:latin typeface="Verdana" pitchFamily="34" charset="0"/>
              </a:defRPr>
            </a:lvl5pPr>
            <a:lvl6pPr marL="457200" algn="l" rtl="0" eaLnBrk="1" fontAlgn="base" hangingPunct="1">
              <a:spcBef>
                <a:spcPct val="0"/>
              </a:spcBef>
              <a:spcAft>
                <a:spcPct val="0"/>
              </a:spcAft>
              <a:defRPr sz="3400">
                <a:solidFill>
                  <a:srgbClr val="0070AD"/>
                </a:solidFill>
                <a:latin typeface="Verdana" pitchFamily="34" charset="0"/>
              </a:defRPr>
            </a:lvl6pPr>
            <a:lvl7pPr marL="914400" algn="l" rtl="0" eaLnBrk="1" fontAlgn="base" hangingPunct="1">
              <a:spcBef>
                <a:spcPct val="0"/>
              </a:spcBef>
              <a:spcAft>
                <a:spcPct val="0"/>
              </a:spcAft>
              <a:defRPr sz="3400">
                <a:solidFill>
                  <a:srgbClr val="0070AD"/>
                </a:solidFill>
                <a:latin typeface="Verdana" pitchFamily="34" charset="0"/>
              </a:defRPr>
            </a:lvl7pPr>
            <a:lvl8pPr marL="1371600" algn="l" rtl="0" eaLnBrk="1" fontAlgn="base" hangingPunct="1">
              <a:spcBef>
                <a:spcPct val="0"/>
              </a:spcBef>
              <a:spcAft>
                <a:spcPct val="0"/>
              </a:spcAft>
              <a:defRPr sz="3400">
                <a:solidFill>
                  <a:srgbClr val="0070AD"/>
                </a:solidFill>
                <a:latin typeface="Verdana" pitchFamily="34" charset="0"/>
              </a:defRPr>
            </a:lvl8pPr>
            <a:lvl9pPr marL="1828800" algn="l" rtl="0" eaLnBrk="1" fontAlgn="base" hangingPunct="1">
              <a:spcBef>
                <a:spcPct val="0"/>
              </a:spcBef>
              <a:spcAft>
                <a:spcPct val="0"/>
              </a:spcAft>
              <a:defRPr sz="3400">
                <a:solidFill>
                  <a:srgbClr val="0070AD"/>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5400" b="1" i="0" u="none" strike="noStrike" kern="0" cap="none" spc="0" normalizeH="0" baseline="0" noProof="0" dirty="0">
                <a:ln>
                  <a:noFill/>
                </a:ln>
                <a:solidFill>
                  <a:schemeClr val="tx1"/>
                </a:solidFill>
                <a:effectLst/>
                <a:uLnTx/>
                <a:uFillTx/>
                <a:latin typeface="Century Gothic" panose="020B0502020202020204" pitchFamily="34" charset="0"/>
                <a:cs typeface="Arial" panose="020B0604020202020204" pitchFamily="34" charset="0"/>
              </a:rPr>
              <a:t>Feast of Saints Peter and Paul</a:t>
            </a:r>
          </a:p>
        </p:txBody>
      </p:sp>
      <p:sp>
        <p:nvSpPr>
          <p:cNvPr id="7" name="Subtitle 2">
            <a:extLst>
              <a:ext uri="{FF2B5EF4-FFF2-40B4-BE49-F238E27FC236}">
                <a16:creationId xmlns:a16="http://schemas.microsoft.com/office/drawing/2014/main" id="{8E129C77-1692-4B75-80AF-C06DB748F598}"/>
              </a:ext>
            </a:extLst>
          </p:cNvPr>
          <p:cNvSpPr txBox="1">
            <a:spLocks/>
          </p:cNvSpPr>
          <p:nvPr/>
        </p:nvSpPr>
        <p:spPr bwMode="auto">
          <a:xfrm>
            <a:off x="9836150" y="6287724"/>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Arial" panose="020B0604020202020204" pitchFamily="34" charset="0"/>
                <a:ea typeface="Verdana" panose="020B0604030504040204" pitchFamily="34" charset="0"/>
                <a:cs typeface="Arial" panose="020B0604020202020204" pitchFamily="34" charset="0"/>
              </a:rPr>
              <a:t>We gather…</a:t>
            </a:r>
            <a:endParaRPr kumimoji="0" lang="en-GB" altLang="en-US" sz="2800" b="1" i="0" u="none" strike="noStrike" kern="0" cap="none" spc="0" normalizeH="0" baseline="0" noProof="0" dirty="0">
              <a:ln>
                <a:noFill/>
              </a:ln>
              <a:solidFill>
                <a:srgbClr val="FF7F00"/>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8" name="Graphic 14" descr="Candle">
            <a:extLst>
              <a:ext uri="{FF2B5EF4-FFF2-40B4-BE49-F238E27FC236}">
                <a16:creationId xmlns:a16="http://schemas.microsoft.com/office/drawing/2014/main" id="{49FBBABE-4334-4B1E-A11D-4B08722BCD8C}"/>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46236" y="6109131"/>
            <a:ext cx="789914" cy="710769"/>
          </a:xfrm>
          <a:prstGeom prst="rect">
            <a:avLst/>
          </a:prstGeom>
        </p:spPr>
      </p:pic>
    </p:spTree>
    <p:extLst>
      <p:ext uri="{BB962C8B-B14F-4D97-AF65-F5344CB8AC3E}">
        <p14:creationId xmlns:p14="http://schemas.microsoft.com/office/powerpoint/2010/main" val="2251168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7ED0B6C4-813B-4DF4-8B4F-47BC30B0C24C}"/>
              </a:ext>
            </a:extLst>
          </p:cNvPr>
          <p:cNvPicPr>
            <a:picLocks noChangeAspect="1"/>
          </p:cNvPicPr>
          <p:nvPr/>
        </p:nvPicPr>
        <p:blipFill rotWithShape="1">
          <a:blip r:embed="rId3">
            <a:extLst>
              <a:ext uri="{28A0092B-C50C-407E-A947-70E740481C1C}">
                <a14:useLocalDpi xmlns:a14="http://schemas.microsoft.com/office/drawing/2010/main" val="0"/>
              </a:ext>
            </a:extLst>
          </a:blip>
          <a:srcRect t="6966" r="3406" b="10489"/>
          <a:stretch/>
        </p:blipFill>
        <p:spPr>
          <a:xfrm>
            <a:off x="0" y="1000124"/>
            <a:ext cx="4681026" cy="5857876"/>
          </a:xfrm>
          <a:prstGeom prst="rect">
            <a:avLst/>
          </a:prstGeom>
        </p:spPr>
      </p:pic>
      <p:sp>
        <p:nvSpPr>
          <p:cNvPr id="8" name="TextBox 7">
            <a:extLst>
              <a:ext uri="{FF2B5EF4-FFF2-40B4-BE49-F238E27FC236}">
                <a16:creationId xmlns:a16="http://schemas.microsoft.com/office/drawing/2014/main" id="{7013B552-D739-4C0C-9005-91DB91DE9B74}"/>
              </a:ext>
            </a:extLst>
          </p:cNvPr>
          <p:cNvSpPr txBox="1"/>
          <p:nvPr/>
        </p:nvSpPr>
        <p:spPr>
          <a:xfrm>
            <a:off x="5624981" y="2644170"/>
            <a:ext cx="5881219" cy="1569660"/>
          </a:xfrm>
          <a:prstGeom prst="rect">
            <a:avLst/>
          </a:prstGeom>
          <a:noFill/>
        </p:spPr>
        <p:txBody>
          <a:bodyPr wrap="square">
            <a:spAutoFit/>
          </a:bodyPr>
          <a:lstStyle/>
          <a:p>
            <a:r>
              <a:rPr lang="en-GB" sz="3200" dirty="0">
                <a:effectLst/>
                <a:latin typeface="Century Gothic" panose="020B0502020202020204" pitchFamily="34" charset="0"/>
                <a:ea typeface="Times New Roman" panose="02020603050405020304" pitchFamily="18" charset="0"/>
              </a:rPr>
              <a:t>Saint Peter was a fisherman when Jesus called him to be a disciple. </a:t>
            </a:r>
            <a:endParaRPr lang="en-GB" sz="4000" dirty="0">
              <a:latin typeface="Century Gothic" panose="020B0502020202020204" pitchFamily="34" charset="0"/>
            </a:endParaRPr>
          </a:p>
        </p:txBody>
      </p:sp>
      <p:sp>
        <p:nvSpPr>
          <p:cNvPr id="9" name="Subtitle 2">
            <a:extLst>
              <a:ext uri="{FF2B5EF4-FFF2-40B4-BE49-F238E27FC236}">
                <a16:creationId xmlns:a16="http://schemas.microsoft.com/office/drawing/2014/main" id="{4ED3C2C9-554C-4087-ACCB-D6CB3C00E8B1}"/>
              </a:ext>
            </a:extLst>
          </p:cNvPr>
          <p:cNvSpPr txBox="1">
            <a:spLocks/>
          </p:cNvSpPr>
          <p:nvPr/>
        </p:nvSpPr>
        <p:spPr bwMode="auto">
          <a:xfrm>
            <a:off x="9836150" y="6287724"/>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Arial" panose="020B0604020202020204" pitchFamily="34" charset="0"/>
                <a:ea typeface="Verdana" panose="020B0604030504040204" pitchFamily="34" charset="0"/>
                <a:cs typeface="Arial" panose="020B0604020202020204" pitchFamily="34" charset="0"/>
              </a:rPr>
              <a:t>We gather…</a:t>
            </a:r>
            <a:endParaRPr kumimoji="0" lang="en-GB" altLang="en-US" sz="2800" b="1" i="0" u="none" strike="noStrike" kern="0" cap="none" spc="0" normalizeH="0" baseline="0" noProof="0" dirty="0">
              <a:ln>
                <a:noFill/>
              </a:ln>
              <a:solidFill>
                <a:srgbClr val="FF7F00"/>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10" name="Graphic 14" descr="Candle">
            <a:extLst>
              <a:ext uri="{FF2B5EF4-FFF2-40B4-BE49-F238E27FC236}">
                <a16:creationId xmlns:a16="http://schemas.microsoft.com/office/drawing/2014/main" id="{CA030B08-BE5E-4403-8CDE-CA36F672D0D6}"/>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46236" y="6109131"/>
            <a:ext cx="789914" cy="710769"/>
          </a:xfrm>
          <a:prstGeom prst="rect">
            <a:avLst/>
          </a:prstGeom>
        </p:spPr>
      </p:pic>
    </p:spTree>
    <p:extLst>
      <p:ext uri="{BB962C8B-B14F-4D97-AF65-F5344CB8AC3E}">
        <p14:creationId xmlns:p14="http://schemas.microsoft.com/office/powerpoint/2010/main" val="1245511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464E59-3492-47AD-9D4D-667A409A939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604" b="71875" l="26501" r="39312">
                        <a14:foregroundMark x1="30381" y1="29948" x2="32357" y2="38151"/>
                        <a14:foregroundMark x1="32357" y1="38151" x2="32650" y2="51563"/>
                        <a14:foregroundMark x1="32650" y1="51563" x2="30747" y2="59375"/>
                        <a14:foregroundMark x1="30747" y1="59375" x2="32796" y2="68490"/>
                        <a14:foregroundMark x1="32796" y1="68490" x2="33236" y2="41276"/>
                        <a14:foregroundMark x1="33236" y1="41276" x2="31918" y2="30990"/>
                        <a14:foregroundMark x1="31918" y1="30990" x2="35944" y2="42578"/>
                        <a14:foregroundMark x1="35944" y1="42578" x2="39385" y2="45182"/>
                        <a14:foregroundMark x1="30820" y1="31380" x2="28697" y2="41406"/>
                        <a14:foregroundMark x1="28697" y1="41406" x2="29795" y2="51432"/>
                        <a14:foregroundMark x1="29795" y1="51432" x2="30015" y2="49089"/>
                        <a14:foregroundMark x1="27892" y1="65755" x2="30527" y2="68620"/>
                        <a14:foregroundMark x1="30527" y1="68620" x2="30527" y2="68620"/>
                        <a14:foregroundMark x1="30527" y1="68359" x2="30381" y2="69271"/>
                        <a14:foregroundMark x1="29575" y1="70443" x2="29575" y2="72135"/>
                        <a14:foregroundMark x1="36530" y1="56641" x2="38141" y2="57813"/>
                        <a14:foregroundMark x1="31479" y1="29036" x2="34187" y2="29036"/>
                        <a14:foregroundMark x1="32284" y1="29036" x2="29209" y2="27604"/>
                        <a14:backgroundMark x1="37335" y1="65755" x2="43265" y2="63542"/>
                        <a14:backgroundMark x1="43265" y1="63542" x2="39458" y2="65625"/>
                        <a14:backgroundMark x1="39458" y1="65625" x2="39239" y2="64323"/>
                      </a14:backgroundRemoval>
                    </a14:imgEffect>
                  </a14:imgLayer>
                </a14:imgProps>
              </a:ext>
            </a:extLst>
          </a:blip>
          <a:srcRect l="25000" t="26655" r="59419" b="27132"/>
          <a:stretch/>
        </p:blipFill>
        <p:spPr>
          <a:xfrm>
            <a:off x="859971" y="1101677"/>
            <a:ext cx="3311979" cy="5523129"/>
          </a:xfrm>
          <a:prstGeom prst="rect">
            <a:avLst/>
          </a:prstGeom>
        </p:spPr>
      </p:pic>
      <p:sp>
        <p:nvSpPr>
          <p:cNvPr id="12" name="TextBox 11">
            <a:extLst>
              <a:ext uri="{FF2B5EF4-FFF2-40B4-BE49-F238E27FC236}">
                <a16:creationId xmlns:a16="http://schemas.microsoft.com/office/drawing/2014/main" id="{1F94C38A-754D-492B-BB94-9D812B83C6C1}"/>
              </a:ext>
            </a:extLst>
          </p:cNvPr>
          <p:cNvSpPr txBox="1"/>
          <p:nvPr/>
        </p:nvSpPr>
        <p:spPr>
          <a:xfrm>
            <a:off x="5079439" y="1508820"/>
            <a:ext cx="5881219" cy="1569660"/>
          </a:xfrm>
          <a:prstGeom prst="rect">
            <a:avLst/>
          </a:prstGeom>
          <a:noFill/>
        </p:spPr>
        <p:txBody>
          <a:bodyPr wrap="square">
            <a:spAutoFit/>
          </a:bodyPr>
          <a:lstStyle/>
          <a:p>
            <a:r>
              <a:rPr lang="en-GB" sz="3200" dirty="0">
                <a:effectLst/>
                <a:latin typeface="Century Gothic" panose="020B0502020202020204" pitchFamily="34" charset="0"/>
                <a:ea typeface="Times New Roman" panose="02020603050405020304" pitchFamily="18" charset="0"/>
              </a:rPr>
              <a:t>Saint Paul wrote many letters that we now read in the Bible.</a:t>
            </a:r>
            <a:endParaRPr lang="en-GB" sz="4000" dirty="0">
              <a:latin typeface="Century Gothic" panose="020B0502020202020204" pitchFamily="34" charset="0"/>
            </a:endParaRPr>
          </a:p>
        </p:txBody>
      </p:sp>
      <p:sp>
        <p:nvSpPr>
          <p:cNvPr id="14" name="Subtitle 2">
            <a:extLst>
              <a:ext uri="{FF2B5EF4-FFF2-40B4-BE49-F238E27FC236}">
                <a16:creationId xmlns:a16="http://schemas.microsoft.com/office/drawing/2014/main" id="{F7F1100C-5F0A-4697-A859-348936AB7292}"/>
              </a:ext>
            </a:extLst>
          </p:cNvPr>
          <p:cNvSpPr txBox="1">
            <a:spLocks/>
          </p:cNvSpPr>
          <p:nvPr/>
        </p:nvSpPr>
        <p:spPr bwMode="auto">
          <a:xfrm>
            <a:off x="9836150" y="6287724"/>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Arial" panose="020B0604020202020204" pitchFamily="34" charset="0"/>
                <a:ea typeface="Verdana" panose="020B0604030504040204" pitchFamily="34" charset="0"/>
                <a:cs typeface="Arial" panose="020B0604020202020204" pitchFamily="34" charset="0"/>
              </a:rPr>
              <a:t>We gather…</a:t>
            </a:r>
            <a:endParaRPr kumimoji="0" lang="en-GB" altLang="en-US" sz="2800" b="1" i="0" u="none" strike="noStrike" kern="0" cap="none" spc="0" normalizeH="0" baseline="0" noProof="0" dirty="0">
              <a:ln>
                <a:noFill/>
              </a:ln>
              <a:solidFill>
                <a:srgbClr val="FF7F00"/>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15" name="Graphic 14" descr="Candle">
            <a:extLst>
              <a:ext uri="{FF2B5EF4-FFF2-40B4-BE49-F238E27FC236}">
                <a16:creationId xmlns:a16="http://schemas.microsoft.com/office/drawing/2014/main" id="{3BF3FE8C-051A-4B30-9CE5-DED91C39478F}"/>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46236" y="6109131"/>
            <a:ext cx="789914" cy="71076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6CEF052-350F-43B4-BD45-D2F6A38EB6CC}"/>
              </a:ext>
            </a:extLst>
          </p:cNvPr>
          <p:cNvPicPr>
            <a:picLocks noChangeAspect="1"/>
          </p:cNvPicPr>
          <p:nvPr/>
        </p:nvPicPr>
        <p:blipFill rotWithShape="1">
          <a:blip r:embed="rId7">
            <a:extLst>
              <a:ext uri="{28A0092B-C50C-407E-A947-70E740481C1C}">
                <a14:useLocalDpi xmlns:a14="http://schemas.microsoft.com/office/drawing/2010/main" val="0"/>
              </a:ext>
            </a:extLst>
          </a:blip>
          <a:srcRect t="7545" b="13166"/>
          <a:stretch/>
        </p:blipFill>
        <p:spPr>
          <a:xfrm>
            <a:off x="5506971" y="3078480"/>
            <a:ext cx="5026154" cy="2827019"/>
          </a:xfrm>
          <a:prstGeom prst="rect">
            <a:avLst/>
          </a:prstGeom>
        </p:spPr>
      </p:pic>
    </p:spTree>
    <p:extLst>
      <p:ext uri="{BB962C8B-B14F-4D97-AF65-F5344CB8AC3E}">
        <p14:creationId xmlns:p14="http://schemas.microsoft.com/office/powerpoint/2010/main" val="3381799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C2AC25F8-4A51-468E-86D7-8FD0D5603A61}"/>
              </a:ext>
            </a:extLst>
          </p:cNvPr>
          <p:cNvSpPr txBox="1">
            <a:spLocks/>
          </p:cNvSpPr>
          <p:nvPr/>
        </p:nvSpPr>
        <p:spPr bwMode="auto">
          <a:xfrm>
            <a:off x="1514475" y="1223704"/>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Arial" panose="020B0604020202020204" pitchFamily="34" charset="0"/>
                <a:ea typeface="Verdana" panose="020B0604030504040204" pitchFamily="34" charset="0"/>
                <a:cs typeface="Arial" panose="020B0604020202020204" pitchFamily="34" charset="0"/>
              </a:rPr>
              <a:t>We gather…</a:t>
            </a:r>
            <a:endParaRPr kumimoji="0" lang="en-GB" altLang="en-US" sz="2800" b="1" i="0" u="none" strike="noStrike" kern="0" cap="none" spc="0" normalizeH="0" baseline="0" noProof="0" dirty="0">
              <a:ln>
                <a:noFill/>
              </a:ln>
              <a:solidFill>
                <a:srgbClr val="FF7F00"/>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16" name="Graphic 14" descr="Candle">
            <a:extLst>
              <a:ext uri="{FF2B5EF4-FFF2-40B4-BE49-F238E27FC236}">
                <a16:creationId xmlns:a16="http://schemas.microsoft.com/office/drawing/2014/main" id="{7FC0C275-92F2-47D9-8569-4ED801775E7A}"/>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556" y="990270"/>
            <a:ext cx="789914" cy="710769"/>
          </a:xfrm>
          <a:prstGeom prst="rect">
            <a:avLst/>
          </a:prstGeom>
        </p:spPr>
      </p:pic>
      <p:pic>
        <p:nvPicPr>
          <p:cNvPr id="3" name="Picture 2" descr="A picture containing text, outdoor, tree, person&#10;&#10;Description automatically generated">
            <a:extLst>
              <a:ext uri="{FF2B5EF4-FFF2-40B4-BE49-F238E27FC236}">
                <a16:creationId xmlns:a16="http://schemas.microsoft.com/office/drawing/2014/main" id="{E562FCF5-FD68-4CBF-B04D-0C44A02CD2D5}"/>
              </a:ext>
            </a:extLst>
          </p:cNvPr>
          <p:cNvPicPr>
            <a:picLocks noChangeAspect="1"/>
          </p:cNvPicPr>
          <p:nvPr/>
        </p:nvPicPr>
        <p:blipFill rotWithShape="1">
          <a:blip r:embed="rId5">
            <a:extLst>
              <a:ext uri="{28A0092B-C50C-407E-A947-70E740481C1C}">
                <a14:useLocalDpi xmlns:a14="http://schemas.microsoft.com/office/drawing/2010/main" val="0"/>
              </a:ext>
            </a:extLst>
          </a:blip>
          <a:srcRect l="8637" t="7778" r="22029" b="9722"/>
          <a:stretch/>
        </p:blipFill>
        <p:spPr>
          <a:xfrm>
            <a:off x="933451" y="2095500"/>
            <a:ext cx="5162550" cy="4095750"/>
          </a:xfrm>
          <a:prstGeom prst="rect">
            <a:avLst/>
          </a:prstGeom>
        </p:spPr>
      </p:pic>
      <p:sp>
        <p:nvSpPr>
          <p:cNvPr id="12" name="TextBox 11">
            <a:extLst>
              <a:ext uri="{FF2B5EF4-FFF2-40B4-BE49-F238E27FC236}">
                <a16:creationId xmlns:a16="http://schemas.microsoft.com/office/drawing/2014/main" id="{FA95A7FE-9DCA-4AA8-AC92-A23A04A24AF9}"/>
              </a:ext>
            </a:extLst>
          </p:cNvPr>
          <p:cNvSpPr txBox="1"/>
          <p:nvPr/>
        </p:nvSpPr>
        <p:spPr>
          <a:xfrm>
            <a:off x="6310781" y="2916704"/>
            <a:ext cx="5881219" cy="1938992"/>
          </a:xfrm>
          <a:prstGeom prst="rect">
            <a:avLst/>
          </a:prstGeom>
          <a:noFill/>
        </p:spPr>
        <p:txBody>
          <a:bodyPr wrap="square">
            <a:spAutoFit/>
          </a:bodyPr>
          <a:lstStyle/>
          <a:p>
            <a:r>
              <a:rPr lang="en-GB" sz="2400" b="1" dirty="0">
                <a:latin typeface="Century Gothic" panose="020B0502020202020204" pitchFamily="34" charset="0"/>
              </a:rPr>
              <a:t>May the God of hope </a:t>
            </a:r>
          </a:p>
          <a:p>
            <a:r>
              <a:rPr lang="en-GB" sz="2400" b="1" dirty="0">
                <a:latin typeface="Century Gothic" panose="020B0502020202020204" pitchFamily="34" charset="0"/>
              </a:rPr>
              <a:t>fill you with all joy and peace </a:t>
            </a:r>
          </a:p>
          <a:p>
            <a:r>
              <a:rPr lang="en-GB" sz="2400" b="1" dirty="0">
                <a:latin typeface="Century Gothic" panose="020B0502020202020204" pitchFamily="34" charset="0"/>
              </a:rPr>
              <a:t>as you trust in him,</a:t>
            </a:r>
          </a:p>
          <a:p>
            <a:r>
              <a:rPr lang="en-GB" sz="2400" b="1" dirty="0">
                <a:latin typeface="Century Gothic" panose="020B0502020202020204" pitchFamily="34" charset="0"/>
              </a:rPr>
              <a:t>so that you may overflow with hope </a:t>
            </a:r>
          </a:p>
          <a:p>
            <a:r>
              <a:rPr lang="en-GB" sz="2400" b="1" dirty="0">
                <a:latin typeface="Century Gothic" panose="020B0502020202020204" pitchFamily="34" charset="0"/>
              </a:rPr>
              <a:t>by the power of the Holy Spirit. </a:t>
            </a:r>
          </a:p>
        </p:txBody>
      </p:sp>
    </p:spTree>
    <p:extLst>
      <p:ext uri="{BB962C8B-B14F-4D97-AF65-F5344CB8AC3E}">
        <p14:creationId xmlns:p14="http://schemas.microsoft.com/office/powerpoint/2010/main" val="810344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0501D-7B62-46EA-8ACB-49FDC03AAEF9}"/>
              </a:ext>
            </a:extLst>
          </p:cNvPr>
          <p:cNvSpPr/>
          <p:nvPr/>
        </p:nvSpPr>
        <p:spPr>
          <a:xfrm>
            <a:off x="1595768" y="1451327"/>
            <a:ext cx="6312626" cy="523220"/>
          </a:xfrm>
          <a:prstGeom prst="rect">
            <a:avLst/>
          </a:prstGeom>
        </p:spPr>
        <p:txBody>
          <a:bodyPr wrap="square">
            <a:spAutoFit/>
          </a:bodyPr>
          <a:lstStyle/>
          <a:p>
            <a:r>
              <a:rPr lang="en-GB" sz="2800" b="1" i="1" dirty="0">
                <a:solidFill>
                  <a:srgbClr val="A1C60F"/>
                </a:solidFill>
                <a:latin typeface="Arial" panose="020B0604020202020204" pitchFamily="34" charset="0"/>
                <a:ea typeface="Times New Roman" panose="02020603050405020304" pitchFamily="18" charset="0"/>
                <a:cs typeface="Arial" panose="020B0604020202020204" pitchFamily="34" charset="0"/>
              </a:rPr>
              <a:t>We listen… </a:t>
            </a:r>
            <a:endParaRPr lang="en-GB" sz="2800" b="1" dirty="0">
              <a:solidFill>
                <a:srgbClr val="A1C60F"/>
              </a:solidFill>
              <a:latin typeface="Arial" panose="020B0604020202020204" pitchFamily="34" charset="0"/>
              <a:cs typeface="Arial" panose="020B0604020202020204" pitchFamily="34" charset="0"/>
            </a:endParaRPr>
          </a:p>
        </p:txBody>
      </p:sp>
      <p:pic>
        <p:nvPicPr>
          <p:cNvPr id="11" name="Graphic 13" descr="Open Book">
            <a:extLst>
              <a:ext uri="{FF2B5EF4-FFF2-40B4-BE49-F238E27FC236}">
                <a16:creationId xmlns:a16="http://schemas.microsoft.com/office/drawing/2014/main" id="{FC81DA1E-6642-4149-A209-41DE09B256EA}"/>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152" y="1299565"/>
            <a:ext cx="717233" cy="718457"/>
          </a:xfrm>
          <a:prstGeom prst="rect">
            <a:avLst/>
          </a:prstGeom>
        </p:spPr>
      </p:pic>
      <p:pic>
        <p:nvPicPr>
          <p:cNvPr id="14" name="Picture 13">
            <a:extLst>
              <a:ext uri="{FF2B5EF4-FFF2-40B4-BE49-F238E27FC236}">
                <a16:creationId xmlns:a16="http://schemas.microsoft.com/office/drawing/2014/main" id="{000E04EB-0BC4-4147-ABD9-07A235F2E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9900" y="5185496"/>
            <a:ext cx="438481" cy="1320532"/>
          </a:xfrm>
          <a:prstGeom prst="rect">
            <a:avLst/>
          </a:prstGeom>
        </p:spPr>
      </p:pic>
      <p:sp>
        <p:nvSpPr>
          <p:cNvPr id="3" name="Rectangle 2">
            <a:extLst>
              <a:ext uri="{FF2B5EF4-FFF2-40B4-BE49-F238E27FC236}">
                <a16:creationId xmlns:a16="http://schemas.microsoft.com/office/drawing/2014/main" id="{65C22046-3E68-46AD-B2D6-8CE0AB95A735}"/>
              </a:ext>
            </a:extLst>
          </p:cNvPr>
          <p:cNvSpPr/>
          <p:nvPr/>
        </p:nvSpPr>
        <p:spPr>
          <a:xfrm>
            <a:off x="434208" y="3462437"/>
            <a:ext cx="3653454" cy="954107"/>
          </a:xfrm>
          <a:prstGeom prst="rect">
            <a:avLst/>
          </a:prstGeom>
        </p:spPr>
        <p:txBody>
          <a:bodyPr wrap="square">
            <a:spAutoFit/>
          </a:bodyPr>
          <a:lstStyle/>
          <a:p>
            <a:r>
              <a:rPr lang="en-GB" sz="2800" dirty="0">
                <a:latin typeface="Century Gothic" panose="020B0502020202020204" pitchFamily="34" charset="0"/>
                <a:ea typeface="Verdana" panose="020B0604030504040204" pitchFamily="34" charset="0"/>
                <a:cs typeface="Arial" panose="020B0604020202020204" pitchFamily="34" charset="0"/>
              </a:rPr>
              <a:t>A reading from the Gospel of Matthew</a:t>
            </a:r>
          </a:p>
        </p:txBody>
      </p:sp>
      <p:pic>
        <p:nvPicPr>
          <p:cNvPr id="5" name="Picture 4" descr="A picture containing outdoor, rock, nature, megalith&#10;&#10;Description automatically generated">
            <a:extLst>
              <a:ext uri="{FF2B5EF4-FFF2-40B4-BE49-F238E27FC236}">
                <a16:creationId xmlns:a16="http://schemas.microsoft.com/office/drawing/2014/main" id="{A960DE87-4695-4A1F-A657-60E89F372916}"/>
              </a:ext>
            </a:extLst>
          </p:cNvPr>
          <p:cNvPicPr>
            <a:picLocks noChangeAspect="1"/>
          </p:cNvPicPr>
          <p:nvPr/>
        </p:nvPicPr>
        <p:blipFill rotWithShape="1">
          <a:blip r:embed="rId6">
            <a:extLst>
              <a:ext uri="{28A0092B-C50C-407E-A947-70E740481C1C}">
                <a14:useLocalDpi xmlns:a14="http://schemas.microsoft.com/office/drawing/2010/main" val="0"/>
              </a:ext>
            </a:extLst>
          </a:blip>
          <a:srcRect b="24873"/>
          <a:stretch/>
        </p:blipFill>
        <p:spPr>
          <a:xfrm>
            <a:off x="5537402" y="987685"/>
            <a:ext cx="5238750" cy="5903609"/>
          </a:xfrm>
          <a:prstGeom prst="rect">
            <a:avLst/>
          </a:prstGeom>
        </p:spPr>
      </p:pic>
    </p:spTree>
    <p:extLst>
      <p:ext uri="{BB962C8B-B14F-4D97-AF65-F5344CB8AC3E}">
        <p14:creationId xmlns:p14="http://schemas.microsoft.com/office/powerpoint/2010/main" val="2857551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0501D-7B62-46EA-8ACB-49FDC03AAEF9}"/>
              </a:ext>
            </a:extLst>
          </p:cNvPr>
          <p:cNvSpPr/>
          <p:nvPr/>
        </p:nvSpPr>
        <p:spPr>
          <a:xfrm>
            <a:off x="5888323" y="1073776"/>
            <a:ext cx="4697120" cy="1815882"/>
          </a:xfrm>
          <a:prstGeom prst="rect">
            <a:avLst/>
          </a:prstGeom>
        </p:spPr>
        <p:txBody>
          <a:bodyPr wrap="none">
            <a:spAutoFit/>
          </a:bodyPr>
          <a:lstStyle/>
          <a:p>
            <a:pPr algn="ctr"/>
            <a:r>
              <a:rPr lang="en-GB" sz="2800" b="1" i="1" dirty="0">
                <a:solidFill>
                  <a:schemeClr val="bg1"/>
                </a:solidFill>
                <a:latin typeface="Century Gothic" panose="020B0502020202020204" pitchFamily="34" charset="0"/>
                <a:ea typeface="Verdana" panose="020B0604030504040204" pitchFamily="34" charset="0"/>
                <a:cs typeface="Arial" panose="020B0604020202020204" pitchFamily="34" charset="0"/>
              </a:rPr>
              <a:t>SACRED SILENCE</a:t>
            </a:r>
          </a:p>
          <a:p>
            <a:pPr algn="ctr"/>
            <a:endParaRPr lang="en-GB" sz="2800" b="1" i="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r>
              <a:rPr lang="en-GB" sz="2800" b="1" i="1" dirty="0">
                <a:solidFill>
                  <a:schemeClr val="bg1"/>
                </a:solidFill>
                <a:latin typeface="Century Gothic" panose="020B0502020202020204" pitchFamily="34" charset="0"/>
                <a:ea typeface="Verdana" panose="020B0604030504040204" pitchFamily="34" charset="0"/>
                <a:cs typeface="Arial" panose="020B0604020202020204" pitchFamily="34" charset="0"/>
              </a:rPr>
              <a:t>We respond… </a:t>
            </a:r>
          </a:p>
          <a:p>
            <a:r>
              <a:rPr lang="en-GB" sz="2800" b="1" i="1" dirty="0">
                <a:solidFill>
                  <a:schemeClr val="bg1"/>
                </a:solidFill>
                <a:latin typeface="Century Gothic" panose="020B0502020202020204" pitchFamily="34" charset="0"/>
                <a:ea typeface="Verdana" panose="020B0604030504040204" pitchFamily="34" charset="0"/>
                <a:cs typeface="Arial" panose="020B0604020202020204" pitchFamily="34" charset="0"/>
              </a:rPr>
              <a:t>What is God saying to us?</a:t>
            </a:r>
          </a:p>
        </p:txBody>
      </p:sp>
      <p:sp>
        <p:nvSpPr>
          <p:cNvPr id="3" name="Rectangle 2">
            <a:extLst>
              <a:ext uri="{FF2B5EF4-FFF2-40B4-BE49-F238E27FC236}">
                <a16:creationId xmlns:a16="http://schemas.microsoft.com/office/drawing/2014/main" id="{014F2C10-DF61-4DF1-B875-E061B966CB77}"/>
              </a:ext>
            </a:extLst>
          </p:cNvPr>
          <p:cNvSpPr/>
          <p:nvPr/>
        </p:nvSpPr>
        <p:spPr>
          <a:xfrm>
            <a:off x="4289724" y="3447384"/>
            <a:ext cx="7894318" cy="3023328"/>
          </a:xfrm>
          <a:prstGeom prst="rect">
            <a:avLst/>
          </a:prstGeom>
        </p:spPr>
        <p:txBody>
          <a:bodyPr wrap="square">
            <a:spAutoFit/>
          </a:bodyPr>
          <a:lstStyle/>
          <a:p>
            <a:pPr>
              <a:lnSpc>
                <a:spcPct val="115000"/>
              </a:lnSpc>
              <a:spcAft>
                <a:spcPts val="0"/>
              </a:spcAft>
            </a:pPr>
            <a:r>
              <a:rPr lang="en-GB" sz="28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How do you think the disciples felt watching Jesus ascend into heaven? </a:t>
            </a:r>
          </a:p>
          <a:p>
            <a:pPr marL="342900" indent="-342900">
              <a:lnSpc>
                <a:spcPct val="115000"/>
              </a:lnSpc>
              <a:spcAft>
                <a:spcPts val="0"/>
              </a:spcAft>
              <a:buBlip>
                <a:blip r:embed="rId3">
                  <a:extLst>
                    <a:ext uri="{96DAC541-7B7A-43D3-8B79-37D633B846F1}">
                      <asvg:svgBlip xmlns:asvg="http://schemas.microsoft.com/office/drawing/2016/SVG/main" r:embed="rId4"/>
                    </a:ext>
                  </a:extLst>
                </a:blip>
              </a:buBlip>
            </a:pPr>
            <a:endParaRPr lang="en-GB" sz="28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n-GB" sz="28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What promise does Jesus give his friends?</a:t>
            </a:r>
          </a:p>
          <a:p>
            <a:pPr marL="342900" indent="-342900">
              <a:lnSpc>
                <a:spcPct val="115000"/>
              </a:lnSpc>
              <a:spcAft>
                <a:spcPts val="0"/>
              </a:spcAft>
              <a:buBlip>
                <a:blip r:embed="rId3">
                  <a:extLst>
                    <a:ext uri="{96DAC541-7B7A-43D3-8B79-37D633B846F1}">
                      <asvg:svgBlip xmlns:asvg="http://schemas.microsoft.com/office/drawing/2016/SVG/main" r:embed="rId4"/>
                    </a:ext>
                  </a:extLst>
                </a:blip>
              </a:buBlip>
            </a:pPr>
            <a:endParaRPr lang="en-GB" sz="28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endParaRPr>
          </a:p>
          <a:p>
            <a:pPr>
              <a:lnSpc>
                <a:spcPct val="115000"/>
              </a:lnSpc>
              <a:spcAft>
                <a:spcPts val="0"/>
              </a:spcAft>
            </a:pPr>
            <a:r>
              <a:rPr lang="en-GB" sz="28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Why do you think this day is important?</a:t>
            </a:r>
          </a:p>
        </p:txBody>
      </p:sp>
      <p:pic>
        <p:nvPicPr>
          <p:cNvPr id="6" name="Picture 5" descr="Background pattern&#10;&#10;Description automatically generated">
            <a:extLst>
              <a:ext uri="{FF2B5EF4-FFF2-40B4-BE49-F238E27FC236}">
                <a16:creationId xmlns:a16="http://schemas.microsoft.com/office/drawing/2014/main" id="{6F8CDFB6-8CE5-4307-9061-C065ABED0438}"/>
              </a:ext>
            </a:extLst>
          </p:cNvPr>
          <p:cNvPicPr>
            <a:picLocks noChangeAspect="1"/>
          </p:cNvPicPr>
          <p:nvPr/>
        </p:nvPicPr>
        <p:blipFill rotWithShape="1">
          <a:blip r:embed="rId5">
            <a:alphaModFix amt="70000"/>
            <a:extLst>
              <a:ext uri="{28A0092B-C50C-407E-A947-70E740481C1C}">
                <a14:useLocalDpi xmlns:a14="http://schemas.microsoft.com/office/drawing/2010/main" val="0"/>
              </a:ext>
            </a:extLst>
          </a:blip>
          <a:srcRect b="32223"/>
          <a:stretch/>
        </p:blipFill>
        <p:spPr>
          <a:xfrm>
            <a:off x="0" y="999898"/>
            <a:ext cx="12184042" cy="5858102"/>
          </a:xfrm>
          <a:prstGeom prst="rect">
            <a:avLst/>
          </a:prstGeom>
        </p:spPr>
      </p:pic>
      <p:sp>
        <p:nvSpPr>
          <p:cNvPr id="7" name="TextBox 6">
            <a:extLst>
              <a:ext uri="{FF2B5EF4-FFF2-40B4-BE49-F238E27FC236}">
                <a16:creationId xmlns:a16="http://schemas.microsoft.com/office/drawing/2014/main" id="{507431EA-A681-49A7-9D54-34E04B0295AB}"/>
              </a:ext>
            </a:extLst>
          </p:cNvPr>
          <p:cNvSpPr txBox="1"/>
          <p:nvPr/>
        </p:nvSpPr>
        <p:spPr>
          <a:xfrm>
            <a:off x="1310471" y="2161840"/>
            <a:ext cx="9563100" cy="4308872"/>
          </a:xfrm>
          <a:prstGeom prst="rect">
            <a:avLst/>
          </a:prstGeom>
          <a:noFill/>
        </p:spPr>
        <p:txBody>
          <a:bodyPr wrap="square" rtlCol="0">
            <a:spAutoFit/>
          </a:bodyPr>
          <a:lstStyle/>
          <a:p>
            <a:r>
              <a:rPr lang="en-GB" sz="3200" dirty="0">
                <a:latin typeface="Century Gothic" panose="020B0502020202020204" pitchFamily="34" charset="0"/>
              </a:rPr>
              <a:t>Jesus asks “Who do you say I am?” How would you answer this question?</a:t>
            </a:r>
          </a:p>
          <a:p>
            <a:endParaRPr lang="en-GB" sz="3200" dirty="0">
              <a:latin typeface="Century Gothic" panose="020B0502020202020204" pitchFamily="34" charset="0"/>
            </a:endParaRPr>
          </a:p>
          <a:p>
            <a:r>
              <a:rPr lang="en-GB" sz="3200" dirty="0">
                <a:latin typeface="Century Gothic" panose="020B0502020202020204" pitchFamily="34" charset="0"/>
              </a:rPr>
              <a:t>How do you think Peter felt when Jesus said he was the rock on which he would build his church?</a:t>
            </a:r>
          </a:p>
          <a:p>
            <a:endParaRPr lang="en-GB" sz="3200" dirty="0">
              <a:latin typeface="Century Gothic" panose="020B0502020202020204" pitchFamily="34" charset="0"/>
            </a:endParaRPr>
          </a:p>
          <a:p>
            <a:r>
              <a:rPr lang="en-GB" sz="3200" dirty="0">
                <a:latin typeface="Century Gothic" panose="020B0502020202020204" pitchFamily="34" charset="0"/>
              </a:rPr>
              <a:t>What can each of us do to build the church?</a:t>
            </a:r>
          </a:p>
          <a:p>
            <a:endParaRPr lang="en-GB" dirty="0"/>
          </a:p>
        </p:txBody>
      </p:sp>
      <p:sp>
        <p:nvSpPr>
          <p:cNvPr id="12" name="TextBox 11">
            <a:extLst>
              <a:ext uri="{FF2B5EF4-FFF2-40B4-BE49-F238E27FC236}">
                <a16:creationId xmlns:a16="http://schemas.microsoft.com/office/drawing/2014/main" id="{747C4405-4C8A-4BF5-B957-FEE7A2BA3102}"/>
              </a:ext>
            </a:extLst>
          </p:cNvPr>
          <p:cNvSpPr txBox="1"/>
          <p:nvPr/>
        </p:nvSpPr>
        <p:spPr>
          <a:xfrm>
            <a:off x="2984081" y="1268879"/>
            <a:ext cx="6229350" cy="707886"/>
          </a:xfrm>
          <a:prstGeom prst="rect">
            <a:avLst/>
          </a:prstGeom>
          <a:noFill/>
        </p:spPr>
        <p:txBody>
          <a:bodyPr wrap="square">
            <a:spAutoFit/>
          </a:bodyPr>
          <a:lstStyle/>
          <a:p>
            <a:pPr marL="0" indent="0" algn="ctr">
              <a:buNone/>
            </a:pPr>
            <a:r>
              <a:rPr lang="en-GB" sz="4000" b="1" i="1" dirty="0">
                <a:solidFill>
                  <a:srgbClr val="C51B8A"/>
                </a:solidFill>
                <a:latin typeface="Century Gothic" panose="020B0502020202020204" pitchFamily="34" charset="0"/>
                <a:ea typeface="Verdana" panose="020B0604030504040204" pitchFamily="34" charset="0"/>
                <a:cs typeface="Arial" panose="020B0604020202020204" pitchFamily="34" charset="0"/>
              </a:rPr>
              <a:t>SACRED SILENCE…</a:t>
            </a:r>
          </a:p>
        </p:txBody>
      </p:sp>
    </p:spTree>
    <p:extLst>
      <p:ext uri="{BB962C8B-B14F-4D97-AF65-F5344CB8AC3E}">
        <p14:creationId xmlns:p14="http://schemas.microsoft.com/office/powerpoint/2010/main" val="2382487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6" descr="Heart">
            <a:extLst>
              <a:ext uri="{FF2B5EF4-FFF2-40B4-BE49-F238E27FC236}">
                <a16:creationId xmlns:a16="http://schemas.microsoft.com/office/drawing/2014/main" id="{4464852C-5CAC-4152-B233-D3F0D65CC2E2}"/>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682" y="6100265"/>
            <a:ext cx="717233" cy="718457"/>
          </a:xfrm>
          <a:prstGeom prst="rect">
            <a:avLst/>
          </a:prstGeom>
        </p:spPr>
      </p:pic>
      <p:sp>
        <p:nvSpPr>
          <p:cNvPr id="13" name="Rectangle 12">
            <a:extLst>
              <a:ext uri="{FF2B5EF4-FFF2-40B4-BE49-F238E27FC236}">
                <a16:creationId xmlns:a16="http://schemas.microsoft.com/office/drawing/2014/main" id="{65FACFAB-23D2-4997-B152-874BB6368FDA}"/>
              </a:ext>
            </a:extLst>
          </p:cNvPr>
          <p:cNvSpPr/>
          <p:nvPr/>
        </p:nvSpPr>
        <p:spPr>
          <a:xfrm>
            <a:off x="980915" y="6295502"/>
            <a:ext cx="5966216" cy="523220"/>
          </a:xfrm>
          <a:prstGeom prst="rect">
            <a:avLst/>
          </a:prstGeom>
        </p:spPr>
        <p:txBody>
          <a:bodyPr wrap="square">
            <a:spAutoFit/>
          </a:bodyPr>
          <a:lstStyle/>
          <a:p>
            <a:r>
              <a:rPr lang="en-GB" sz="2800" b="1" i="1" dirty="0">
                <a:solidFill>
                  <a:srgbClr val="C51B8A"/>
                </a:solidFill>
                <a:latin typeface="Arial" panose="020B0604020202020204" pitchFamily="34" charset="0"/>
                <a:cs typeface="Arial" panose="020B0604020202020204" pitchFamily="34" charset="0"/>
              </a:rPr>
              <a:t>We respond…</a:t>
            </a:r>
            <a:endParaRPr lang="en-GB" sz="2800" b="1" dirty="0">
              <a:solidFill>
                <a:srgbClr val="C51B8A"/>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634D6AD-D238-4721-A47D-641C5D6B0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4176" y="4980338"/>
            <a:ext cx="520210" cy="1320532"/>
          </a:xfrm>
          <a:prstGeom prst="rect">
            <a:avLst/>
          </a:prstGeom>
        </p:spPr>
      </p:pic>
      <p:pic>
        <p:nvPicPr>
          <p:cNvPr id="9" name="Picture 8" descr="Diagram&#10;&#10;Description automatically generated">
            <a:extLst>
              <a:ext uri="{FF2B5EF4-FFF2-40B4-BE49-F238E27FC236}">
                <a16:creationId xmlns:a16="http://schemas.microsoft.com/office/drawing/2014/main" id="{7CC48D69-CB9F-47BF-B6C8-419FC6982525}"/>
              </a:ext>
            </a:extLst>
          </p:cNvPr>
          <p:cNvPicPr>
            <a:picLocks noChangeAspect="1"/>
          </p:cNvPicPr>
          <p:nvPr/>
        </p:nvPicPr>
        <p:blipFill rotWithShape="1">
          <a:blip r:embed="rId6"/>
          <a:srcRect l="16818" t="8992" r="2301"/>
          <a:stretch/>
        </p:blipFill>
        <p:spPr>
          <a:xfrm>
            <a:off x="3028951" y="1030809"/>
            <a:ext cx="7124699" cy="5069456"/>
          </a:xfrm>
          <a:prstGeom prst="rect">
            <a:avLst/>
          </a:prstGeom>
        </p:spPr>
      </p:pic>
    </p:spTree>
    <p:extLst>
      <p:ext uri="{BB962C8B-B14F-4D97-AF65-F5344CB8AC3E}">
        <p14:creationId xmlns:p14="http://schemas.microsoft.com/office/powerpoint/2010/main" val="1021984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Heart">
            <a:extLst>
              <a:ext uri="{FF2B5EF4-FFF2-40B4-BE49-F238E27FC236}">
                <a16:creationId xmlns:a16="http://schemas.microsoft.com/office/drawing/2014/main" id="{13F10EED-FB46-4847-9714-525F023604C7}"/>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052" y="5872844"/>
            <a:ext cx="717233" cy="718457"/>
          </a:xfrm>
          <a:prstGeom prst="rect">
            <a:avLst/>
          </a:prstGeom>
        </p:spPr>
      </p:pic>
      <p:sp>
        <p:nvSpPr>
          <p:cNvPr id="9" name="Rectangle 8">
            <a:extLst>
              <a:ext uri="{FF2B5EF4-FFF2-40B4-BE49-F238E27FC236}">
                <a16:creationId xmlns:a16="http://schemas.microsoft.com/office/drawing/2014/main" id="{48D44FE3-5C9A-4D8B-94C0-2D17AD148754}"/>
              </a:ext>
            </a:extLst>
          </p:cNvPr>
          <p:cNvSpPr/>
          <p:nvPr/>
        </p:nvSpPr>
        <p:spPr>
          <a:xfrm>
            <a:off x="1026285" y="6001557"/>
            <a:ext cx="3095785" cy="523220"/>
          </a:xfrm>
          <a:prstGeom prst="rect">
            <a:avLst/>
          </a:prstGeom>
        </p:spPr>
        <p:txBody>
          <a:bodyPr wrap="square">
            <a:spAutoFit/>
          </a:bodyPr>
          <a:lstStyle/>
          <a:p>
            <a:r>
              <a:rPr lang="en-GB" sz="2800" b="1" i="1" dirty="0">
                <a:solidFill>
                  <a:srgbClr val="C51B8A"/>
                </a:solidFill>
                <a:latin typeface="Arial" panose="020B0604020202020204" pitchFamily="34" charset="0"/>
                <a:cs typeface="Arial" panose="020B0604020202020204" pitchFamily="34" charset="0"/>
              </a:rPr>
              <a:t>We respond…</a:t>
            </a:r>
            <a:endParaRPr lang="en-GB" sz="2800" b="1" dirty="0">
              <a:solidFill>
                <a:srgbClr val="C51B8A"/>
              </a:solidFill>
              <a:latin typeface="Arial" panose="020B0604020202020204" pitchFamily="34" charset="0"/>
              <a:cs typeface="Arial" panose="020B0604020202020204" pitchFamily="34" charset="0"/>
            </a:endParaRPr>
          </a:p>
        </p:txBody>
      </p:sp>
      <p:pic>
        <p:nvPicPr>
          <p:cNvPr id="5" name="Picture 4" descr="A person standing on a wooden staircase&#10;&#10;Description automatically generated with low confidence">
            <a:extLst>
              <a:ext uri="{FF2B5EF4-FFF2-40B4-BE49-F238E27FC236}">
                <a16:creationId xmlns:a16="http://schemas.microsoft.com/office/drawing/2014/main" id="{074B394C-5498-4D61-8742-425D7679C3D1}"/>
              </a:ext>
            </a:extLst>
          </p:cNvPr>
          <p:cNvPicPr>
            <a:picLocks noChangeAspect="1"/>
          </p:cNvPicPr>
          <p:nvPr/>
        </p:nvPicPr>
        <p:blipFill rotWithShape="1">
          <a:blip r:embed="rId5">
            <a:extLst>
              <a:ext uri="{28A0092B-C50C-407E-A947-70E740481C1C}">
                <a14:useLocalDpi xmlns:a14="http://schemas.microsoft.com/office/drawing/2010/main" val="0"/>
              </a:ext>
            </a:extLst>
          </a:blip>
          <a:srcRect t="7039" r="1534" b="20966"/>
          <a:stretch/>
        </p:blipFill>
        <p:spPr>
          <a:xfrm>
            <a:off x="1" y="914400"/>
            <a:ext cx="12192000" cy="5943600"/>
          </a:xfrm>
          <a:prstGeom prst="rect">
            <a:avLst/>
          </a:prstGeom>
        </p:spPr>
      </p:pic>
    </p:spTree>
    <p:extLst>
      <p:ext uri="{BB962C8B-B14F-4D97-AF65-F5344CB8AC3E}">
        <p14:creationId xmlns:p14="http://schemas.microsoft.com/office/powerpoint/2010/main" val="1558249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yellow, painted&#10;&#10;Description automatically generated">
            <a:extLst>
              <a:ext uri="{FF2B5EF4-FFF2-40B4-BE49-F238E27FC236}">
                <a16:creationId xmlns:a16="http://schemas.microsoft.com/office/drawing/2014/main" id="{653FA974-5E12-4837-BB79-6E66D463AB9B}"/>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32007" t="26629" r="31852" b="25259"/>
          <a:stretch/>
        </p:blipFill>
        <p:spPr>
          <a:xfrm>
            <a:off x="457103" y="1842282"/>
            <a:ext cx="4913863" cy="4361586"/>
          </a:xfrm>
          <a:prstGeom prst="rect">
            <a:avLst/>
          </a:prstGeom>
        </p:spPr>
      </p:pic>
      <p:sp>
        <p:nvSpPr>
          <p:cNvPr id="2" name="Rectangle 1">
            <a:extLst>
              <a:ext uri="{FF2B5EF4-FFF2-40B4-BE49-F238E27FC236}">
                <a16:creationId xmlns:a16="http://schemas.microsoft.com/office/drawing/2014/main" id="{B190501D-7B62-46EA-8ACB-49FDC03AAEF9}"/>
              </a:ext>
            </a:extLst>
          </p:cNvPr>
          <p:cNvSpPr/>
          <p:nvPr/>
        </p:nvSpPr>
        <p:spPr>
          <a:xfrm>
            <a:off x="1664333" y="1057452"/>
            <a:ext cx="2499402" cy="523220"/>
          </a:xfrm>
          <a:prstGeom prst="rect">
            <a:avLst/>
          </a:prstGeom>
        </p:spPr>
        <p:txBody>
          <a:bodyPr wrap="none">
            <a:spAutoFit/>
          </a:bodyPr>
          <a:lstStyle/>
          <a:p>
            <a:r>
              <a:rPr lang="en-GB" sz="2800" b="1" i="1" dirty="0">
                <a:solidFill>
                  <a:srgbClr val="008DAE"/>
                </a:solidFill>
                <a:latin typeface="Arial" panose="020B0604020202020204" pitchFamily="34" charset="0"/>
                <a:ea typeface="Verdana" panose="020B0604030504040204" pitchFamily="34" charset="0"/>
                <a:cs typeface="Arial" panose="020B0604020202020204" pitchFamily="34" charset="0"/>
              </a:rPr>
              <a:t>Going forth…</a:t>
            </a:r>
          </a:p>
        </p:txBody>
      </p:sp>
      <p:pic>
        <p:nvPicPr>
          <p:cNvPr id="12" name="Graphic 17" descr="Shooting star">
            <a:extLst>
              <a:ext uri="{FF2B5EF4-FFF2-40B4-BE49-F238E27FC236}">
                <a16:creationId xmlns:a16="http://schemas.microsoft.com/office/drawing/2014/main" id="{CE381D44-A5C2-42AD-A604-DF4C9A625F47}"/>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3589" y="1057452"/>
            <a:ext cx="549093" cy="523220"/>
          </a:xfrm>
          <a:prstGeom prst="rect">
            <a:avLst/>
          </a:prstGeom>
        </p:spPr>
      </p:pic>
      <p:sp>
        <p:nvSpPr>
          <p:cNvPr id="9" name="TextBox 8">
            <a:extLst>
              <a:ext uri="{FF2B5EF4-FFF2-40B4-BE49-F238E27FC236}">
                <a16:creationId xmlns:a16="http://schemas.microsoft.com/office/drawing/2014/main" id="{B8795F63-2BDD-4226-B8AD-19DC5D8F9550}"/>
              </a:ext>
            </a:extLst>
          </p:cNvPr>
          <p:cNvSpPr txBox="1"/>
          <p:nvPr/>
        </p:nvSpPr>
        <p:spPr>
          <a:xfrm>
            <a:off x="6096000" y="2742337"/>
            <a:ext cx="5638897" cy="2308324"/>
          </a:xfrm>
          <a:prstGeom prst="rect">
            <a:avLst/>
          </a:prstGeom>
          <a:noFill/>
        </p:spPr>
        <p:txBody>
          <a:bodyPr wrap="square">
            <a:spAutoFit/>
          </a:bodyPr>
          <a:lstStyle/>
          <a:p>
            <a:r>
              <a:rPr lang="en-GB" sz="3600" dirty="0">
                <a:effectLst/>
                <a:latin typeface="Century Gothic" panose="020B0502020202020204" pitchFamily="34" charset="0"/>
                <a:ea typeface="Times New Roman" panose="02020603050405020304" pitchFamily="18" charset="0"/>
              </a:rPr>
              <a:t>May the Lord make our love increase and overflow for each other and for everyone else.</a:t>
            </a:r>
            <a:endParaRPr lang="en-GB" sz="3600" dirty="0">
              <a:latin typeface="Century Gothic" panose="020B0502020202020204" pitchFamily="34" charset="0"/>
            </a:endParaRPr>
          </a:p>
        </p:txBody>
      </p:sp>
    </p:spTree>
    <p:extLst>
      <p:ext uri="{BB962C8B-B14F-4D97-AF65-F5344CB8AC3E}">
        <p14:creationId xmlns:p14="http://schemas.microsoft.com/office/powerpoint/2010/main" val="1076484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6722</TotalTime>
  <Words>1192</Words>
  <Application>Microsoft Macintosh PowerPoint</Application>
  <PresentationFormat>Widescreen</PresentationFormat>
  <Paragraphs>100</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Century Gothic</vt:lpstr>
      <vt:lpstr>Symbol</vt:lpstr>
      <vt:lpstr>Times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CAFOD PowerPoint template</dc:title>
  <dc:creator>Nalini Nathan</dc:creator>
  <cp:lastModifiedBy>Victoria Hann</cp:lastModifiedBy>
  <cp:revision>100</cp:revision>
  <cp:lastPrinted>2018-03-20T11:05:20Z</cp:lastPrinted>
  <dcterms:created xsi:type="dcterms:W3CDTF">2018-03-07T11:45:01Z</dcterms:created>
  <dcterms:modified xsi:type="dcterms:W3CDTF">2022-03-10T14:30:58Z</dcterms:modified>
</cp:coreProperties>
</file>