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30"/>
  </p:notesMasterIdLst>
  <p:handoutMasterIdLst>
    <p:handoutMasterId r:id="rId31"/>
  </p:handoutMasterIdLst>
  <p:sldIdLst>
    <p:sldId id="301" r:id="rId6"/>
    <p:sldId id="268" r:id="rId7"/>
    <p:sldId id="420" r:id="rId8"/>
    <p:sldId id="423" r:id="rId9"/>
    <p:sldId id="428" r:id="rId10"/>
    <p:sldId id="429" r:id="rId11"/>
    <p:sldId id="269" r:id="rId12"/>
    <p:sldId id="386" r:id="rId13"/>
    <p:sldId id="381" r:id="rId14"/>
    <p:sldId id="382" r:id="rId15"/>
    <p:sldId id="390" r:id="rId16"/>
    <p:sldId id="424" r:id="rId17"/>
    <p:sldId id="426" r:id="rId18"/>
    <p:sldId id="427" r:id="rId19"/>
    <p:sldId id="430" r:id="rId20"/>
    <p:sldId id="431" r:id="rId21"/>
    <p:sldId id="293" r:id="rId22"/>
    <p:sldId id="405" r:id="rId23"/>
    <p:sldId id="418" r:id="rId24"/>
    <p:sldId id="361" r:id="rId25"/>
    <p:sldId id="425" r:id="rId26"/>
    <p:sldId id="432" r:id="rId27"/>
    <p:sldId id="290" r:id="rId28"/>
    <p:sldId id="257" r:id="rId29"/>
  </p:sldIdLst>
  <p:sldSz cx="9144000" cy="5143500" type="screen16x9"/>
  <p:notesSz cx="20104100" cy="11309350"/>
  <p:embeddedFontLst>
    <p:embeddedFont>
      <p:font typeface="Century Gothic" panose="020B0502020202020204" pitchFamily="34" charset="0"/>
      <p:regular r:id="rId32"/>
      <p:bold r:id="rId33"/>
      <p:italic r:id="rId34"/>
      <p:boldItalic r:id="rId35"/>
    </p:embeddedFont>
    <p:embeddedFont>
      <p:font typeface="Montserrat" panose="00000500000000000000" pitchFamily="2" charset="0"/>
      <p:regular r:id="rId36"/>
      <p:bold r:id="rId37"/>
      <p:italic r:id="rId38"/>
      <p:boldItalic r:id="rId39"/>
    </p:embeddedFont>
    <p:embeddedFont>
      <p:font typeface="Montserrat ExtraBold" panose="00000900000000000000" pitchFamily="2" charset="0"/>
      <p:bold r:id="rId40"/>
      <p:italic r:id="rId41"/>
      <p:boldItalic r:id="rId42"/>
    </p:embeddedFont>
    <p:embeddedFont>
      <p:font typeface="Montserrat Light" panose="00000400000000000000" pitchFamily="2" charset="0"/>
      <p:regular r:id="rId43"/>
      <p:italic r:id="rId44"/>
    </p:embeddedFont>
    <p:embeddedFont>
      <p:font typeface="Segoe UI" panose="020B0502040204020203" pitchFamily="34" charset="0"/>
      <p:regular r:id="rId45"/>
      <p:bold r:id="rId46"/>
      <p:italic r:id="rId47"/>
      <p:boldItalic r:id="rId48"/>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3126F-E776-0721-D1A3-0E781708ED2D}" v="1" dt="2026-03-04T22:10:12.088"/>
    <p1510:client id="{C6B0E330-7F00-0F58-5B15-0905671F0D29}" v="1493" dt="2026-03-04T14:02:00.853"/>
    <p1510:client id="{E1360C74-51BF-476C-A0BB-E48F280546C9}" v="1" dt="2026-03-05T09:09:33.89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3/5/2026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3/5/2026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Third</a:t>
            </a:r>
            <a:r>
              <a:rPr lang="en-US" b="1">
                <a:solidFill>
                  <a:srgbClr val="000000"/>
                </a:solidFill>
              </a:rPr>
              <a:t> </a:t>
            </a:r>
            <a:r>
              <a:rPr lang="en-US" b="1"/>
              <a:t>Sunday of Lent (Year A)</a:t>
            </a:r>
          </a:p>
          <a:p>
            <a:endParaRPr lang="en-US" b="1"/>
          </a:p>
          <a:p>
            <a:r>
              <a:rPr lang="en-US" b="1"/>
              <a:t>Preparation</a:t>
            </a:r>
            <a:r>
              <a:rPr lang="en-US" b="1" i="0" u="none" strike="noStrike" kern="1200">
                <a:solidFill>
                  <a:schemeClr val="tx1"/>
                </a:solidFill>
                <a:effectLst/>
              </a:rPr>
              <a:t> of the worship space</a:t>
            </a:r>
            <a:endParaRPr lang="en-US" b="1"/>
          </a:p>
          <a:p>
            <a:r>
              <a:rPr lang="en-US" b="1" i="0" u="none" strike="noStrike" kern="1200" err="1">
                <a:solidFill>
                  <a:schemeClr val="tx1"/>
                </a:solidFill>
                <a:effectLst/>
              </a:rPr>
              <a:t>Colour</a:t>
            </a:r>
            <a:r>
              <a:rPr lang="en-US" b="1" i="0" u="none" strike="noStrike" kern="1200">
                <a:solidFill>
                  <a:schemeClr val="tx1"/>
                </a:solidFill>
                <a:effectLst/>
              </a:rPr>
              <a:t>:</a:t>
            </a:r>
            <a:r>
              <a:rPr lang="en-US" i="0" u="none" strike="noStrike" kern="1200">
                <a:solidFill>
                  <a:schemeClr val="tx1"/>
                </a:solidFill>
                <a:effectLst/>
              </a:rPr>
              <a:t> </a:t>
            </a:r>
            <a:r>
              <a:rPr lang="en-US"/>
              <a:t>purple</a:t>
            </a:r>
          </a:p>
          <a:p>
            <a:r>
              <a:rPr lang="en-US" b="1" i="0" u="none" strike="noStrike" kern="1200">
                <a:solidFill>
                  <a:schemeClr val="tx1"/>
                </a:solidFill>
                <a:effectLst/>
              </a:rPr>
              <a:t>Song suggestions</a:t>
            </a:r>
            <a:r>
              <a:rPr lang="en-US" b="1"/>
              <a:t>:</a:t>
            </a:r>
          </a:p>
          <a:p>
            <a:r>
              <a:rPr lang="en-US"/>
              <a:t>O Lord</a:t>
            </a:r>
            <a:r>
              <a:rPr lang="en-US">
                <a:solidFill>
                  <a:srgbClr val="000000"/>
                </a:solidFill>
              </a:rPr>
              <a:t> all </a:t>
            </a:r>
            <a:r>
              <a:rPr lang="en-US"/>
              <a:t>the </a:t>
            </a:r>
            <a:r>
              <a:rPr lang="en-US">
                <a:solidFill>
                  <a:srgbClr val="000000"/>
                </a:solidFill>
              </a:rPr>
              <a:t>world belongs to you (847</a:t>
            </a:r>
            <a:r>
              <a:rPr lang="en-US"/>
              <a:t>, </a:t>
            </a:r>
            <a:r>
              <a:rPr lang="en-US">
                <a:solidFill>
                  <a:srgbClr val="000000"/>
                </a:solidFill>
              </a:rPr>
              <a:t>Laudate)</a:t>
            </a:r>
            <a:endParaRPr lang="en-US"/>
          </a:p>
          <a:p>
            <a:endParaRPr lang="en-US">
              <a:solidFill>
                <a:srgbClr val="000000"/>
              </a:solidFill>
            </a:endParaRPr>
          </a:p>
          <a:p>
            <a:r>
              <a:rPr lang="en-US" b="1">
                <a:solidFill>
                  <a:srgbClr val="000000"/>
                </a:solidFill>
              </a:rPr>
              <a:t>Welcome</a:t>
            </a:r>
            <a:endParaRPr lang="en-US" b="1"/>
          </a:p>
          <a:p>
            <a:r>
              <a:rPr lang="en-US">
                <a:solidFill>
                  <a:srgbClr val="000000"/>
                </a:solidFill>
              </a:rPr>
              <a:t>Today we hear Jesus talking to a Samaritan woman at a well. This story reminds us that God loves all people no matter where they are from. God asks us to be like Jesus and to respect and care for all people no matter who they are.</a:t>
            </a:r>
            <a:endParaRPr lang="en-US"/>
          </a:p>
          <a:p>
            <a:endParaRPr lang="en-US">
              <a:solidFill>
                <a:srgbClr val="000000"/>
              </a:solidFill>
            </a:endParaRPr>
          </a:p>
          <a:p>
            <a:r>
              <a:rPr lang="en-US">
                <a:solidFill>
                  <a:srgbClr val="000000"/>
                </a:solidFill>
              </a:rPr>
              <a:t>Muslima in the kitchen with her grandmother, Bangladesh</a:t>
            </a:r>
          </a:p>
          <a:p>
            <a:r>
              <a:rPr lang="en-US">
                <a:solidFill>
                  <a:srgbClr val="000000"/>
                </a:solidFill>
              </a:rPr>
              <a:t>Photo credit: Amit Rudro</a:t>
            </a:r>
          </a:p>
          <a:p>
            <a:endParaRPr lang="en-US" b="1">
              <a:solidFill>
                <a:srgbClr val="000000"/>
              </a:solidFill>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9DFC6-B4B7-73AF-35D4-FCA9757C0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87F82-FD2C-BE30-4322-D3DF724A7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65433-DE20-DDAB-7604-362FCDDC6754}"/>
              </a:ext>
            </a:extLst>
          </p:cNvPr>
          <p:cNvSpPr>
            <a:spLocks noGrp="1"/>
          </p:cNvSpPr>
          <p:nvPr>
            <p:ph type="body" idx="1"/>
          </p:nvPr>
        </p:nvSpPr>
        <p:spPr/>
        <p:txBody>
          <a:bodyPr/>
          <a:lstStyle/>
          <a:p>
            <a:r>
              <a:rPr lang="en-US">
                <a:solidFill>
                  <a:srgbClr val="38383C"/>
                </a:solidFill>
                <a:highlight>
                  <a:srgbClr val="F4F4F5"/>
                </a:highlight>
              </a:rPr>
              <a:t>Hands On Magdalena Medio Norwich wall hanging, UK</a:t>
            </a:r>
            <a:endParaRPr lang="en-US"/>
          </a:p>
          <a:p>
            <a:r>
              <a:rPr lang="en-US"/>
              <a:t>Photo credit: Joe Savage</a:t>
            </a:r>
          </a:p>
        </p:txBody>
      </p:sp>
      <p:sp>
        <p:nvSpPr>
          <p:cNvPr id="4" name="Slide Number Placeholder 3">
            <a:extLst>
              <a:ext uri="{FF2B5EF4-FFF2-40B4-BE49-F238E27FC236}">
                <a16:creationId xmlns:a16="http://schemas.microsoft.com/office/drawing/2014/main" id="{67708B60-CD11-9AC7-FD89-C697A31B235D}"/>
              </a:ext>
            </a:extLst>
          </p:cNvPr>
          <p:cNvSpPr>
            <a:spLocks noGrp="1"/>
          </p:cNvSpPr>
          <p:nvPr>
            <p:ph type="sldNum" sz="quarter" idx="5"/>
          </p:nvPr>
        </p:nvSpPr>
        <p:spPr/>
        <p:txBody>
          <a:bodyPr/>
          <a:lstStyle/>
          <a:p>
            <a:fld id="{A3F0725B-8BBF-6349-B206-C25D6BA6A9C8}" type="slidenum">
              <a:rPr lang="en-US" smtClean="0"/>
              <a:t>13</a:t>
            </a:fld>
            <a:endParaRPr lang="en-US"/>
          </a:p>
        </p:txBody>
      </p:sp>
    </p:spTree>
    <p:extLst>
      <p:ext uri="{BB962C8B-B14F-4D97-AF65-F5344CB8AC3E}">
        <p14:creationId xmlns:p14="http://schemas.microsoft.com/office/powerpoint/2010/main" val="347876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5190F-E396-DFD6-F117-00EAA5000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E274F-EBFC-DC86-FB6E-C15648FCE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F9B68-39CE-04E6-0637-BEF41DB3C92E}"/>
              </a:ext>
            </a:extLst>
          </p:cNvPr>
          <p:cNvSpPr>
            <a:spLocks noGrp="1"/>
          </p:cNvSpPr>
          <p:nvPr>
            <p:ph type="body" idx="1"/>
          </p:nvPr>
        </p:nvSpPr>
        <p:spPr/>
        <p:txBody>
          <a:bodyPr/>
          <a:lstStyle/>
          <a:p>
            <a:r>
              <a:rPr lang="en-US">
                <a:highlight>
                  <a:srgbClr val="F4F4F5"/>
                </a:highlight>
              </a:rPr>
              <a:t>Bayezid, Bangladesh</a:t>
            </a:r>
            <a:endParaRPr lang="en-US">
              <a:solidFill>
                <a:srgbClr val="444444"/>
              </a:solidFill>
              <a:highlight>
                <a:srgbClr val="F4F4F5"/>
              </a:highlight>
            </a:endParaRPr>
          </a:p>
          <a:p>
            <a:r>
              <a:rPr lang="en-US">
                <a:highlight>
                  <a:srgbClr val="F4F4F5"/>
                </a:highlight>
              </a:rPr>
              <a:t>Photo credit: Amit Rudro</a:t>
            </a:r>
            <a:endParaRPr lang="en-US"/>
          </a:p>
        </p:txBody>
      </p:sp>
      <p:sp>
        <p:nvSpPr>
          <p:cNvPr id="4" name="Slide Number Placeholder 3">
            <a:extLst>
              <a:ext uri="{FF2B5EF4-FFF2-40B4-BE49-F238E27FC236}">
                <a16:creationId xmlns:a16="http://schemas.microsoft.com/office/drawing/2014/main" id="{4A895F4B-57DC-318F-C82A-D405DB2C9F9A}"/>
              </a:ext>
            </a:extLst>
          </p:cNvPr>
          <p:cNvSpPr>
            <a:spLocks noGrp="1"/>
          </p:cNvSpPr>
          <p:nvPr>
            <p:ph type="sldNum" sz="quarter" idx="5"/>
          </p:nvPr>
        </p:nvSpPr>
        <p:spPr/>
        <p:txBody>
          <a:bodyPr/>
          <a:lstStyle/>
          <a:p>
            <a:fld id="{A3F0725B-8BBF-6349-B206-C25D6BA6A9C8}" type="slidenum">
              <a:rPr lang="en-US" smtClean="0"/>
              <a:t>14</a:t>
            </a:fld>
            <a:endParaRPr lang="en-US"/>
          </a:p>
        </p:txBody>
      </p:sp>
    </p:spTree>
    <p:extLst>
      <p:ext uri="{BB962C8B-B14F-4D97-AF65-F5344CB8AC3E}">
        <p14:creationId xmlns:p14="http://schemas.microsoft.com/office/powerpoint/2010/main" val="228688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7E9F-2FA2-7C53-5C9B-17E57B3EB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B75B1-FF17-03B5-7294-09C6C5DA34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A6549-8ED7-1A8D-ED49-3C884921A355}"/>
              </a:ext>
            </a:extLst>
          </p:cNvPr>
          <p:cNvSpPr>
            <a:spLocks noGrp="1"/>
          </p:cNvSpPr>
          <p:nvPr>
            <p:ph type="body" idx="1"/>
          </p:nvPr>
        </p:nvSpPr>
        <p:spPr/>
        <p:txBody>
          <a:bodyPr/>
          <a:lstStyle/>
          <a:p>
            <a:r>
              <a:rPr lang="en-US">
                <a:solidFill>
                  <a:srgbClr val="38383C"/>
                </a:solidFill>
                <a:highlight>
                  <a:srgbClr val="F4F4F5"/>
                </a:highlight>
              </a:rPr>
              <a:t>Salam Molla and his family at work</a:t>
            </a:r>
            <a:endParaRPr lang="en-US">
              <a:solidFill>
                <a:srgbClr val="444444"/>
              </a:solidFill>
              <a:highlight>
                <a:srgbClr val="F4F4F5"/>
              </a:highlight>
            </a:endParaRPr>
          </a:p>
          <a:p>
            <a:r>
              <a:rPr lang="en-US">
                <a:solidFill>
                  <a:srgbClr val="38383C"/>
                </a:solidFill>
                <a:highlight>
                  <a:srgbClr val="F4F4F5"/>
                </a:highlight>
              </a:rPr>
              <a:t>Photo credit: Amit Rudro</a:t>
            </a:r>
            <a:endParaRPr lang="en-US"/>
          </a:p>
        </p:txBody>
      </p:sp>
      <p:sp>
        <p:nvSpPr>
          <p:cNvPr id="4" name="Slide Number Placeholder 3">
            <a:extLst>
              <a:ext uri="{FF2B5EF4-FFF2-40B4-BE49-F238E27FC236}">
                <a16:creationId xmlns:a16="http://schemas.microsoft.com/office/drawing/2014/main" id="{D79B5030-1A0D-C854-F5C4-D46587B802A4}"/>
              </a:ext>
            </a:extLst>
          </p:cNvPr>
          <p:cNvSpPr>
            <a:spLocks noGrp="1"/>
          </p:cNvSpPr>
          <p:nvPr>
            <p:ph type="sldNum" sz="quarter" idx="5"/>
          </p:nvPr>
        </p:nvSpPr>
        <p:spPr/>
        <p:txBody>
          <a:bodyPr/>
          <a:lstStyle/>
          <a:p>
            <a:fld id="{A3F0725B-8BBF-6349-B206-C25D6BA6A9C8}" type="slidenum">
              <a:rPr lang="en-US" smtClean="0"/>
              <a:t>15</a:t>
            </a:fld>
            <a:endParaRPr lang="en-US"/>
          </a:p>
        </p:txBody>
      </p:sp>
    </p:spTree>
    <p:extLst>
      <p:ext uri="{BB962C8B-B14F-4D97-AF65-F5344CB8AC3E}">
        <p14:creationId xmlns:p14="http://schemas.microsoft.com/office/powerpoint/2010/main" val="716402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B412D-13DC-15AD-3B11-DC6FE611B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AA5D6-EBBA-6111-CB2F-282854C5E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0D8B6-0A07-49AF-F8FA-788BA2259D72}"/>
              </a:ext>
            </a:extLst>
          </p:cNvPr>
          <p:cNvSpPr>
            <a:spLocks noGrp="1"/>
          </p:cNvSpPr>
          <p:nvPr>
            <p:ph type="body" idx="1"/>
          </p:nvPr>
        </p:nvSpPr>
        <p:spPr/>
        <p:txBody>
          <a:bodyPr/>
          <a:lstStyle/>
          <a:p>
            <a:r>
              <a:rPr lang="en-US">
                <a:highlight>
                  <a:srgbClr val="F4F4F5"/>
                </a:highlight>
              </a:rPr>
              <a:t>Local market, </a:t>
            </a:r>
            <a:r>
              <a:rPr lang="en-US" err="1">
                <a:highlight>
                  <a:srgbClr val="F4F4F5"/>
                </a:highlight>
              </a:rPr>
              <a:t>Marsabit</a:t>
            </a:r>
            <a:r>
              <a:rPr lang="en-US">
                <a:highlight>
                  <a:srgbClr val="F4F4F5"/>
                </a:highlight>
              </a:rPr>
              <a:t>, northern Kenya</a:t>
            </a:r>
            <a:endParaRPr lang="en-US"/>
          </a:p>
          <a:p>
            <a:r>
              <a:rPr lang="en-US"/>
              <a:t>Photo credit: Louise Norton</a:t>
            </a:r>
          </a:p>
        </p:txBody>
      </p:sp>
      <p:sp>
        <p:nvSpPr>
          <p:cNvPr id="4" name="Slide Number Placeholder 3">
            <a:extLst>
              <a:ext uri="{FF2B5EF4-FFF2-40B4-BE49-F238E27FC236}">
                <a16:creationId xmlns:a16="http://schemas.microsoft.com/office/drawing/2014/main" id="{317103D4-AE2B-9E2F-E7EF-44469B9046D1}"/>
              </a:ext>
            </a:extLst>
          </p:cNvPr>
          <p:cNvSpPr>
            <a:spLocks noGrp="1"/>
          </p:cNvSpPr>
          <p:nvPr>
            <p:ph type="sldNum" sz="quarter" idx="5"/>
          </p:nvPr>
        </p:nvSpPr>
        <p:spPr/>
        <p:txBody>
          <a:bodyPr/>
          <a:lstStyle/>
          <a:p>
            <a:fld id="{A3F0725B-8BBF-6349-B206-C25D6BA6A9C8}" type="slidenum">
              <a:rPr lang="en-US" smtClean="0"/>
              <a:t>16</a:t>
            </a:fld>
            <a:endParaRPr lang="en-US"/>
          </a:p>
        </p:txBody>
      </p:sp>
    </p:spTree>
    <p:extLst>
      <p:ext uri="{BB962C8B-B14F-4D97-AF65-F5344CB8AC3E}">
        <p14:creationId xmlns:p14="http://schemas.microsoft.com/office/powerpoint/2010/main" val="3615196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Liverpool school children taking part in the Big Lent Walk</a:t>
            </a:r>
          </a:p>
          <a:p>
            <a:r>
              <a:rPr lang="en-US"/>
              <a:t>Photo credit: CAFOD Liverpool</a:t>
            </a:r>
          </a:p>
        </p:txBody>
      </p:sp>
      <p:sp>
        <p:nvSpPr>
          <p:cNvPr id="4" name="Slide Number Placeholder 3"/>
          <p:cNvSpPr>
            <a:spLocks noGrp="1"/>
          </p:cNvSpPr>
          <p:nvPr>
            <p:ph type="sldNum" sz="quarter" idx="5"/>
          </p:nvPr>
        </p:nvSpPr>
        <p:spPr/>
        <p:txBody>
          <a:bodyPr/>
          <a:lstStyle/>
          <a:p>
            <a:fld id="{467C0A84-E356-4051-98B9-B29298D6E6F5}" type="slidenum">
              <a:rPr lang="en-GB" smtClean="0"/>
              <a:t>19</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20</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1853-1209-6F29-6EB7-125DC6721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4B76A-901A-62FC-53C7-B13CAE4E8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10AA3-32DE-6203-5F78-29EBECF55FF9}"/>
              </a:ext>
            </a:extLst>
          </p:cNvPr>
          <p:cNvSpPr>
            <a:spLocks noGrp="1"/>
          </p:cNvSpPr>
          <p:nvPr>
            <p:ph type="body" idx="1"/>
          </p:nvPr>
        </p:nvSpPr>
        <p:spPr/>
        <p:txBody>
          <a:bodyPr/>
          <a:lstStyle/>
          <a:p>
            <a:endParaRPr lang="en-GB">
              <a:ea typeface="Calibri"/>
            </a:endParaRPr>
          </a:p>
        </p:txBody>
      </p:sp>
      <p:sp>
        <p:nvSpPr>
          <p:cNvPr id="4" name="Slide Number Placeholder 3">
            <a:extLst>
              <a:ext uri="{FF2B5EF4-FFF2-40B4-BE49-F238E27FC236}">
                <a16:creationId xmlns:a16="http://schemas.microsoft.com/office/drawing/2014/main" id="{BA55AB40-0BB4-F369-5F4B-43550122255C}"/>
              </a:ext>
            </a:extLst>
          </p:cNvPr>
          <p:cNvSpPr>
            <a:spLocks noGrp="1"/>
          </p:cNvSpPr>
          <p:nvPr>
            <p:ph type="sldNum" sz="quarter" idx="5"/>
          </p:nvPr>
        </p:nvSpPr>
        <p:spPr/>
        <p:txBody>
          <a:bodyPr/>
          <a:lstStyle/>
          <a:p>
            <a:fld id="{9B55366C-5F8C-42CA-9C4D-03125D9DB2B7}" type="slidenum">
              <a:rPr lang="en-US" smtClean="0"/>
              <a:t>21</a:t>
            </a:fld>
            <a:endParaRPr lang="en-US"/>
          </a:p>
        </p:txBody>
      </p:sp>
    </p:spTree>
    <p:extLst>
      <p:ext uri="{BB962C8B-B14F-4D97-AF65-F5344CB8AC3E}">
        <p14:creationId xmlns:p14="http://schemas.microsoft.com/office/powerpoint/2010/main" val="176125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447AC-BB05-8734-5A6E-DD4E13096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997CA-9D47-742C-8135-2868FD23E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79BB55-B519-23AD-95C3-AD577889FC29}"/>
              </a:ext>
            </a:extLst>
          </p:cNvPr>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a:extLst>
              <a:ext uri="{FF2B5EF4-FFF2-40B4-BE49-F238E27FC236}">
                <a16:creationId xmlns:a16="http://schemas.microsoft.com/office/drawing/2014/main" id="{8E5CE1D9-9FDA-1F2F-7501-347808398C9D}"/>
              </a:ext>
            </a:extLst>
          </p:cNvPr>
          <p:cNvSpPr>
            <a:spLocks noGrp="1"/>
          </p:cNvSpPr>
          <p:nvPr>
            <p:ph type="sldNum" sz="quarter" idx="5"/>
          </p:nvPr>
        </p:nvSpPr>
        <p:spPr/>
        <p:txBody>
          <a:bodyPr/>
          <a:lstStyle/>
          <a:p>
            <a:fld id="{9B55366C-5F8C-42CA-9C4D-03125D9DB2B7}" type="slidenum">
              <a:rPr lang="en-US" smtClean="0"/>
              <a:t>22</a:t>
            </a:fld>
            <a:endParaRPr lang="en-US"/>
          </a:p>
        </p:txBody>
      </p:sp>
    </p:spTree>
    <p:extLst>
      <p:ext uri="{BB962C8B-B14F-4D97-AF65-F5344CB8AC3E}">
        <p14:creationId xmlns:p14="http://schemas.microsoft.com/office/powerpoint/2010/main" val="389667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24</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Outstretched hand</a:t>
            </a:r>
            <a:endParaRPr lang="en-GB" i="1">
              <a:highlight>
                <a:srgbClr val="F4F4F5"/>
              </a:highlight>
            </a:endParaRPr>
          </a:p>
          <a:p>
            <a:pPr>
              <a:defRPr/>
            </a:pPr>
            <a:r>
              <a:rPr lang="en-GB">
                <a:highlight>
                  <a:srgbClr val="F4F4F5"/>
                </a:highlight>
              </a:rPr>
              <a:t>Photo credit: Billy Pasco on </a:t>
            </a:r>
            <a:r>
              <a:rPr lang="en-GB" err="1">
                <a:highlight>
                  <a:srgbClr val="F4F4F5"/>
                </a:highlight>
              </a:rPr>
              <a:t>Unsplash</a:t>
            </a:r>
          </a:p>
          <a:p>
            <a:pPr>
              <a:defRPr/>
            </a:pPr>
            <a:endParaRPr lang="en-GB">
              <a:highlight>
                <a:srgbClr val="F4F4F5"/>
              </a:highlight>
            </a:endParaRPr>
          </a:p>
          <a:p>
            <a:pPr>
              <a:defRPr/>
            </a:pPr>
            <a:endParaRPr lang="en-GB" i="1">
              <a:highlight>
                <a:srgbClr val="F4F4F5"/>
              </a:highlight>
            </a:endParaRPr>
          </a:p>
          <a:p>
            <a:pPr>
              <a:defRPr/>
            </a:pPr>
            <a:endParaRPr lang="en-GB">
              <a:solidFill>
                <a:srgbClr val="38383C"/>
              </a:solidFill>
              <a:highlight>
                <a:srgbClr val="F4F4F5"/>
              </a:highlight>
            </a:endParaRPr>
          </a:p>
          <a:p>
            <a:pPr>
              <a:defRPr/>
            </a:pPr>
            <a:endParaRPr lang="en-GB">
              <a:solidFill>
                <a:srgbClr val="38383C"/>
              </a:solidFill>
              <a:highlight>
                <a:srgbClr val="F4F4F5"/>
              </a:highlight>
            </a:endParaRPr>
          </a:p>
          <a:p>
            <a:pPr>
              <a:defRPr/>
            </a:pPr>
            <a:r>
              <a:rPr lang="en-GB" err="1">
                <a:solidFill>
                  <a:srgbClr val="38383C"/>
                </a:solidFill>
                <a:highlight>
                  <a:srgbClr val="F4F4F5"/>
                </a:highlight>
              </a:rPr>
              <a:t>Anuarite</a:t>
            </a:r>
            <a:r>
              <a:rPr lang="en-GB">
                <a:solidFill>
                  <a:srgbClr val="38383C"/>
                </a:solidFill>
                <a:highlight>
                  <a:srgbClr val="F4F4F5"/>
                </a:highlight>
              </a:rPr>
              <a:t> </a:t>
            </a:r>
            <a:r>
              <a:rPr lang="en-GB" err="1">
                <a:solidFill>
                  <a:srgbClr val="38383C"/>
                </a:solidFill>
                <a:highlight>
                  <a:srgbClr val="F4F4F5"/>
                </a:highlight>
              </a:rPr>
              <a:t>Kahindo</a:t>
            </a:r>
            <a:r>
              <a:rPr lang="en-GB">
                <a:solidFill>
                  <a:srgbClr val="38383C"/>
                </a:solidFill>
                <a:highlight>
                  <a:srgbClr val="F4F4F5"/>
                </a:highlight>
              </a:rPr>
              <a:t> sharing milk with her children, DRC</a:t>
            </a:r>
            <a:endParaRPr lang="en-US"/>
          </a:p>
          <a:p>
            <a:pPr>
              <a:defRPr/>
            </a:pPr>
            <a:r>
              <a:rPr lang="en-US">
                <a:solidFill>
                  <a:srgbClr val="000000"/>
                </a:solidFill>
                <a:highlight>
                  <a:srgbClr val="F4F4F5"/>
                </a:highlight>
                <a:ea typeface="Calibri"/>
                <a:cs typeface="Calibri"/>
              </a:rPr>
              <a:t>Photo credit: Arlette Bashizi</a:t>
            </a:r>
            <a:endParaRPr lang="en-GB">
              <a:solidFill>
                <a:srgbClr val="38383C"/>
              </a:solidFill>
              <a:highlight>
                <a:srgbClr val="F4F4F5"/>
              </a:highlight>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7</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St Francis Xavier's RC Primary School, Herefordshire</a:t>
            </a:r>
            <a:endParaRPr lang="en-US">
              <a:solidFill>
                <a:srgbClr val="444444"/>
              </a:solidFill>
              <a:highlight>
                <a:srgbClr val="F4F4F5"/>
              </a:highlight>
            </a:endParaRPr>
          </a:p>
          <a:p>
            <a:r>
              <a:rPr lang="en-US">
                <a:solidFill>
                  <a:srgbClr val="000000"/>
                </a:solidFill>
                <a:highlight>
                  <a:srgbClr val="F4F4F5"/>
                </a:highlight>
              </a:rPr>
              <a:t>Photo credit: Vicky Ahmed</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highlight>
                  <a:srgbClr val="F4F4F5"/>
                </a:highlight>
              </a:rPr>
              <a:t>Farming in rural São Paulo, Brazil</a:t>
            </a:r>
          </a:p>
          <a:p>
            <a:r>
              <a:rPr lang="en-US">
                <a:solidFill>
                  <a:srgbClr val="38383C"/>
                </a:solidFill>
                <a:highlight>
                  <a:srgbClr val="F4F4F5"/>
                </a:highlight>
              </a:rPr>
              <a:t>Photo credit: Kezia Lavan</a:t>
            </a:r>
          </a:p>
          <a:p>
            <a:r>
              <a:rPr lang="en-US">
                <a:solidFill>
                  <a:srgbClr val="38383C"/>
                </a:solidFill>
                <a:highlight>
                  <a:srgbClr val="F4F4F5"/>
                </a:highlight>
              </a:rPr>
              <a:t>Commissioning ceremony of the new solar-powered borehole, Nigeria</a:t>
            </a:r>
            <a:endParaRPr lang="en-US"/>
          </a:p>
          <a:p>
            <a:r>
              <a:rPr lang="en-US">
                <a:solidFill>
                  <a:srgbClr val="38383C"/>
                </a:solidFill>
                <a:highlight>
                  <a:srgbClr val="F4F4F5"/>
                </a:highlight>
              </a:rPr>
              <a:t>Photo credit: Kasim Jibril and Jonathan </a:t>
            </a:r>
            <a:r>
              <a:rPr lang="en-US" err="1">
                <a:solidFill>
                  <a:srgbClr val="38383C"/>
                </a:solidFill>
                <a:highlight>
                  <a:srgbClr val="F4F4F5"/>
                </a:highlight>
              </a:rPr>
              <a:t>Gonyok</a:t>
            </a:r>
          </a:p>
          <a:p>
            <a:r>
              <a:rPr lang="en-US">
                <a:solidFill>
                  <a:srgbClr val="38383C"/>
                </a:solidFill>
                <a:highlight>
                  <a:srgbClr val="F4F4F5"/>
                </a:highlight>
              </a:rPr>
              <a:t>Jenneh and her family, Sierra Leone</a:t>
            </a:r>
          </a:p>
          <a:p>
            <a:r>
              <a:rPr lang="en-US">
                <a:solidFill>
                  <a:srgbClr val="38383C"/>
                </a:solidFill>
                <a:highlight>
                  <a:srgbClr val="F4F4F5"/>
                </a:highlight>
              </a:rPr>
              <a:t>Photo credit: Thom Flint</a:t>
            </a:r>
          </a:p>
          <a:p>
            <a:r>
              <a:rPr lang="en-US">
                <a:solidFill>
                  <a:srgbClr val="38383C"/>
                </a:solidFill>
                <a:highlight>
                  <a:srgbClr val="F4F4F5"/>
                </a:highlight>
              </a:rPr>
              <a:t>Sagesse at school in Goma, DRC</a:t>
            </a:r>
            <a:endParaRPr lang="en-US">
              <a:solidFill>
                <a:srgbClr val="444444"/>
              </a:solidFill>
              <a:highlight>
                <a:srgbClr val="F4F4F5"/>
              </a:highlight>
            </a:endParaRPr>
          </a:p>
          <a:p>
            <a:r>
              <a:rPr lang="en-US">
                <a:solidFill>
                  <a:srgbClr val="38383C"/>
                </a:solidFill>
                <a:highlight>
                  <a:srgbClr val="F4F4F5"/>
                </a:highlight>
              </a:rPr>
              <a:t>Photo credit: Thom Flint</a:t>
            </a:r>
            <a:endParaRPr lang="en-US"/>
          </a:p>
          <a:p>
            <a:r>
              <a:rPr lang="en-US">
                <a:solidFill>
                  <a:srgbClr val="38383C"/>
                </a:solidFill>
                <a:highlight>
                  <a:srgbClr val="F4F4F5"/>
                </a:highlight>
              </a:rPr>
              <a:t>Monica, </a:t>
            </a:r>
            <a:r>
              <a:rPr lang="en-US" err="1">
                <a:solidFill>
                  <a:srgbClr val="38383C"/>
                </a:solidFill>
                <a:highlight>
                  <a:srgbClr val="F4F4F5"/>
                </a:highlight>
              </a:rPr>
              <a:t>Clínica</a:t>
            </a:r>
            <a:r>
              <a:rPr lang="en-US">
                <a:solidFill>
                  <a:srgbClr val="38383C"/>
                </a:solidFill>
                <a:highlight>
                  <a:srgbClr val="F4F4F5"/>
                </a:highlight>
              </a:rPr>
              <a:t> Ana Manganaro, El Salvador</a:t>
            </a:r>
            <a:endParaRPr lang="en-US">
              <a:solidFill>
                <a:srgbClr val="444444"/>
              </a:solidFill>
              <a:highlight>
                <a:srgbClr val="F4F4F5"/>
              </a:highlight>
            </a:endParaRPr>
          </a:p>
          <a:p>
            <a:r>
              <a:rPr lang="en-US">
                <a:solidFill>
                  <a:srgbClr val="38383C"/>
                </a:solidFill>
                <a:highlight>
                  <a:srgbClr val="F4F4F5"/>
                </a:highlight>
              </a:rPr>
              <a:t>Photo credit: </a:t>
            </a:r>
            <a:r>
              <a:rPr lang="en-US" err="1">
                <a:solidFill>
                  <a:srgbClr val="38383C"/>
                </a:solidFill>
                <a:highlight>
                  <a:srgbClr val="F4F4F5"/>
                </a:highlight>
              </a:rPr>
              <a:t>Clínica</a:t>
            </a:r>
            <a:r>
              <a:rPr lang="en-US">
                <a:solidFill>
                  <a:srgbClr val="38383C"/>
                </a:solidFill>
                <a:highlight>
                  <a:srgbClr val="F4F4F5"/>
                </a:highlight>
              </a:rPr>
              <a:t> Ana Manganaro</a:t>
            </a: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People </a:t>
            </a:r>
          </a:p>
          <a:p>
            <a:r>
              <a:rPr lang="en-US"/>
              <a:t>Photo credit: Fernando Marques on </a:t>
            </a:r>
            <a:r>
              <a:rPr lang="en-US" err="1"/>
              <a:t>Unsplash</a:t>
            </a: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Wire</a:t>
            </a:r>
          </a:p>
          <a:p>
            <a:r>
              <a:rPr lang="en-US">
                <a:solidFill>
                  <a:srgbClr val="38383C"/>
                </a:solidFill>
              </a:rPr>
              <a:t>Photo credit: Martin Olsen on </a:t>
            </a:r>
            <a:r>
              <a:rPr lang="en-US" err="1">
                <a:solidFill>
                  <a:srgbClr val="38383C"/>
                </a:solidFill>
              </a:rPr>
              <a:t>Unsplash</a:t>
            </a:r>
            <a:endParaRPr lang="en-US" err="1"/>
          </a:p>
        </p:txBody>
      </p:sp>
      <p:sp>
        <p:nvSpPr>
          <p:cNvPr id="4" name="Slide Number Placeholder 3"/>
          <p:cNvSpPr>
            <a:spLocks noGrp="1"/>
          </p:cNvSpPr>
          <p:nvPr>
            <p:ph type="sldNum" sz="quarter" idx="5"/>
          </p:nvPr>
        </p:nvSpPr>
        <p:spPr/>
        <p:txBody>
          <a:bodyPr/>
          <a:lstStyle/>
          <a:p>
            <a:fld id="{9B55366C-5F8C-42CA-9C4D-03125D9DB2B7}" type="slidenum">
              <a:rPr lang="en-US"/>
              <a:t>11</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Obayedul</a:t>
            </a:r>
            <a:r>
              <a:rPr lang="en-US"/>
              <a:t> around the floating gardens, Bangladesh</a:t>
            </a:r>
            <a:endParaRPr lang="en-US">
              <a:solidFill>
                <a:srgbClr val="444444"/>
              </a:solidFill>
            </a:endParaRPr>
          </a:p>
          <a:p>
            <a:r>
              <a:rPr lang="en-US"/>
              <a:t>Photo credit: Amit Rudro</a:t>
            </a:r>
          </a:p>
        </p:txBody>
      </p:sp>
      <p:sp>
        <p:nvSpPr>
          <p:cNvPr id="4" name="Slide Number Placeholder 3"/>
          <p:cNvSpPr>
            <a:spLocks noGrp="1"/>
          </p:cNvSpPr>
          <p:nvPr>
            <p:ph type="sldNum" sz="quarter" idx="5"/>
          </p:nvPr>
        </p:nvSpPr>
        <p:spPr/>
        <p:txBody>
          <a:bodyPr/>
          <a:lstStyle/>
          <a:p>
            <a:fld id="{A3F0725B-8BBF-6349-B206-C25D6BA6A9C8}" type="slidenum">
              <a:rPr lang="en-US" smtClean="0"/>
              <a:t>12</a:t>
            </a:fld>
            <a:endParaRPr lang="en-US"/>
          </a:p>
        </p:txBody>
      </p:sp>
    </p:spTree>
    <p:extLst>
      <p:ext uri="{BB962C8B-B14F-4D97-AF65-F5344CB8AC3E}">
        <p14:creationId xmlns:p14="http://schemas.microsoft.com/office/powerpoint/2010/main" val="478883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05/03/2026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05/03/2026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05/03/2026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8.jpe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assets.ctfassets.net/vy3axnuecuwj/58ff3a563393a7de2e6c657bdb46cf29953a2d53349ba6bcb20ffc8e7b9b4b4d/6ff879ed8d8d1a001e148f13e06f3a46/Childrens_liturgy_3rd_Sunday_of_Lent_Year_A_A4_2026_v1.pdf"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cafod.org.uk/fundraise/big-lent-walk"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big-lent-walk-resources-for-schools" TargetMode="External"/><Relationship Id="rId7" Type="http://schemas.openxmlformats.org/officeDocument/2006/relationships/image" Target="../media/image32.jpeg"/><Relationship Id="rId2" Type="http://schemas.openxmlformats.org/officeDocument/2006/relationships/hyperlink" Target="https://cafod.org.uk/education/primary-teaching-resources/primary-school-assemblies/lent-assembly" TargetMode="External"/><Relationship Id="rId1" Type="http://schemas.openxmlformats.org/officeDocument/2006/relationships/slideLayout" Target="../slideLayouts/slideLayout8.xml"/><Relationship Id="rId6" Type="http://schemas.openxmlformats.org/officeDocument/2006/relationships/hyperlink" Target="https://cafod.org.uk/education/school-fundraising/big-lent-walk-resources-for-schools"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Century Gothic"/>
              </a:rPr>
              <a:t>Gospel Celebration of the Word</a:t>
            </a:r>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452ACAF9-520D-B0A2-873F-D17381A8AF66}"/>
              </a:ext>
            </a:extLst>
          </p:cNvPr>
          <p:cNvSpPr txBox="1"/>
          <p:nvPr/>
        </p:nvSpPr>
        <p:spPr>
          <a:xfrm>
            <a:off x="574409" y="1953428"/>
            <a:ext cx="40986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entury Gothic"/>
                <a:cs typeface="Times New Roman"/>
              </a:rPr>
              <a:t>What will you do to show that you care for others?</a:t>
            </a:r>
            <a:endParaRPr lang="en-US" sz="2400">
              <a:solidFill>
                <a:srgbClr val="000000"/>
              </a:solidFill>
              <a:latin typeface="Century Gothic"/>
              <a:cs typeface="Times New Roman"/>
            </a:endParaRPr>
          </a:p>
        </p:txBody>
      </p:sp>
      <p:pic>
        <p:nvPicPr>
          <p:cNvPr id="2" name="Picture Placeholder 1" descr="A person and child sitting on the ground holding vegetables&#10;&#10;AI-generated content may be incorrect.">
            <a:extLst>
              <a:ext uri="{FF2B5EF4-FFF2-40B4-BE49-F238E27FC236}">
                <a16:creationId xmlns:a16="http://schemas.microsoft.com/office/drawing/2014/main" id="{7359F629-E08E-C387-45C7-C014A5187FE3}"/>
              </a:ext>
            </a:extLst>
          </p:cNvPr>
          <p:cNvPicPr>
            <a:picLocks noGrp="1" noChangeAspect="1"/>
          </p:cNvPicPr>
          <p:nvPr>
            <p:ph type="pic" sz="quarter" idx="10"/>
          </p:nvPr>
        </p:nvPicPr>
        <p:blipFill>
          <a:blip r:embed="rId3"/>
          <a:srcRect l="13319" r="1331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4711835" y="941625"/>
            <a:ext cx="426878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Times New Roman"/>
              </a:rPr>
              <a:t>God also knows everything there is to know about us. And God loves us. How does this make you feel?</a:t>
            </a:r>
            <a:endParaRPr lang="en-US">
              <a:latin typeface="Century Gothic"/>
            </a:endParaRPr>
          </a:p>
          <a:p>
            <a:pPr algn="l"/>
            <a:endParaRPr lang="en-US">
              <a:latin typeface="Century Gothic"/>
              <a:cs typeface="Times New Roman"/>
            </a:endParaRPr>
          </a:p>
          <a:p>
            <a:pPr algn="l"/>
            <a:r>
              <a:rPr lang="en-US">
                <a:latin typeface="Century Gothic"/>
                <a:cs typeface="Times New Roman"/>
              </a:rPr>
              <a:t>Sometimes people forget that God loves us all and that we are all part of one global family. </a:t>
            </a:r>
          </a:p>
          <a:p>
            <a:pPr algn="l"/>
            <a:endParaRPr lang="en-US">
              <a:latin typeface="Century Gothic"/>
              <a:cs typeface="Times New Roman"/>
            </a:endParaRPr>
          </a:p>
          <a:p>
            <a:pPr algn="l"/>
            <a:r>
              <a:rPr lang="en-US">
                <a:latin typeface="Century Gothic"/>
                <a:cs typeface="Times New Roman"/>
              </a:rPr>
              <a:t>They only see the differences between themselves and another group of people. This can lead to many problems. </a:t>
            </a:r>
          </a:p>
          <a:p>
            <a:pPr algn="l"/>
            <a:endParaRPr lang="en-US"/>
          </a:p>
        </p:txBody>
      </p:sp>
      <p:pic>
        <p:nvPicPr>
          <p:cNvPr id="3" name="Picture 2" descr="A group of people standing in front of a sunset&#10;&#10;AI-generated content may be incorrect.">
            <a:extLst>
              <a:ext uri="{FF2B5EF4-FFF2-40B4-BE49-F238E27FC236}">
                <a16:creationId xmlns:a16="http://schemas.microsoft.com/office/drawing/2014/main" id="{2168F42F-72C5-7B16-29FE-3BB59365B03C}"/>
              </a:ext>
            </a:extLst>
          </p:cNvPr>
          <p:cNvPicPr>
            <a:picLocks noChangeAspect="1"/>
          </p:cNvPicPr>
          <p:nvPr/>
        </p:nvPicPr>
        <p:blipFill>
          <a:blip r:embed="rId3"/>
          <a:srcRect l="21863" r="12067" b="-366"/>
          <a:stretch>
            <a:fillRect/>
          </a:stretch>
        </p:blipFill>
        <p:spPr>
          <a:xfrm>
            <a:off x="-2967" y="0"/>
            <a:ext cx="4573039" cy="5255933"/>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280511" y="914764"/>
            <a:ext cx="4582985"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a:latin typeface="Century Gothic"/>
                <a:cs typeface="Times New Roman"/>
              </a:rPr>
              <a:t>What problems might we have when we only look at what’s different between ourselves and someone else?</a:t>
            </a:r>
          </a:p>
          <a:p>
            <a:endParaRPr lang="en-US" sz="1800">
              <a:latin typeface="Century Gothic"/>
              <a:cs typeface="Times New Roman"/>
            </a:endParaRPr>
          </a:p>
          <a:p>
            <a:r>
              <a:rPr lang="en-US" sz="1800">
                <a:latin typeface="Century Gothic"/>
                <a:cs typeface="Times New Roman"/>
              </a:rPr>
              <a:t>It can lead to people being afraid, or not very nice to each other. This can also mean that there are arguments and fighting.</a:t>
            </a:r>
            <a:endParaRPr lang="en-US">
              <a:latin typeface="Century Gothic"/>
            </a:endParaRPr>
          </a:p>
          <a:p>
            <a:endParaRPr lang="en-US" sz="1800">
              <a:latin typeface="Century Gothic"/>
              <a:cs typeface="Times New Roman"/>
            </a:endParaRPr>
          </a:p>
          <a:p>
            <a:r>
              <a:rPr lang="en-US" sz="1800">
                <a:latin typeface="Century Gothic"/>
                <a:cs typeface="Times New Roman"/>
              </a:rPr>
              <a:t>Do you think this is how God wants us to treat each other? </a:t>
            </a:r>
            <a:endParaRPr lang="en-US">
              <a:latin typeface="Century Gothic"/>
              <a:cs typeface="Times New Roman"/>
            </a:endParaRPr>
          </a:p>
          <a:p>
            <a:endParaRPr lang="en-US" sz="1800">
              <a:latin typeface="Century Gothic"/>
              <a:cs typeface="Times New Roman"/>
            </a:endParaRPr>
          </a:p>
          <a:p>
            <a:r>
              <a:rPr lang="en-US" sz="1800">
                <a:latin typeface="Century Gothic"/>
                <a:cs typeface="Times New Roman"/>
              </a:rPr>
              <a:t>What do you think God wants us to do?</a:t>
            </a:r>
            <a:endParaRPr lang="en-US">
              <a:latin typeface="Century Gothic"/>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pic>
        <p:nvPicPr>
          <p:cNvPr id="2" name="Picture 1" descr="A close up of a chain link fence&#10;&#10;AI-generated content may be incorrect.">
            <a:extLst>
              <a:ext uri="{FF2B5EF4-FFF2-40B4-BE49-F238E27FC236}">
                <a16:creationId xmlns:a16="http://schemas.microsoft.com/office/drawing/2014/main" id="{BAF4AB12-0889-90D1-9E73-92F30CA32B7E}"/>
              </a:ext>
            </a:extLst>
          </p:cNvPr>
          <p:cNvPicPr>
            <a:picLocks noChangeAspect="1"/>
          </p:cNvPicPr>
          <p:nvPr/>
        </p:nvPicPr>
        <p:blipFill>
          <a:blip r:embed="rId3"/>
          <a:stretch>
            <a:fillRect/>
          </a:stretch>
        </p:blipFill>
        <p:spPr>
          <a:xfrm>
            <a:off x="4995943" y="1058681"/>
            <a:ext cx="5091970" cy="3419631"/>
          </a:xfrm>
          <a:prstGeom prst="rect">
            <a:avLst/>
          </a:prstGeom>
        </p:spPr>
      </p:pic>
    </p:spTree>
    <p:extLst>
      <p:ext uri="{BB962C8B-B14F-4D97-AF65-F5344CB8AC3E}">
        <p14:creationId xmlns:p14="http://schemas.microsoft.com/office/powerpoint/2010/main" val="256859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5C95EE-EA81-079E-42FE-9D381DC973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56DD4-89FD-1551-FC7A-9E610026C548}"/>
              </a:ext>
            </a:extLst>
          </p:cNvPr>
          <p:cNvSpPr>
            <a:spLocks noGrp="1"/>
          </p:cNvSpPr>
          <p:nvPr>
            <p:ph type="sldNum" sz="quarter" idx="12"/>
          </p:nvPr>
        </p:nvSpPr>
        <p:spPr/>
        <p:txBody>
          <a:bodyPr/>
          <a:lstStyle/>
          <a:p>
            <a:fld id="{EA6EBE3F-60D7-48A8-BD0B-B317D75812BF}" type="slidenum">
              <a:rPr lang="en-GB" smtClean="0"/>
              <a:t>12</a:t>
            </a:fld>
            <a:endParaRPr lang="en-GB"/>
          </a:p>
        </p:txBody>
      </p:sp>
      <p:sp>
        <p:nvSpPr>
          <p:cNvPr id="6" name="TextBox 5">
            <a:extLst>
              <a:ext uri="{FF2B5EF4-FFF2-40B4-BE49-F238E27FC236}">
                <a16:creationId xmlns:a16="http://schemas.microsoft.com/office/drawing/2014/main" id="{B9E5FFA5-6E5D-1A90-B60A-3D16AEE94889}"/>
              </a:ext>
            </a:extLst>
          </p:cNvPr>
          <p:cNvSpPr txBox="1"/>
          <p:nvPr/>
        </p:nvSpPr>
        <p:spPr>
          <a:xfrm>
            <a:off x="5326712" y="1143687"/>
            <a:ext cx="353331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Century Gothic"/>
                <a:cs typeface="Times New Roman"/>
              </a:rPr>
              <a:t>God calls us to love and care for all people no matter who they are, because we are all part of one global family. </a:t>
            </a:r>
          </a:p>
          <a:p>
            <a:pPr algn="l"/>
            <a:endParaRPr lang="en-GB">
              <a:latin typeface="Century Gothic"/>
              <a:cs typeface="Times New Roman"/>
            </a:endParaRPr>
          </a:p>
          <a:p>
            <a:pPr algn="l"/>
            <a:r>
              <a:rPr lang="en-GB">
                <a:latin typeface="Century Gothic"/>
                <a:cs typeface="Times New Roman"/>
              </a:rPr>
              <a:t>We are called to help each other when things are difficult and to work together to make the world a better place for everyone to live in.</a:t>
            </a:r>
            <a:endParaRPr lang="en-GB">
              <a:solidFill>
                <a:srgbClr val="000000"/>
              </a:solidFill>
              <a:latin typeface="Century Gothic"/>
              <a:cs typeface="Times New Roman"/>
            </a:endParaRPr>
          </a:p>
          <a:p>
            <a:pPr algn="l">
              <a:spcBef>
                <a:spcPct val="0"/>
              </a:spcBef>
              <a:spcAft>
                <a:spcPct val="0"/>
              </a:spcAft>
            </a:pPr>
            <a:endParaRPr lang="en-GB">
              <a:latin typeface="Century Gothic"/>
              <a:cs typeface="Times New Roman"/>
            </a:endParaRPr>
          </a:p>
        </p:txBody>
      </p:sp>
      <p:pic>
        <p:nvPicPr>
          <p:cNvPr id="2" name="Picture 1" descr="A person in a vest with a message on the back&#10;&#10;AI-generated content may be incorrect.">
            <a:extLst>
              <a:ext uri="{FF2B5EF4-FFF2-40B4-BE49-F238E27FC236}">
                <a16:creationId xmlns:a16="http://schemas.microsoft.com/office/drawing/2014/main" id="{E9DC2D86-4AEE-A4BC-FCD2-812B1BF571D7}"/>
              </a:ext>
            </a:extLst>
          </p:cNvPr>
          <p:cNvPicPr>
            <a:picLocks noChangeAspect="1"/>
          </p:cNvPicPr>
          <p:nvPr/>
        </p:nvPicPr>
        <p:blipFill>
          <a:blip r:embed="rId3"/>
          <a:stretch>
            <a:fillRect/>
          </a:stretch>
        </p:blipFill>
        <p:spPr>
          <a:xfrm>
            <a:off x="208457" y="1077418"/>
            <a:ext cx="4857751" cy="3269731"/>
          </a:xfrm>
          <a:prstGeom prst="rect">
            <a:avLst/>
          </a:prstGeom>
        </p:spPr>
      </p:pic>
      <p:sp>
        <p:nvSpPr>
          <p:cNvPr id="3" name="TextBox 2">
            <a:extLst>
              <a:ext uri="{FF2B5EF4-FFF2-40B4-BE49-F238E27FC236}">
                <a16:creationId xmlns:a16="http://schemas.microsoft.com/office/drawing/2014/main" id="{0EA5D404-4AD0-5CF7-A453-AA8BB34A9AB6}"/>
              </a:ext>
            </a:extLst>
          </p:cNvPr>
          <p:cNvSpPr txBox="1"/>
          <p:nvPr/>
        </p:nvSpPr>
        <p:spPr>
          <a:xfrm>
            <a:off x="1097020" y="4288547"/>
            <a:ext cx="40866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Century Gothic"/>
              </a:rPr>
              <a:t>Caritas helping the community in northern Kenya</a:t>
            </a:r>
            <a:endParaRPr lang="en-US" sz="1200">
              <a:solidFill>
                <a:srgbClr val="000000"/>
              </a:solidFill>
              <a:latin typeface="Century Gothic"/>
            </a:endParaRPr>
          </a:p>
        </p:txBody>
      </p:sp>
    </p:spTree>
    <p:extLst>
      <p:ext uri="{BB962C8B-B14F-4D97-AF65-F5344CB8AC3E}">
        <p14:creationId xmlns:p14="http://schemas.microsoft.com/office/powerpoint/2010/main" val="2188525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DC530-8B25-A466-A47B-3DCE4007B4C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F9D54B-E278-2DDD-C2F1-A3AC75E2064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FAE678-E847-514C-D527-DE1CF8434CA1}"/>
              </a:ext>
            </a:extLst>
          </p:cNvPr>
          <p:cNvSpPr>
            <a:spLocks noGrp="1"/>
          </p:cNvSpPr>
          <p:nvPr>
            <p:ph type="sldNum" sz="quarter" idx="12"/>
          </p:nvPr>
        </p:nvSpPr>
        <p:spPr/>
        <p:txBody>
          <a:bodyPr/>
          <a:lstStyle/>
          <a:p>
            <a:fld id="{EA6EBE3F-60D7-48A8-BD0B-B317D75812BF}" type="slidenum">
              <a:rPr lang="en-GB" smtClean="0"/>
              <a:t>13</a:t>
            </a:fld>
            <a:endParaRPr lang="en-GB"/>
          </a:p>
        </p:txBody>
      </p:sp>
      <p:sp>
        <p:nvSpPr>
          <p:cNvPr id="6" name="TextBox 5">
            <a:extLst>
              <a:ext uri="{FF2B5EF4-FFF2-40B4-BE49-F238E27FC236}">
                <a16:creationId xmlns:a16="http://schemas.microsoft.com/office/drawing/2014/main" id="{E2350885-8123-E755-97D1-85E3A25380B8}"/>
              </a:ext>
            </a:extLst>
          </p:cNvPr>
          <p:cNvSpPr txBox="1"/>
          <p:nvPr/>
        </p:nvSpPr>
        <p:spPr>
          <a:xfrm>
            <a:off x="318116" y="1119666"/>
            <a:ext cx="3504538"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Century Gothic"/>
                <a:cs typeface="Times New Roman"/>
              </a:rPr>
              <a:t>So this week let’s do what we can to help other people.</a:t>
            </a:r>
            <a:endParaRPr lang="en-US">
              <a:latin typeface="Century Gothic"/>
              <a:cs typeface="Times New Roman"/>
            </a:endParaRPr>
          </a:p>
          <a:p>
            <a:pPr algn="l"/>
            <a:endParaRPr lang="en-GB">
              <a:latin typeface="Century Gothic"/>
              <a:cs typeface="Times New Roman"/>
            </a:endParaRPr>
          </a:p>
          <a:p>
            <a:pPr algn="l"/>
            <a:r>
              <a:rPr lang="en-GB">
                <a:latin typeface="Century Gothic"/>
                <a:cs typeface="Times New Roman"/>
              </a:rPr>
              <a:t>Let’s treat those who are different from us with kindness and respect. </a:t>
            </a:r>
            <a:endParaRPr lang="en-US">
              <a:latin typeface="Century Gothic"/>
              <a:cs typeface="Times New Roman"/>
            </a:endParaRPr>
          </a:p>
          <a:p>
            <a:pPr algn="l"/>
            <a:endParaRPr lang="en-GB">
              <a:latin typeface="Century Gothic"/>
              <a:cs typeface="Times New Roman"/>
            </a:endParaRPr>
          </a:p>
          <a:p>
            <a:pPr algn="l"/>
            <a:r>
              <a:rPr lang="en-GB">
                <a:latin typeface="Century Gothic"/>
                <a:cs typeface="Times New Roman"/>
              </a:rPr>
              <a:t>Let’s share with others and try to live in peace.</a:t>
            </a:r>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sz="1200">
              <a:solidFill>
                <a:srgbClr val="212544"/>
              </a:solidFill>
              <a:latin typeface="Montserrat"/>
              <a:cs typeface="Times New Roman"/>
            </a:endParaRPr>
          </a:p>
        </p:txBody>
      </p:sp>
      <p:pic>
        <p:nvPicPr>
          <p:cNvPr id="2" name="Picture 1" descr="A heart with a peace sign and a peace symbol on it&#10;&#10;AI-generated content may be incorrect.">
            <a:extLst>
              <a:ext uri="{FF2B5EF4-FFF2-40B4-BE49-F238E27FC236}">
                <a16:creationId xmlns:a16="http://schemas.microsoft.com/office/drawing/2014/main" id="{420F9904-B342-A200-2F7B-8C7191CCDE8D}"/>
              </a:ext>
            </a:extLst>
          </p:cNvPr>
          <p:cNvPicPr>
            <a:picLocks noChangeAspect="1"/>
          </p:cNvPicPr>
          <p:nvPr/>
        </p:nvPicPr>
        <p:blipFill>
          <a:blip r:embed="rId3"/>
          <a:stretch>
            <a:fillRect/>
          </a:stretch>
        </p:blipFill>
        <p:spPr>
          <a:xfrm>
            <a:off x="3937258" y="964992"/>
            <a:ext cx="4829645" cy="3213517"/>
          </a:xfrm>
          <a:prstGeom prst="rect">
            <a:avLst/>
          </a:prstGeom>
        </p:spPr>
      </p:pic>
    </p:spTree>
    <p:extLst>
      <p:ext uri="{BB962C8B-B14F-4D97-AF65-F5344CB8AC3E}">
        <p14:creationId xmlns:p14="http://schemas.microsoft.com/office/powerpoint/2010/main" val="71394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ED022-C5A5-72E1-E718-7DF745258FE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C4917E-2433-1C8F-400C-931372D9FF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0F42904-90E0-AF28-5E8A-C98BFE288A25}"/>
              </a:ext>
            </a:extLst>
          </p:cNvPr>
          <p:cNvSpPr>
            <a:spLocks noGrp="1"/>
          </p:cNvSpPr>
          <p:nvPr>
            <p:ph type="sldNum" sz="quarter" idx="12"/>
          </p:nvPr>
        </p:nvSpPr>
        <p:spPr/>
        <p:txBody>
          <a:bodyPr/>
          <a:lstStyle/>
          <a:p>
            <a:fld id="{EA6EBE3F-60D7-48A8-BD0B-B317D75812BF}" type="slidenum">
              <a:rPr lang="en-GB" smtClean="0"/>
              <a:t>14</a:t>
            </a:fld>
            <a:endParaRPr lang="en-GB"/>
          </a:p>
        </p:txBody>
      </p:sp>
      <p:sp>
        <p:nvSpPr>
          <p:cNvPr id="6" name="TextBox 5">
            <a:extLst>
              <a:ext uri="{FF2B5EF4-FFF2-40B4-BE49-F238E27FC236}">
                <a16:creationId xmlns:a16="http://schemas.microsoft.com/office/drawing/2014/main" id="{1F3C6CF9-A4D9-1F82-5309-5928FD33CD01}"/>
              </a:ext>
            </a:extLst>
          </p:cNvPr>
          <p:cNvSpPr txBox="1"/>
          <p:nvPr/>
        </p:nvSpPr>
        <p:spPr>
          <a:xfrm>
            <a:off x="4360486" y="834064"/>
            <a:ext cx="468456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000000"/>
                </a:solidFill>
                <a:latin typeface="Century Gothic"/>
                <a:cs typeface="Times New Roman"/>
              </a:rPr>
              <a:t>We can help our global br</a:t>
            </a:r>
            <a:r>
              <a:rPr lang="en-GB">
                <a:latin typeface="Century Gothic"/>
                <a:cs typeface="Times New Roman"/>
              </a:rPr>
              <a:t>others and sisters this Lent – people like Bayezid.</a:t>
            </a:r>
            <a:endParaRPr lang="en-GB">
              <a:solidFill>
                <a:srgbClr val="000000"/>
              </a:solidFill>
              <a:latin typeface="Century Gothic"/>
              <a:cs typeface="Times New Roman"/>
            </a:endParaRPr>
          </a:p>
          <a:p>
            <a:pPr algn="l"/>
            <a:endParaRPr lang="en-GB">
              <a:latin typeface="Century Gothic"/>
              <a:cs typeface="Times New Roman"/>
            </a:endParaRPr>
          </a:p>
          <a:p>
            <a:pPr algn="l"/>
            <a:r>
              <a:rPr lang="en-GB">
                <a:solidFill>
                  <a:srgbClr val="222544"/>
                </a:solidFill>
                <a:latin typeface="Century Gothic"/>
                <a:cs typeface="Times New Roman"/>
              </a:rPr>
              <a:t>Sixteen</a:t>
            </a:r>
            <a:r>
              <a:rPr lang="en-US">
                <a:highlight>
                  <a:srgbClr val="FFFFFF"/>
                </a:highlight>
                <a:latin typeface="Century Gothic"/>
                <a:cs typeface="Times New Roman"/>
              </a:rPr>
              <a:t>-year-old Bayezid lives in a village called Choto </a:t>
            </a:r>
            <a:r>
              <a:rPr lang="en-US" err="1">
                <a:highlight>
                  <a:srgbClr val="FFFFFF"/>
                </a:highlight>
                <a:latin typeface="Century Gothic"/>
                <a:cs typeface="Times New Roman"/>
              </a:rPr>
              <a:t>Bashail</a:t>
            </a:r>
            <a:r>
              <a:rPr lang="en-US">
                <a:highlight>
                  <a:srgbClr val="FFFFFF"/>
                </a:highlight>
                <a:latin typeface="Century Gothic"/>
                <a:cs typeface="Times New Roman"/>
              </a:rPr>
              <a:t> in Bangladesh. </a:t>
            </a:r>
            <a:endParaRPr lang="en-GB">
              <a:latin typeface="Century Gothic"/>
              <a:cs typeface="Times New Roman"/>
            </a:endParaRPr>
          </a:p>
          <a:p>
            <a:pPr algn="l"/>
            <a:endParaRPr lang="en-US">
              <a:latin typeface="Century Gothic"/>
              <a:cs typeface="Times New Roman"/>
            </a:endParaRPr>
          </a:p>
          <a:p>
            <a:pPr algn="l"/>
            <a:r>
              <a:rPr lang="en-US">
                <a:highlight>
                  <a:srgbClr val="FFFFFF"/>
                </a:highlight>
                <a:latin typeface="Century Gothic"/>
                <a:cs typeface="Times New Roman"/>
              </a:rPr>
              <a:t>Bayezid has always helped his family grow vegetables on a floating garden plot. </a:t>
            </a:r>
            <a:endParaRPr lang="en-US">
              <a:latin typeface="Century Gothic"/>
              <a:cs typeface="Times New Roman"/>
            </a:endParaRPr>
          </a:p>
          <a:p>
            <a:pPr algn="l"/>
            <a:endParaRPr lang="en-US">
              <a:latin typeface="Century Gothic"/>
              <a:cs typeface="Times New Roman"/>
            </a:endParaRPr>
          </a:p>
          <a:p>
            <a:pPr algn="l"/>
            <a:r>
              <a:rPr lang="en-US">
                <a:highlight>
                  <a:srgbClr val="FFFFFF"/>
                </a:highlight>
                <a:latin typeface="Century Gothic"/>
                <a:cs typeface="Times New Roman"/>
              </a:rPr>
              <a:t>But in recent years, growing crops has become very tough. Climate change has increased rainfall and too much rain can damage plants. </a:t>
            </a:r>
          </a:p>
          <a:p>
            <a:pPr algn="l"/>
            <a:endParaRPr lang="en-GB">
              <a:latin typeface="Century Gothic"/>
              <a:cs typeface="Times New Roman"/>
            </a:endParaRPr>
          </a:p>
        </p:txBody>
      </p:sp>
      <p:pic>
        <p:nvPicPr>
          <p:cNvPr id="2" name="Picture 1" descr="A person kneeling in a field of plants&#10;&#10;AI-generated content may be incorrect.">
            <a:extLst>
              <a:ext uri="{FF2B5EF4-FFF2-40B4-BE49-F238E27FC236}">
                <a16:creationId xmlns:a16="http://schemas.microsoft.com/office/drawing/2014/main" id="{08DE0EA8-AD67-E2C8-29FB-22A77311D17A}"/>
              </a:ext>
            </a:extLst>
          </p:cNvPr>
          <p:cNvPicPr>
            <a:picLocks noChangeAspect="1"/>
          </p:cNvPicPr>
          <p:nvPr/>
        </p:nvPicPr>
        <p:blipFill>
          <a:blip r:embed="rId3"/>
          <a:stretch>
            <a:fillRect/>
          </a:stretch>
        </p:blipFill>
        <p:spPr>
          <a:xfrm>
            <a:off x="-570486" y="1142063"/>
            <a:ext cx="4785454" cy="3196653"/>
          </a:xfrm>
          <a:prstGeom prst="rect">
            <a:avLst/>
          </a:prstGeom>
        </p:spPr>
      </p:pic>
    </p:spTree>
    <p:extLst>
      <p:ext uri="{BB962C8B-B14F-4D97-AF65-F5344CB8AC3E}">
        <p14:creationId xmlns:p14="http://schemas.microsoft.com/office/powerpoint/2010/main" val="1190856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8EA97-0BE0-55E9-077A-CFF4B27F4B7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791DA26-A1F2-B31E-9F8F-E72D717C33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B7BE3BA-A609-FDA1-3E8F-9CC4C4AE6446}"/>
              </a:ext>
            </a:extLst>
          </p:cNvPr>
          <p:cNvSpPr>
            <a:spLocks noGrp="1"/>
          </p:cNvSpPr>
          <p:nvPr>
            <p:ph type="sldNum" sz="quarter" idx="12"/>
          </p:nvPr>
        </p:nvSpPr>
        <p:spPr/>
        <p:txBody>
          <a:bodyPr/>
          <a:lstStyle/>
          <a:p>
            <a:fld id="{EA6EBE3F-60D7-48A8-BD0B-B317D75812BF}" type="slidenum">
              <a:rPr lang="en-GB" smtClean="0"/>
              <a:t>15</a:t>
            </a:fld>
            <a:endParaRPr lang="en-GB"/>
          </a:p>
        </p:txBody>
      </p:sp>
      <p:sp>
        <p:nvSpPr>
          <p:cNvPr id="6" name="TextBox 5">
            <a:extLst>
              <a:ext uri="{FF2B5EF4-FFF2-40B4-BE49-F238E27FC236}">
                <a16:creationId xmlns:a16="http://schemas.microsoft.com/office/drawing/2014/main" id="{C4918E46-113A-6B01-85D2-33597CD380CC}"/>
              </a:ext>
            </a:extLst>
          </p:cNvPr>
          <p:cNvSpPr txBox="1"/>
          <p:nvPr/>
        </p:nvSpPr>
        <p:spPr>
          <a:xfrm>
            <a:off x="4360486" y="834064"/>
            <a:ext cx="46845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latin typeface="Century Gothic"/>
              <a:cs typeface="Times New Roman"/>
            </a:endParaRPr>
          </a:p>
          <a:p>
            <a:pPr algn="l"/>
            <a:endParaRPr lang="en-GB">
              <a:latin typeface="Century Gothic"/>
              <a:cs typeface="Times New Roman"/>
            </a:endParaRPr>
          </a:p>
        </p:txBody>
      </p:sp>
      <p:sp>
        <p:nvSpPr>
          <p:cNvPr id="2" name="TextBox 1">
            <a:extLst>
              <a:ext uri="{FF2B5EF4-FFF2-40B4-BE49-F238E27FC236}">
                <a16:creationId xmlns:a16="http://schemas.microsoft.com/office/drawing/2014/main" id="{2F112035-2938-3BC2-6CC4-68253A58275D}"/>
              </a:ext>
            </a:extLst>
          </p:cNvPr>
          <p:cNvSpPr txBox="1"/>
          <p:nvPr/>
        </p:nvSpPr>
        <p:spPr>
          <a:xfrm>
            <a:off x="4890319" y="837476"/>
            <a:ext cx="425665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highlight>
                  <a:srgbClr val="FFFFFF"/>
                </a:highlight>
                <a:latin typeface="Century Gothic"/>
              </a:rPr>
              <a:t>With CAFOD’s help, local experts work with families to build more floating gardens.</a:t>
            </a:r>
            <a:endParaRPr lang="en-US"/>
          </a:p>
          <a:p>
            <a:pPr algn="l"/>
            <a:endParaRPr lang="en-US">
              <a:highlight>
                <a:srgbClr val="FFFFFF"/>
              </a:highlight>
              <a:latin typeface="Century Gothic"/>
            </a:endParaRPr>
          </a:p>
          <a:p>
            <a:pPr algn="l"/>
            <a:r>
              <a:rPr lang="en-US">
                <a:highlight>
                  <a:srgbClr val="FFFFFF"/>
                </a:highlight>
                <a:latin typeface="Century Gothic"/>
              </a:rPr>
              <a:t>Because they are buoyant, the gardens rise with growing water levels, they are not flooded and the crops stay safe. It is a method that has been around for centuries. </a:t>
            </a:r>
          </a:p>
          <a:p>
            <a:pPr algn="l"/>
            <a:endParaRPr lang="en-US">
              <a:highlight>
                <a:srgbClr val="FFFFFF"/>
              </a:highlight>
              <a:latin typeface="Century Gothic"/>
            </a:endParaRPr>
          </a:p>
          <a:p>
            <a:pPr algn="l"/>
            <a:r>
              <a:rPr lang="en-US">
                <a:highlight>
                  <a:srgbClr val="FFFFFF"/>
                </a:highlight>
                <a:latin typeface="Century Gothic"/>
              </a:rPr>
              <a:t>Families are able to eat what they grow and sell what is leftover to buy other things they need. </a:t>
            </a:r>
          </a:p>
        </p:txBody>
      </p:sp>
      <p:pic>
        <p:nvPicPr>
          <p:cNvPr id="3" name="Picture 2" descr="A person and a child in a field&#10;&#10;AI-generated content may be incorrect.">
            <a:extLst>
              <a:ext uri="{FF2B5EF4-FFF2-40B4-BE49-F238E27FC236}">
                <a16:creationId xmlns:a16="http://schemas.microsoft.com/office/drawing/2014/main" id="{F4051B06-6447-F3FF-3664-07225905BD03}"/>
              </a:ext>
            </a:extLst>
          </p:cNvPr>
          <p:cNvPicPr>
            <a:picLocks noChangeAspect="1"/>
          </p:cNvPicPr>
          <p:nvPr/>
        </p:nvPicPr>
        <p:blipFill>
          <a:blip r:embed="rId3"/>
          <a:srcRect l="2331" t="3091" r="2331" b="-325"/>
          <a:stretch>
            <a:fillRect/>
          </a:stretch>
        </p:blipFill>
        <p:spPr>
          <a:xfrm>
            <a:off x="186186" y="1281872"/>
            <a:ext cx="4522382" cy="2962693"/>
          </a:xfrm>
          <a:prstGeom prst="rect">
            <a:avLst/>
          </a:prstGeom>
        </p:spPr>
      </p:pic>
    </p:spTree>
    <p:extLst>
      <p:ext uri="{BB962C8B-B14F-4D97-AF65-F5344CB8AC3E}">
        <p14:creationId xmlns:p14="http://schemas.microsoft.com/office/powerpoint/2010/main" val="3304897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8AEA-E3B3-325A-EBD0-936AEE0E609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B52CA9-10BC-C484-7112-19B6E9AD37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1396D8-76E4-8B3C-CEB7-D3A8FDD97311}"/>
              </a:ext>
            </a:extLst>
          </p:cNvPr>
          <p:cNvSpPr>
            <a:spLocks noGrp="1"/>
          </p:cNvSpPr>
          <p:nvPr>
            <p:ph type="sldNum" sz="quarter" idx="12"/>
          </p:nvPr>
        </p:nvSpPr>
        <p:spPr/>
        <p:txBody>
          <a:bodyPr/>
          <a:lstStyle/>
          <a:p>
            <a:fld id="{EA6EBE3F-60D7-48A8-BD0B-B317D75812BF}" type="slidenum">
              <a:rPr lang="en-GB" smtClean="0"/>
              <a:t>16</a:t>
            </a:fld>
            <a:endParaRPr lang="en-GB"/>
          </a:p>
        </p:txBody>
      </p:sp>
      <p:sp>
        <p:nvSpPr>
          <p:cNvPr id="6" name="TextBox 5">
            <a:extLst>
              <a:ext uri="{FF2B5EF4-FFF2-40B4-BE49-F238E27FC236}">
                <a16:creationId xmlns:a16="http://schemas.microsoft.com/office/drawing/2014/main" id="{193E6B0A-B043-C3B4-05BE-F167C2EED128}"/>
              </a:ext>
            </a:extLst>
          </p:cNvPr>
          <p:cNvSpPr txBox="1"/>
          <p:nvPr/>
        </p:nvSpPr>
        <p:spPr>
          <a:xfrm>
            <a:off x="4382052" y="1017375"/>
            <a:ext cx="438264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000000"/>
                </a:solidFill>
                <a:latin typeface="Century Gothic"/>
                <a:cs typeface="Times New Roman"/>
              </a:rPr>
              <a:t>During Lent, we can pray for those living in poverty, asking God to be with them as they work hard to put food on the table for their families. </a:t>
            </a:r>
          </a:p>
          <a:p>
            <a:pPr algn="l"/>
            <a:endParaRPr lang="en-GB">
              <a:latin typeface="Century Gothic"/>
              <a:cs typeface="Times New Roman"/>
            </a:endParaRPr>
          </a:p>
          <a:p>
            <a:pPr algn="l"/>
            <a:r>
              <a:rPr lang="en-GB">
                <a:latin typeface="Century Gothic"/>
                <a:cs typeface="Times New Roman"/>
              </a:rPr>
              <a:t>We can also do the Big Lent Walk to walk in solidarity with our brothers and sisters in need and get sponsored.</a:t>
            </a:r>
          </a:p>
          <a:p>
            <a:pPr algn="l"/>
            <a:endParaRPr lang="en-GB">
              <a:latin typeface="Century Gothic"/>
              <a:cs typeface="Times New Roman"/>
            </a:endParaRPr>
          </a:p>
          <a:p>
            <a:pPr algn="l"/>
            <a:r>
              <a:rPr lang="en-GB">
                <a:latin typeface="Century Gothic"/>
                <a:cs typeface="Times New Roman"/>
              </a:rPr>
              <a:t>With the money you raise, CAFOD's local experts can help our global family to help themselves. </a:t>
            </a:r>
          </a:p>
        </p:txBody>
      </p:sp>
      <p:pic>
        <p:nvPicPr>
          <p:cNvPr id="2" name="Picture 1" descr="A purple and green text on a black background&#10;&#10;Description automatically generated">
            <a:extLst>
              <a:ext uri="{FF2B5EF4-FFF2-40B4-BE49-F238E27FC236}">
                <a16:creationId xmlns:a16="http://schemas.microsoft.com/office/drawing/2014/main" id="{9F77D4C7-4C9D-6285-4B31-FF5DE0FABC65}"/>
              </a:ext>
            </a:extLst>
          </p:cNvPr>
          <p:cNvPicPr>
            <a:picLocks noChangeAspect="1"/>
          </p:cNvPicPr>
          <p:nvPr/>
        </p:nvPicPr>
        <p:blipFill>
          <a:blip r:embed="rId3"/>
          <a:stretch>
            <a:fillRect/>
          </a:stretch>
        </p:blipFill>
        <p:spPr>
          <a:xfrm>
            <a:off x="670764" y="792970"/>
            <a:ext cx="3552825" cy="3863714"/>
          </a:xfrm>
          <a:prstGeom prst="rect">
            <a:avLst/>
          </a:prstGeom>
        </p:spPr>
      </p:pic>
    </p:spTree>
    <p:extLst>
      <p:ext uri="{BB962C8B-B14F-4D97-AF65-F5344CB8AC3E}">
        <p14:creationId xmlns:p14="http://schemas.microsoft.com/office/powerpoint/2010/main" val="529068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a:latin typeface="Century Gothic"/>
              </a:rPr>
              <a:t>We pray for people who are treated badly because they are different:</a:t>
            </a:r>
          </a:p>
          <a:p>
            <a:pPr marL="0" indent="0">
              <a:buNone/>
            </a:pPr>
            <a:r>
              <a:rPr lang="en-GB" sz="1600">
                <a:solidFill>
                  <a:schemeClr val="bg1"/>
                </a:solidFill>
                <a:latin typeface="Century Gothic"/>
                <a:ea typeface="Calibri"/>
                <a:cs typeface="Times New Roman"/>
              </a:rPr>
              <a:t>that they may find comfort in God's love for all people. </a:t>
            </a:r>
          </a:p>
          <a:p>
            <a:pPr marL="0" indent="0">
              <a:buNone/>
            </a:pPr>
            <a:r>
              <a:rPr lang="en-GB" sz="1600">
                <a:solidFill>
                  <a:schemeClr val="bg1"/>
                </a:solidFill>
                <a:latin typeface="Century Gothic"/>
                <a:ea typeface="Calibri"/>
                <a:cs typeface="Times New Roman"/>
              </a:rPr>
              <a:t>Lord in your mercy…</a:t>
            </a:r>
            <a:endParaRPr lang="en-GB" sz="1600">
              <a:solidFill>
                <a:schemeClr val="bg1"/>
              </a:solidFill>
              <a:latin typeface="Century Gothic"/>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a:latin typeface="Century Gothic"/>
              </a:rPr>
              <a:t> </a:t>
            </a:r>
            <a:endParaRPr lang="en-US" sz="1600">
              <a:latin typeface="Century Gothic" panose="020B0502020202020204" pitchFamily="34" charset="0"/>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latin typeface="Century Gothic"/>
              <a:cs typeface="Times New Roman"/>
            </a:endParaRPr>
          </a:p>
          <a:p>
            <a:pPr marL="0" indent="0">
              <a:buNone/>
            </a:pPr>
            <a:r>
              <a:rPr lang="en-US" sz="1600">
                <a:latin typeface="Century Gothic"/>
                <a:cs typeface="Times New Roman"/>
              </a:rPr>
              <a:t>We pray for our parish, families and friends:</a:t>
            </a:r>
            <a:r>
              <a:rPr lang="en-US" sz="1600">
                <a:solidFill>
                  <a:srgbClr val="A2C617"/>
                </a:solidFill>
                <a:latin typeface="Century Gothic"/>
                <a:cs typeface="Times New Roman"/>
              </a:rPr>
              <a:t> </a:t>
            </a:r>
            <a:endParaRPr lang="en-US" sz="1600">
              <a:solidFill>
                <a:srgbClr val="FFFFFF"/>
              </a:solidFill>
              <a:latin typeface="Century Gothic"/>
              <a:cs typeface="Times New Roman"/>
            </a:endParaRPr>
          </a:p>
          <a:p>
            <a:pPr marL="0" indent="0">
              <a:buNone/>
            </a:pPr>
            <a:r>
              <a:rPr lang="en-US" sz="1600">
                <a:solidFill>
                  <a:schemeClr val="bg1"/>
                </a:solidFill>
                <a:latin typeface="Century Gothic"/>
                <a:cs typeface="Times New Roman"/>
              </a:rPr>
              <a:t>that knowing we are all children of God, we may respect and care for all people around the world and encourage others to do the same. </a:t>
            </a:r>
          </a:p>
          <a:p>
            <a:pPr marL="0" indent="0">
              <a:buNone/>
            </a:pPr>
            <a:r>
              <a:rPr lang="en-US" sz="1600">
                <a:solidFill>
                  <a:schemeClr val="bg1"/>
                </a:solidFill>
                <a:latin typeface="Century Gothic"/>
                <a:cs typeface="Times New Roman"/>
              </a:rPr>
              <a:t>Lord in your mercy...</a:t>
            </a:r>
          </a:p>
          <a:p>
            <a:pPr marL="0" indent="0">
              <a:buNone/>
            </a:pPr>
            <a:endParaRPr lang="en-US" sz="1600">
              <a:solidFill>
                <a:schemeClr val="tx1"/>
              </a:solidFill>
              <a:latin typeface="Century Gothic"/>
            </a:endParaRPr>
          </a:p>
          <a:p>
            <a:pPr marL="121920" indent="-121920"/>
            <a:endParaRPr lang="en-US" sz="160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2622759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Century Gothic"/>
              </a:rPr>
              <a:t>We pray for the church around the world: </a:t>
            </a:r>
            <a:r>
              <a:rPr lang="en-GB" sz="1600">
                <a:solidFill>
                  <a:schemeClr val="bg1"/>
                </a:solidFill>
                <a:latin typeface="Century Gothic"/>
              </a:rPr>
              <a:t> </a:t>
            </a:r>
            <a:endParaRPr lang="en-US" sz="1600">
              <a:solidFill>
                <a:schemeClr val="bg1"/>
              </a:solidFill>
              <a:latin typeface="Montserrat ExtraBold"/>
            </a:endParaRPr>
          </a:p>
          <a:p>
            <a:pPr marL="0" indent="0">
              <a:buNone/>
            </a:pPr>
            <a:r>
              <a:rPr lang="en-GB" sz="1600">
                <a:solidFill>
                  <a:schemeClr val="bg1"/>
                </a:solidFill>
                <a:latin typeface="Century Gothic"/>
              </a:rPr>
              <a:t>that she may follow Jesus' example and be welcoming to all, especially to those who are poor.</a:t>
            </a:r>
          </a:p>
          <a:p>
            <a:pPr marL="0" indent="0">
              <a:buNone/>
            </a:pPr>
            <a:r>
              <a:rPr lang="en-GB" sz="1600">
                <a:solidFill>
                  <a:schemeClr val="bg1"/>
                </a:solidFill>
                <a:latin typeface="Century Gothic"/>
              </a:rPr>
              <a:t>Lord in your mercy…</a:t>
            </a:r>
            <a:endParaRPr lang="en-US" sz="1600">
              <a:solidFill>
                <a:schemeClr val="bg1"/>
              </a:solidFill>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r>
              <a:rPr lang="en-US" sz="1600">
                <a:solidFill>
                  <a:srgbClr val="A2C617"/>
                </a:solidFill>
                <a:latin typeface="Century Gothic"/>
                <a:cs typeface="Times New Roman"/>
              </a:rPr>
              <a:t>Caring God:</a:t>
            </a:r>
            <a:r>
              <a:rPr lang="en-US" sz="1600">
                <a:solidFill>
                  <a:schemeClr val="bg1"/>
                </a:solidFill>
                <a:latin typeface="Century Gothic"/>
                <a:cs typeface="Times New Roman"/>
              </a:rPr>
              <a:t> fill our hearts with love for all your people. Move us to treat all people with kindness and respect and to work to make the world a better place for all of us to live in. Amen. </a:t>
            </a: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6880202" y="4075493"/>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5498170" y="1656126"/>
            <a:ext cx="36434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a:latin typeface="Century Gothic"/>
                <a:cs typeface="Times New Roman"/>
              </a:rPr>
              <a:t>What will you do this week to show that you care for others?</a:t>
            </a:r>
            <a:endParaRPr lang="en-US">
              <a:latin typeface="Century Gothic"/>
            </a:endParaRPr>
          </a:p>
        </p:txBody>
      </p:sp>
      <p:pic>
        <p:nvPicPr>
          <p:cNvPr id="2" name="Picture 1" descr="A group of children holding a banner&#10;&#10;AI-generated content may be incorrect.">
            <a:extLst>
              <a:ext uri="{FF2B5EF4-FFF2-40B4-BE49-F238E27FC236}">
                <a16:creationId xmlns:a16="http://schemas.microsoft.com/office/drawing/2014/main" id="{AD80A683-8138-3B17-CA9A-03D650C518D4}"/>
              </a:ext>
            </a:extLst>
          </p:cNvPr>
          <p:cNvPicPr>
            <a:picLocks noChangeAspect="1"/>
          </p:cNvPicPr>
          <p:nvPr/>
        </p:nvPicPr>
        <p:blipFill>
          <a:blip r:embed="rId5"/>
          <a:stretch>
            <a:fillRect/>
          </a:stretch>
        </p:blipFill>
        <p:spPr>
          <a:xfrm>
            <a:off x="408965" y="851858"/>
            <a:ext cx="4875503" cy="3774057"/>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52581" y="1283105"/>
            <a:ext cx="3094754" cy="3170099"/>
          </a:xfrm>
        </p:spPr>
        <p:txBody>
          <a:bodyPr/>
          <a:lstStyle/>
          <a:p>
            <a:pPr rtl="0" fontAlgn="base"/>
            <a:br>
              <a:rPr lang="en-US">
                <a:latin typeface="Century Gothic" panose="020B0502020202020204" pitchFamily="34" charset="0"/>
              </a:rPr>
            </a:br>
            <a:r>
              <a:rPr lang="en-US">
                <a:solidFill>
                  <a:srgbClr val="000000"/>
                </a:solidFill>
                <a:latin typeface="Century Gothic"/>
                <a:cs typeface="Times New Roman"/>
              </a:rPr>
              <a:t>God of peace, </a:t>
            </a:r>
            <a:br>
              <a:rPr lang="en-US">
                <a:solidFill>
                  <a:srgbClr val="000000"/>
                </a:solidFill>
                <a:latin typeface="Century Gothic"/>
                <a:cs typeface="Times New Roman"/>
              </a:rPr>
            </a:br>
            <a:r>
              <a:rPr lang="en-US">
                <a:solidFill>
                  <a:srgbClr val="000000"/>
                </a:solidFill>
                <a:latin typeface="Century Gothic"/>
                <a:cs typeface="Times New Roman"/>
              </a:rPr>
              <a:t>You care for all people in our world. Move us to do the same and to work together to build a better world. </a:t>
            </a:r>
            <a:br>
              <a:rPr lang="en-US">
                <a:solidFill>
                  <a:srgbClr val="000000"/>
                </a:solidFill>
                <a:latin typeface="Century Gothic"/>
                <a:cs typeface="Times New Roman"/>
              </a:rPr>
            </a:br>
            <a:r>
              <a:rPr lang="en-US">
                <a:solidFill>
                  <a:srgbClr val="000000"/>
                </a:solidFill>
                <a:latin typeface="Century Gothic"/>
                <a:cs typeface="Times New Roman"/>
              </a:rPr>
              <a:t>Amen.</a:t>
            </a:r>
            <a:br>
              <a:rPr lang="en-US" sz="1800">
                <a:latin typeface="Century Gothic"/>
              </a:rPr>
            </a:br>
            <a:br>
              <a:rPr lang="en-US">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83120" y="668821"/>
            <a:ext cx="8581760" cy="8594661"/>
          </a:xfrm>
          <a:prstGeom prst="rect">
            <a:avLst/>
          </a:prstGeom>
          <a:noFill/>
        </p:spPr>
        <p:txBody>
          <a:bodyPr wrap="square" lIns="68580" tIns="34290" rIns="68580" bIns="34290" anchor="t">
            <a:spAutoFit/>
          </a:bodyPr>
          <a:lstStyle/>
          <a:p>
            <a:r>
              <a:rPr lang="en-GB" sz="1600" b="1">
                <a:latin typeface="Century Gothic"/>
              </a:rPr>
              <a:t>Activity suggestions</a:t>
            </a:r>
            <a:endParaRPr lang="en-GB" sz="1600" b="1">
              <a:solidFill>
                <a:srgbClr val="000000"/>
              </a:solidFill>
              <a:latin typeface="Century Gothic"/>
            </a:endParaRPr>
          </a:p>
          <a:p>
            <a:endParaRPr lang="en-GB" sz="1600" b="1">
              <a:latin typeface="Century Gothic"/>
            </a:endParaRPr>
          </a:p>
          <a:p>
            <a:r>
              <a:rPr lang="en-US" sz="1600">
                <a:latin typeface="Century Gothic"/>
                <a:hlinkClick r:id="rId3"/>
              </a:rPr>
              <a:t>Download the illustration</a:t>
            </a:r>
            <a:endParaRPr lang="en-US">
              <a:latin typeface="Century Gothic"/>
            </a:endParaRPr>
          </a:p>
          <a:p>
            <a:endParaRPr lang="en-US" sz="1600">
              <a:latin typeface="Century Gothic"/>
            </a:endParaRPr>
          </a:p>
          <a:p>
            <a:r>
              <a:rPr lang="en-GB" sz="1600">
                <a:latin typeface="Century Gothic"/>
                <a:cs typeface="Times New Roman"/>
              </a:rPr>
              <a:t>Share the accompanying activity sheet with the children and encourage them to complete it, either in the liturgy or at home. Invite them to colour in the illustration and to see if they can spot in it all the things that we all need to live, no matter where we are in the world.</a:t>
            </a:r>
            <a:endParaRPr lang="en-GB">
              <a:latin typeface="Century Gothic"/>
            </a:endParaRPr>
          </a:p>
          <a:p>
            <a:endParaRPr lang="en-GB" sz="1600">
              <a:latin typeface="Century Gothic"/>
              <a:cs typeface="Times New Roman"/>
            </a:endParaRPr>
          </a:p>
          <a:p>
            <a:pPr algn="l"/>
            <a:r>
              <a:rPr lang="en-GB" sz="1600">
                <a:latin typeface="Century Gothic"/>
                <a:cs typeface="Times New Roman"/>
              </a:rPr>
              <a:t>One thing that makes us different from others and which can lead to us not understanding them is the language that we speak. Check with the children if any of them speak another language at home. Invite them to share how to say hello in that language and get all the children to repeat it. </a:t>
            </a:r>
            <a:endParaRPr lang="en-GB">
              <a:latin typeface="Century Gothic"/>
              <a:cs typeface="Times New Roman"/>
            </a:endParaRPr>
          </a:p>
          <a:p>
            <a:pPr algn="l"/>
            <a:endParaRPr lang="en-GB" sz="1600">
              <a:latin typeface="Century Gothic"/>
              <a:cs typeface="Times New Roman"/>
            </a:endParaRPr>
          </a:p>
          <a:p>
            <a:pPr algn="l"/>
            <a:r>
              <a:rPr lang="en-GB" sz="1600">
                <a:latin typeface="Century Gothic"/>
                <a:cs typeface="Times New Roman"/>
              </a:rPr>
              <a:t>Why not share the examples on the following slide?</a:t>
            </a:r>
            <a:endParaRPr lang="en-GB">
              <a:latin typeface="Century Gothic"/>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endParaRPr>
          </a:p>
          <a:p>
            <a:pPr algn="l"/>
            <a:endParaRPr lang="en-GB" sz="1600">
              <a:latin typeface="Century Gothic"/>
            </a:endParaRPr>
          </a:p>
          <a:p>
            <a:pPr algn="l"/>
            <a:endParaRPr lang="en-GB" sz="1600">
              <a:latin typeface="Century Gothic"/>
            </a:endParaRPr>
          </a:p>
          <a:p>
            <a:pPr algn="l"/>
            <a:endParaRPr lang="en-GB" sz="1600">
              <a:latin typeface="Century Gothic"/>
            </a:endParaRPr>
          </a:p>
          <a:p>
            <a:pPr algn="l"/>
            <a:r>
              <a:rPr lang="en-GB" sz="1600">
                <a:latin typeface="Century Gothic"/>
                <a:hlinkClick r:id="rId4"/>
              </a:rPr>
              <a:t>The Big Lent Walk 2026</a:t>
            </a:r>
            <a:endParaRPr lang="en-GB">
              <a:latin typeface="Century Gothic"/>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500">
              <a:latin typeface="Century Gothic"/>
              <a:cs typeface="Times New Roman"/>
            </a:endParaRPr>
          </a:p>
          <a:p>
            <a:pPr algn="l"/>
            <a:endParaRPr lang="en-GB" sz="15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3" name="Picture 2" descr="A coloring page of a crossword puzzle&#10;&#10;AI-generated content may be incorrect.">
            <a:extLst>
              <a:ext uri="{FF2B5EF4-FFF2-40B4-BE49-F238E27FC236}">
                <a16:creationId xmlns:a16="http://schemas.microsoft.com/office/drawing/2014/main" id="{6C33A239-FEAD-37AB-098A-5C503E8A0419}"/>
              </a:ext>
            </a:extLst>
          </p:cNvPr>
          <p:cNvPicPr>
            <a:picLocks noChangeAspect="1"/>
          </p:cNvPicPr>
          <p:nvPr/>
        </p:nvPicPr>
        <p:blipFill>
          <a:blip r:embed="rId5"/>
          <a:stretch>
            <a:fillRect/>
          </a:stretch>
        </p:blipFill>
        <p:spPr>
          <a:xfrm>
            <a:off x="3034134" y="140179"/>
            <a:ext cx="1080873" cy="1488057"/>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7B591-530B-E905-AC62-636A68377FB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79488C2-DA6A-EC36-6CCC-DDE9E9124DCF}"/>
              </a:ext>
            </a:extLst>
          </p:cNvPr>
          <p:cNvSpPr txBox="1"/>
          <p:nvPr/>
        </p:nvSpPr>
        <p:spPr>
          <a:xfrm>
            <a:off x="283120" y="859208"/>
            <a:ext cx="8581760" cy="5670783"/>
          </a:xfrm>
          <a:prstGeom prst="rect">
            <a:avLst/>
          </a:prstGeom>
          <a:noFill/>
        </p:spPr>
        <p:txBody>
          <a:bodyPr wrap="square" lIns="68580" tIns="34290" rIns="68580" bIns="34290" anchor="t">
            <a:spAutoFit/>
          </a:bodyPr>
          <a:lstStyle/>
          <a:p>
            <a:pPr algn="l"/>
            <a:r>
              <a:rPr lang="en-GB" sz="1600">
                <a:latin typeface="Century Gothic"/>
              </a:rPr>
              <a:t>Kiswahili: Jambo (jam-</a:t>
            </a:r>
            <a:r>
              <a:rPr lang="en-GB" sz="1600" err="1">
                <a:latin typeface="Century Gothic"/>
              </a:rPr>
              <a:t>boh</a:t>
            </a:r>
            <a:r>
              <a:rPr lang="en-GB" sz="1600">
                <a:latin typeface="Century Gothic"/>
              </a:rPr>
              <a:t>) </a:t>
            </a:r>
            <a:endParaRPr lang="en-US"/>
          </a:p>
          <a:p>
            <a:pPr algn="l"/>
            <a:r>
              <a:rPr lang="en-GB" sz="1600">
                <a:latin typeface="Century Gothic"/>
              </a:rPr>
              <a:t>Spanish: Hola (oh-</a:t>
            </a:r>
            <a:r>
              <a:rPr lang="en-GB" sz="1600" err="1">
                <a:latin typeface="Century Gothic"/>
              </a:rPr>
              <a:t>lah</a:t>
            </a:r>
            <a:r>
              <a:rPr lang="en-GB" sz="1600">
                <a:latin typeface="Century Gothic"/>
              </a:rPr>
              <a:t>) </a:t>
            </a:r>
          </a:p>
          <a:p>
            <a:pPr algn="l"/>
            <a:r>
              <a:rPr lang="en-GB" sz="1600">
                <a:latin typeface="Century Gothic"/>
              </a:rPr>
              <a:t>French: Bonjour (bon-</a:t>
            </a:r>
            <a:r>
              <a:rPr lang="en-GB" sz="1600" err="1">
                <a:latin typeface="Century Gothic"/>
              </a:rPr>
              <a:t>zhoor</a:t>
            </a:r>
            <a:r>
              <a:rPr lang="en-GB" sz="1600">
                <a:latin typeface="Century Gothic"/>
              </a:rPr>
              <a:t>) </a:t>
            </a:r>
            <a:endParaRPr lang="en-GB"/>
          </a:p>
          <a:p>
            <a:pPr algn="l"/>
            <a:r>
              <a:rPr lang="en-GB" sz="1600">
                <a:latin typeface="Century Gothic"/>
              </a:rPr>
              <a:t>Mandarin: Ni hao (nee-</a:t>
            </a:r>
            <a:r>
              <a:rPr lang="en-GB" sz="1600" err="1">
                <a:latin typeface="Century Gothic"/>
              </a:rPr>
              <a:t>haow</a:t>
            </a:r>
            <a:r>
              <a:rPr lang="en-GB" sz="1600">
                <a:latin typeface="Century Gothic"/>
              </a:rPr>
              <a:t>) </a:t>
            </a:r>
            <a:endParaRPr lang="en-GB"/>
          </a:p>
          <a:p>
            <a:pPr algn="l"/>
            <a:r>
              <a:rPr lang="en-GB" sz="1600">
                <a:latin typeface="Century Gothic"/>
              </a:rPr>
              <a:t>Japanese: </a:t>
            </a:r>
            <a:r>
              <a:rPr lang="en-GB" sz="1600" err="1">
                <a:latin typeface="Century Gothic"/>
              </a:rPr>
              <a:t>Konichiwa</a:t>
            </a:r>
            <a:r>
              <a:rPr lang="en-GB" sz="1600">
                <a:latin typeface="Century Gothic"/>
              </a:rPr>
              <a:t> (</a:t>
            </a:r>
            <a:r>
              <a:rPr lang="en-GB" sz="1600" err="1">
                <a:latin typeface="Century Gothic"/>
              </a:rPr>
              <a:t>kon</a:t>
            </a:r>
            <a:r>
              <a:rPr lang="en-GB" sz="1600">
                <a:latin typeface="Century Gothic"/>
              </a:rPr>
              <a:t>-nee-</a:t>
            </a:r>
            <a:r>
              <a:rPr lang="en-GB" sz="1600" err="1">
                <a:latin typeface="Century Gothic"/>
              </a:rPr>
              <a:t>chee</a:t>
            </a:r>
            <a:r>
              <a:rPr lang="en-GB" sz="1600">
                <a:latin typeface="Century Gothic"/>
              </a:rPr>
              <a:t>-</a:t>
            </a:r>
            <a:r>
              <a:rPr lang="en-GB" sz="1600" err="1">
                <a:latin typeface="Century Gothic"/>
              </a:rPr>
              <a:t>wah</a:t>
            </a:r>
            <a:r>
              <a:rPr lang="en-GB" sz="1600">
                <a:latin typeface="Century Gothic"/>
              </a:rPr>
              <a:t>) </a:t>
            </a:r>
            <a:endParaRPr lang="en-GB"/>
          </a:p>
          <a:p>
            <a:pPr algn="l"/>
            <a:r>
              <a:rPr lang="en-GB" sz="1600">
                <a:latin typeface="Century Gothic"/>
              </a:rPr>
              <a:t>Hindi: Namaste (Nah-may-stay) </a:t>
            </a:r>
            <a:endParaRPr lang="en-GB"/>
          </a:p>
          <a:p>
            <a:pPr algn="l"/>
            <a:r>
              <a:rPr lang="en-GB" sz="1600">
                <a:latin typeface="Century Gothic"/>
              </a:rPr>
              <a:t>Arabic: Salaam </a:t>
            </a:r>
            <a:r>
              <a:rPr lang="en-GB" sz="1600" err="1">
                <a:latin typeface="Century Gothic"/>
              </a:rPr>
              <a:t>a’alaykum</a:t>
            </a:r>
            <a:r>
              <a:rPr lang="en-GB" sz="1600">
                <a:latin typeface="Century Gothic"/>
              </a:rPr>
              <a:t> (</a:t>
            </a:r>
            <a:r>
              <a:rPr lang="en-GB" sz="1600" err="1">
                <a:latin typeface="Century Gothic"/>
              </a:rPr>
              <a:t>sal-ahm</a:t>
            </a:r>
            <a:r>
              <a:rPr lang="en-GB" sz="1600">
                <a:latin typeface="Century Gothic"/>
              </a:rPr>
              <a:t> al-ay-</a:t>
            </a:r>
            <a:r>
              <a:rPr lang="en-GB" sz="1600" err="1">
                <a:latin typeface="Century Gothic"/>
              </a:rPr>
              <a:t>kum</a:t>
            </a:r>
            <a:r>
              <a:rPr lang="en-GB" sz="1600">
                <a:latin typeface="Century Gothic"/>
              </a:rPr>
              <a:t>)</a:t>
            </a:r>
            <a:endParaRPr lang="en-GB"/>
          </a:p>
          <a:p>
            <a:pPr algn="l"/>
            <a:endParaRPr lang="en-GB" sz="1600">
              <a:latin typeface="Century Gothic"/>
            </a:endParaRPr>
          </a:p>
          <a:p>
            <a:pPr algn="l"/>
            <a:r>
              <a:rPr lang="en-GB" sz="1600">
                <a:latin typeface="Century Gothic"/>
              </a:rPr>
              <a:t>Encourage the children to draw a picture of themselves in the middle of a piece of paper and to write five things about themselves. E.g. My name is…. I am …. years old. My eyes are … (colour). My hair is …. (colour). I like …. </a:t>
            </a:r>
          </a:p>
          <a:p>
            <a:pPr algn="l"/>
            <a:endParaRPr lang="en-GB" sz="1600">
              <a:latin typeface="Century Gothic"/>
            </a:endParaRPr>
          </a:p>
          <a:p>
            <a:pPr algn="l"/>
            <a:r>
              <a:rPr lang="en-GB" sz="1600">
                <a:latin typeface="Century Gothic"/>
              </a:rPr>
              <a:t>Encourage the children to share what they have written so that they can see how different yet how similar they all are. Remind them that the differences between us are a good thing. How boring it would be if we were all the same!</a:t>
            </a:r>
            <a:endParaRPr lang="en-GB"/>
          </a:p>
          <a:p>
            <a:endParaRPr lang="en-GB" sz="1600" b="1">
              <a:latin typeface="Century Gothic"/>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spTree>
    <p:extLst>
      <p:ext uri="{BB962C8B-B14F-4D97-AF65-F5344CB8AC3E}">
        <p14:creationId xmlns:p14="http://schemas.microsoft.com/office/powerpoint/2010/main" val="223620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DD35-7A54-8213-D12F-4AA2A1B5C93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8579EB9-1AEA-C65C-A276-A598C141EFD9}"/>
              </a:ext>
            </a:extLst>
          </p:cNvPr>
          <p:cNvSpPr txBox="1"/>
          <p:nvPr/>
        </p:nvSpPr>
        <p:spPr>
          <a:xfrm>
            <a:off x="283120" y="859208"/>
            <a:ext cx="8581760" cy="2962349"/>
          </a:xfrm>
          <a:prstGeom prst="rect">
            <a:avLst/>
          </a:prstGeom>
          <a:noFill/>
        </p:spPr>
        <p:txBody>
          <a:bodyPr wrap="square" lIns="68580" tIns="34290" rIns="68580" bIns="34290" anchor="t">
            <a:spAutoFit/>
          </a:bodyPr>
          <a:lstStyle/>
          <a:p>
            <a:pPr algn="l"/>
            <a:r>
              <a:rPr lang="en-GB" sz="1600">
                <a:latin typeface="Century Gothic"/>
              </a:rPr>
              <a:t>Remind the children to share all that they have heard and thought about today with the people at home. Invite them to think about how they treat other people this week and to remember that God wants us to care for everyone, even if they are different. Remind them to do at least one thing this week to show how they care for others.</a:t>
            </a:r>
          </a:p>
          <a:p>
            <a:endParaRPr lang="en-GB" sz="1600" b="1">
              <a:latin typeface="Century Gothic"/>
            </a:endParaRPr>
          </a:p>
          <a:p>
            <a:pPr algn="l"/>
            <a:r>
              <a:rPr lang="en-GB" sz="1600">
                <a:latin typeface="Century Gothic"/>
                <a:cs typeface="Times New Roman"/>
              </a:rPr>
              <a:t>See </a:t>
            </a:r>
            <a:r>
              <a:rPr lang="en-GB" sz="1600">
                <a:latin typeface="Century Gothic"/>
                <a:hlinkClick r:id="rId3"/>
              </a:rPr>
              <a:t>Lent 2026 resources for primary schools</a:t>
            </a:r>
            <a:r>
              <a:rPr lang="en-GB" sz="1600">
                <a:latin typeface="Century Gothic"/>
                <a:cs typeface="Times New Roman"/>
              </a:rPr>
              <a:t> for more child-friendly fundraising and other activities this Lent.</a:t>
            </a:r>
            <a:endParaRPr lang="en-GB">
              <a:latin typeface="Century Gothic"/>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spTree>
    <p:extLst>
      <p:ext uri="{BB962C8B-B14F-4D97-AF65-F5344CB8AC3E}">
        <p14:creationId xmlns:p14="http://schemas.microsoft.com/office/powerpoint/2010/main" val="3820611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a:latin typeface="Century Gothic"/>
              </a:rPr>
              <a:t>Big Lent Walk resources</a:t>
            </a:r>
            <a:endParaRPr lang="en-US"/>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a:latin typeface="Century Gothic"/>
              </a:rPr>
              <a:t>Lent resources</a:t>
            </a:r>
            <a:endParaRPr lang="en-US">
              <a:latin typeface="Century Gothic" panose="020B0502020202020204" pitchFamily="34" charset="0"/>
            </a:endParaRP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a:rPr>
              <a:t>Lent national assembly</a:t>
            </a:r>
            <a:endParaRPr lang="en-US">
              <a:latin typeface="Century Gothic" panose="020B0502020202020204" pitchFamily="34" charset="0"/>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a:latin typeface="Century Gothic"/>
                <a:hlinkClick r:id="rId2"/>
              </a:rPr>
              <a:t>Join our national assembly</a:t>
            </a:r>
            <a:endParaRPr lang="en-US" sz="1400">
              <a:latin typeface="Century Gothic"/>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a:xfrm>
            <a:off x="6166386" y="3112180"/>
            <a:ext cx="2854030" cy="1353312"/>
          </a:xfrm>
        </p:spPr>
        <p:txBody>
          <a:bodyPr vert="horz" lIns="0" tIns="0" rIns="91440" bIns="45720" rtlCol="0" anchor="t">
            <a:normAutofit/>
          </a:bodyPr>
          <a:lstStyle/>
          <a:p>
            <a:pPr marL="0" indent="0">
              <a:buNone/>
            </a:pPr>
            <a:r>
              <a:rPr lang="en-US" sz="1400">
                <a:latin typeface="Century Gothic"/>
                <a:ea typeface="+mn-lt"/>
                <a:cs typeface="+mn-lt"/>
                <a:hlinkClick r:id="rId3"/>
              </a:rPr>
              <a:t>Explore our Lent 2026 resources</a:t>
            </a:r>
            <a:endParaRPr lang="en-US" sz="1400">
              <a:latin typeface="Century Gothic"/>
            </a:endParaRPr>
          </a:p>
          <a:p>
            <a:pPr marL="0" indent="0">
              <a:buNone/>
            </a:pPr>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23</a:t>
            </a:fld>
            <a:endParaRPr lang="en-US"/>
          </a:p>
        </p:txBody>
      </p:sp>
      <p:pic>
        <p:nvPicPr>
          <p:cNvPr id="2" name="Picture Placeholder 1" descr="A child sitting on a bench in a field pouring water&#10;&#10;AI-generated content may be incorrect.">
            <a:extLst>
              <a:ext uri="{FF2B5EF4-FFF2-40B4-BE49-F238E27FC236}">
                <a16:creationId xmlns:a16="http://schemas.microsoft.com/office/drawing/2014/main" id="{C5378C02-7D93-7B58-14D3-D304924EF953}"/>
              </a:ext>
            </a:extLst>
          </p:cNvPr>
          <p:cNvPicPr>
            <a:picLocks noGrp="1" noChangeAspect="1"/>
          </p:cNvPicPr>
          <p:nvPr>
            <p:ph type="pic" sz="quarter" idx="30"/>
          </p:nvPr>
        </p:nvPicPr>
        <p:blipFill>
          <a:blip r:embed="rId4"/>
          <a:srcRect t="11878" b="11878"/>
          <a:stretch/>
        </p:blipFill>
        <p:spPr>
          <a:prstGeom prst="rect">
            <a:avLst/>
          </a:prstGeom>
        </p:spPr>
      </p:pic>
      <p:pic>
        <p:nvPicPr>
          <p:cNvPr id="16" name="Picture Placeholder 15" descr="A group of children holding banners&#10;&#10;AI-generated content may be incorrect.">
            <a:extLst>
              <a:ext uri="{FF2B5EF4-FFF2-40B4-BE49-F238E27FC236}">
                <a16:creationId xmlns:a16="http://schemas.microsoft.com/office/drawing/2014/main" id="{B2D3B69E-E601-8ED6-2B05-0FB9197D6231}"/>
              </a:ext>
            </a:extLst>
          </p:cNvPr>
          <p:cNvPicPr>
            <a:picLocks noGrp="1" noChangeAspect="1"/>
          </p:cNvPicPr>
          <p:nvPr>
            <p:ph type="pic" sz="quarter" idx="16"/>
          </p:nvPr>
        </p:nvPicPr>
        <p:blipFill>
          <a:blip r:embed="rId5"/>
          <a:srcRect t="17140" b="17140"/>
          <a:stretch/>
        </p:blipFill>
        <p:spPr>
          <a:xfrm>
            <a:off x="316710" y="1260390"/>
            <a:ext cx="2660904" cy="1353312"/>
          </a:xfrm>
          <a:prstGeom prst="rect">
            <a:avLst/>
          </a:prstGeom>
        </p:spPr>
      </p:pic>
      <p:sp>
        <p:nvSpPr>
          <p:cNvPr id="11" name="TextBox 10">
            <a:extLst>
              <a:ext uri="{FF2B5EF4-FFF2-40B4-BE49-F238E27FC236}">
                <a16:creationId xmlns:a16="http://schemas.microsoft.com/office/drawing/2014/main" id="{91B026E1-2B6C-A256-EFC0-A0DF06B6DB36}"/>
              </a:ext>
            </a:extLst>
          </p:cNvPr>
          <p:cNvSpPr txBox="1"/>
          <p:nvPr/>
        </p:nvSpPr>
        <p:spPr>
          <a:xfrm>
            <a:off x="317108" y="3108689"/>
            <a:ext cx="27291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hlinkClick r:id="rId6"/>
              </a:rPr>
              <a:t>Join us on the Big Lent Walk!</a:t>
            </a:r>
            <a:endParaRPr lang="en-US" sz="1400">
              <a:latin typeface="Century Gothic"/>
            </a:endParaRPr>
          </a:p>
        </p:txBody>
      </p:sp>
      <p:pic>
        <p:nvPicPr>
          <p:cNvPr id="8" name="Picture Placeholder 7">
            <a:extLst>
              <a:ext uri="{FF2B5EF4-FFF2-40B4-BE49-F238E27FC236}">
                <a16:creationId xmlns:a16="http://schemas.microsoft.com/office/drawing/2014/main" id="{EAA39F90-F9A0-FF91-6C19-FE2DB4710579}"/>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4573" b="4573"/>
          <a:stretch>
            <a:fillRect/>
          </a:stretch>
        </p:blipFill>
        <p:spPr/>
      </p:pic>
    </p:spTree>
    <p:extLst>
      <p:ext uri="{BB962C8B-B14F-4D97-AF65-F5344CB8AC3E}">
        <p14:creationId xmlns:p14="http://schemas.microsoft.com/office/powerpoint/2010/main" val="1858560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7348735" cy="346249"/>
          </a:xfrm>
          <a:prstGeom prst="rect">
            <a:avLst/>
          </a:prstGeom>
          <a:noFill/>
        </p:spPr>
        <p:txBody>
          <a:bodyPr wrap="square" lIns="68580" tIns="34290" rIns="68580" bIns="34290" rtlCol="0" anchor="t">
            <a:spAutoFit/>
          </a:bodyPr>
          <a:lstStyle/>
          <a:p>
            <a:r>
              <a:rPr lang="en-US" b="1">
                <a:latin typeface="Century Gothic"/>
                <a:cs typeface="Segoe UI"/>
              </a:rPr>
              <a:t>Gospel: John 4: 5-42 or John 4: 5-15, 19-26, 39-42 </a:t>
            </a:r>
            <a:endParaRPr lang="en-US" b="1">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715484"/>
            <a:ext cx="8893079" cy="9325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a:latin typeface="Century Gothic"/>
                <a:cs typeface="Times New Roman"/>
              </a:rPr>
              <a:t>In Samaria, he came to a town named Sychar, which was not far from the field that Jacob had given to his son Joseph. Jacob’s well was there, and Jesus, tired out by the journey, sat down by the well. It was about noon.</a:t>
            </a:r>
            <a:endParaRPr lang="en-US">
              <a:latin typeface="Century Gothic"/>
              <a:cs typeface="Times New Roman"/>
            </a:endParaRPr>
          </a:p>
          <a:p>
            <a:pPr algn="l"/>
            <a:endParaRPr lang="en-US" sz="1900">
              <a:latin typeface="Century Gothic"/>
              <a:cs typeface="Times New Roman"/>
            </a:endParaRPr>
          </a:p>
          <a:p>
            <a:pPr algn="l"/>
            <a:r>
              <a:rPr lang="en-US" sz="1900">
                <a:latin typeface="Century Gothic"/>
                <a:cs typeface="Times New Roman"/>
              </a:rPr>
              <a:t>A Samaritan woman came to draw some water, and Jesus said to her, “Give me a drink of water.” (His disciples had gone into town to buy food.)</a:t>
            </a:r>
            <a:endParaRPr lang="en-US">
              <a:latin typeface="Century Gothic"/>
            </a:endParaRPr>
          </a:p>
          <a:p>
            <a:pPr algn="l"/>
            <a:r>
              <a:rPr lang="en-US" sz="1900">
                <a:latin typeface="Century Gothic"/>
                <a:cs typeface="Times New Roman"/>
              </a:rPr>
              <a:t>The woman answered, “You are a Jew, and I am a Samaritan – so how can you ask me for a drink?” (Jews will not use the same cups and bowls that Samaritans use.)</a:t>
            </a:r>
            <a:endParaRPr lang="en-US">
              <a:latin typeface="Century Gothic"/>
              <a:cs typeface="Times New Roman"/>
            </a:endParaRPr>
          </a:p>
          <a:p>
            <a:pPr algn="l"/>
            <a:endParaRPr lang="en-US" sz="1900">
              <a:latin typeface="Century Gothic"/>
              <a:cs typeface="Times New Roman"/>
            </a:endParaRPr>
          </a:p>
          <a:p>
            <a:pPr algn="l"/>
            <a:r>
              <a:rPr lang="en-US" sz="1900">
                <a:latin typeface="Century Gothic"/>
                <a:cs typeface="Times New Roman"/>
              </a:rPr>
              <a:t>Jesus answered, “If only you knew what God gives and who it is that is asking you for a drink, you would ask him, and he would give you life-giving water.”</a:t>
            </a:r>
            <a:endParaRPr lang="en-US">
              <a:latin typeface="Century Gothic"/>
            </a:endParaRPr>
          </a:p>
          <a:p>
            <a:pPr algn="l"/>
            <a:endParaRPr lang="en-US" sz="1900">
              <a:latin typeface="Century Gothic"/>
              <a:cs typeface="Times New Roman"/>
            </a:endParaRPr>
          </a:p>
          <a:p>
            <a:pPr algn="l"/>
            <a:endParaRPr lang="en-US" sz="1900">
              <a:latin typeface="Century Gothic"/>
              <a:cs typeface="Times New Roman"/>
            </a:endParaRPr>
          </a:p>
          <a:p>
            <a:pPr algn="l"/>
            <a:endParaRPr lang="en-US" sz="1900">
              <a:latin typeface="Century Gothic"/>
              <a:cs typeface="Times New Roman"/>
            </a:endParaRPr>
          </a:p>
          <a:p>
            <a:pPr algn="l"/>
            <a:endParaRPr lang="en-US" sz="1900">
              <a:latin typeface="Century Gothic"/>
              <a:cs typeface="Times New Roman"/>
            </a:endParaRPr>
          </a:p>
          <a:p>
            <a:pPr algn="l"/>
            <a:endParaRPr lang="en-US" sz="1900">
              <a:latin typeface="Century Gothic"/>
              <a:cs typeface="Times New Roman"/>
            </a:endParaRPr>
          </a:p>
          <a:p>
            <a:pPr algn="l"/>
            <a:endParaRPr lang="en-US" sz="1900">
              <a:latin typeface="Century Gothic"/>
              <a:cs typeface="Times New Roman"/>
            </a:endParaRPr>
          </a:p>
          <a:p>
            <a:pPr algn="l"/>
            <a:endParaRPr lang="en-US" sz="190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Century Gothic"/>
              <a:cs typeface="Times New Roman"/>
            </a:endParaRPr>
          </a:p>
          <a:p>
            <a:pPr algn="l"/>
            <a:endParaRPr lang="en-US">
              <a:latin typeface="Century Gothic"/>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FE7D30-8812-511F-A062-0EE88AD4C6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04FD8F-E716-AA93-1825-156F57D964C1}"/>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2" name="TextBox 1">
            <a:extLst>
              <a:ext uri="{FF2B5EF4-FFF2-40B4-BE49-F238E27FC236}">
                <a16:creationId xmlns:a16="http://schemas.microsoft.com/office/drawing/2014/main" id="{7AF1AEA6-F3B0-05BA-7787-2EE742951D81}"/>
              </a:ext>
            </a:extLst>
          </p:cNvPr>
          <p:cNvSpPr txBox="1"/>
          <p:nvPr/>
        </p:nvSpPr>
        <p:spPr>
          <a:xfrm>
            <a:off x="369913" y="953986"/>
            <a:ext cx="8410658"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a:latin typeface="Century Gothic"/>
              </a:rPr>
              <a:t>“Sir,” the woman said, “you haven’t got a bucket, and the well is deep. Where would you get that life-giving water? It was our ancestor Jacob who gave us this well; he and his sons and his flocks all drank from it. You don’t claim to be greater than Jacob, do you?”</a:t>
            </a:r>
          </a:p>
          <a:p>
            <a:pPr algn="l"/>
            <a:endParaRPr lang="en-US" sz="1900">
              <a:latin typeface="Century Gothic"/>
            </a:endParaRPr>
          </a:p>
          <a:p>
            <a:pPr algn="l"/>
            <a:r>
              <a:rPr lang="en-US" sz="1900">
                <a:latin typeface="Century Gothic"/>
              </a:rPr>
              <a:t>Jesus answered, “All those who drink this water will be thirsty again, but whoever drinks the water that I will give him will never be thirsty again. The water that I will give him will become in him a spring which will provide him with life-giving water and give him eternal life.”</a:t>
            </a:r>
          </a:p>
          <a:p>
            <a:pPr algn="l"/>
            <a:endParaRPr lang="en-US" sz="1900">
              <a:latin typeface="Century Gothic"/>
            </a:endParaRPr>
          </a:p>
          <a:p>
            <a:pPr algn="l"/>
            <a:r>
              <a:rPr lang="en-US" sz="1900">
                <a:latin typeface="Century Gothic"/>
              </a:rPr>
              <a:t>The woman said, “Sir, give me that water! Then I will never be thirsty again, nor will I have to come here to draw water.”</a:t>
            </a:r>
            <a:endParaRPr lang="en-US"/>
          </a:p>
          <a:p>
            <a:pPr algn="l"/>
            <a:endParaRPr lang="en-US"/>
          </a:p>
        </p:txBody>
      </p:sp>
    </p:spTree>
    <p:extLst>
      <p:ext uri="{BB962C8B-B14F-4D97-AF65-F5344CB8AC3E}">
        <p14:creationId xmlns:p14="http://schemas.microsoft.com/office/powerpoint/2010/main" val="44636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B1C14-68B8-BF07-CDA7-580E379AF4D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BC443B-7CF2-1DD5-F569-22199FD0FE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37B93D-266C-CB62-926B-558B8986780C}"/>
              </a:ext>
            </a:extLst>
          </p:cNvPr>
          <p:cNvSpPr>
            <a:spLocks noGrp="1"/>
          </p:cNvSpPr>
          <p:nvPr>
            <p:ph type="sldNum" sz="quarter" idx="12"/>
          </p:nvPr>
        </p:nvSpPr>
        <p:spPr/>
        <p:txBody>
          <a:bodyPr/>
          <a:lstStyle/>
          <a:p>
            <a:fld id="{EA6EBE3F-60D7-48A8-BD0B-B317D75812BF}" type="slidenum">
              <a:rPr lang="en-GB" smtClean="0"/>
              <a:t>5</a:t>
            </a:fld>
            <a:endParaRPr lang="en-GB"/>
          </a:p>
        </p:txBody>
      </p:sp>
      <p:sp>
        <p:nvSpPr>
          <p:cNvPr id="6" name="TextBox 5">
            <a:extLst>
              <a:ext uri="{FF2B5EF4-FFF2-40B4-BE49-F238E27FC236}">
                <a16:creationId xmlns:a16="http://schemas.microsoft.com/office/drawing/2014/main" id="{E13D2692-20BC-992D-CB74-78226962EB80}"/>
              </a:ext>
            </a:extLst>
          </p:cNvPr>
          <p:cNvSpPr txBox="1"/>
          <p:nvPr/>
        </p:nvSpPr>
        <p:spPr>
          <a:xfrm>
            <a:off x="176192" y="899902"/>
            <a:ext cx="87965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2" name="TextBox 1">
            <a:extLst>
              <a:ext uri="{FF2B5EF4-FFF2-40B4-BE49-F238E27FC236}">
                <a16:creationId xmlns:a16="http://schemas.microsoft.com/office/drawing/2014/main" id="{3826ED67-EB63-AA00-A5E9-22252731FF26}"/>
              </a:ext>
            </a:extLst>
          </p:cNvPr>
          <p:cNvSpPr txBox="1"/>
          <p:nvPr/>
        </p:nvSpPr>
        <p:spPr>
          <a:xfrm>
            <a:off x="332585" y="885039"/>
            <a:ext cx="8642829"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a:latin typeface="Century Gothic"/>
              </a:rPr>
              <a:t>“I see you are a prophet, sir,” the woman said. “My Samaritan ancestors worshipped God on this mountain, but you Jews say that Jerusalem is the place where we should worship God.”</a:t>
            </a:r>
          </a:p>
          <a:p>
            <a:pPr algn="l"/>
            <a:endParaRPr lang="en-US" sz="1900">
              <a:latin typeface="Century Gothic"/>
            </a:endParaRPr>
          </a:p>
          <a:p>
            <a:pPr algn="l"/>
            <a:r>
              <a:rPr lang="en-US" sz="1900">
                <a:latin typeface="Century Gothic"/>
              </a:rPr>
              <a:t>Jesus said to her, “Believe me, woman, the time will come when people will not worship the Father either on this mountain or in Jerusalem. You Samaritans do not really know whom you worship; but we Jews know whom we worship, because it is from the Jews that salvation comes. </a:t>
            </a:r>
          </a:p>
          <a:p>
            <a:pPr algn="l"/>
            <a:endParaRPr lang="en-US" sz="1900">
              <a:latin typeface="Century Gothic"/>
            </a:endParaRPr>
          </a:p>
          <a:p>
            <a:pPr algn="l"/>
            <a:r>
              <a:rPr lang="en-US" sz="1900">
                <a:latin typeface="Century Gothic"/>
              </a:rPr>
              <a:t>"But the time is coming and is already here, when by the power of God’s Spirit people will worship the Father as he really is, offering him the true worship that he wants. God is Spirit, and only by the power of his Spirit can people worship him as he really is.”</a:t>
            </a:r>
          </a:p>
          <a:p>
            <a:pPr algn="l"/>
            <a:endParaRPr lang="en-US"/>
          </a:p>
        </p:txBody>
      </p:sp>
    </p:spTree>
    <p:extLst>
      <p:ext uri="{BB962C8B-B14F-4D97-AF65-F5344CB8AC3E}">
        <p14:creationId xmlns:p14="http://schemas.microsoft.com/office/powerpoint/2010/main" val="62886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E476-28D6-1422-73AF-571A4FBDA5B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EBF16D-CED7-E0D5-17A0-734E484876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63CBCD-4FD2-88A5-8CE1-0B45A9A80ECD}"/>
              </a:ext>
            </a:extLst>
          </p:cNvPr>
          <p:cNvSpPr>
            <a:spLocks noGrp="1"/>
          </p:cNvSpPr>
          <p:nvPr>
            <p:ph type="sldNum" sz="quarter" idx="12"/>
          </p:nvPr>
        </p:nvSpPr>
        <p:spPr/>
        <p:txBody>
          <a:bodyPr/>
          <a:lstStyle/>
          <a:p>
            <a:fld id="{EA6EBE3F-60D7-48A8-BD0B-B317D75812BF}" type="slidenum">
              <a:rPr lang="en-GB" smtClean="0"/>
              <a:t>6</a:t>
            </a:fld>
            <a:endParaRPr lang="en-GB"/>
          </a:p>
        </p:txBody>
      </p:sp>
      <p:sp>
        <p:nvSpPr>
          <p:cNvPr id="6" name="TextBox 5">
            <a:extLst>
              <a:ext uri="{FF2B5EF4-FFF2-40B4-BE49-F238E27FC236}">
                <a16:creationId xmlns:a16="http://schemas.microsoft.com/office/drawing/2014/main" id="{2F90EEEC-E5E1-64C2-29EF-C0B78F499DF6}"/>
              </a:ext>
            </a:extLst>
          </p:cNvPr>
          <p:cNvSpPr txBox="1"/>
          <p:nvPr/>
        </p:nvSpPr>
        <p:spPr>
          <a:xfrm>
            <a:off x="176192" y="899902"/>
            <a:ext cx="87965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endParaRPr>
          </a:p>
        </p:txBody>
      </p:sp>
      <p:sp>
        <p:nvSpPr>
          <p:cNvPr id="3" name="TextBox 2">
            <a:extLst>
              <a:ext uri="{FF2B5EF4-FFF2-40B4-BE49-F238E27FC236}">
                <a16:creationId xmlns:a16="http://schemas.microsoft.com/office/drawing/2014/main" id="{F6EAB6B5-114C-B415-D47E-CB1904902DD5}"/>
              </a:ext>
            </a:extLst>
          </p:cNvPr>
          <p:cNvSpPr txBox="1"/>
          <p:nvPr/>
        </p:nvSpPr>
        <p:spPr>
          <a:xfrm>
            <a:off x="262028" y="768073"/>
            <a:ext cx="8605349"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a:latin typeface="Century Gothic"/>
              </a:rPr>
              <a:t>The woman said to him, “I know that the Messiah will come, and when he comes, he will tell us everything.”</a:t>
            </a:r>
          </a:p>
          <a:p>
            <a:pPr algn="l"/>
            <a:endParaRPr lang="en-US" sz="1900">
              <a:latin typeface="Century Gothic"/>
            </a:endParaRPr>
          </a:p>
          <a:p>
            <a:pPr algn="l"/>
            <a:r>
              <a:rPr lang="en-US" sz="1900">
                <a:latin typeface="Century Gothic"/>
              </a:rPr>
              <a:t>Jesus answered, “I am he, I who am talking with you.”</a:t>
            </a:r>
          </a:p>
          <a:p>
            <a:pPr algn="l"/>
            <a:endParaRPr lang="en-US" sz="1900">
              <a:latin typeface="Century Gothic"/>
            </a:endParaRPr>
          </a:p>
          <a:p>
            <a:pPr algn="l"/>
            <a:r>
              <a:rPr lang="en-US" sz="1900">
                <a:latin typeface="Century Gothic"/>
              </a:rPr>
              <a:t>Many of the Samaritans in that town believed in Jesus because the woman had said, “He told me everything I have ever done.” So when the Samaritans came to him, they begged him to stay with them, and Jesus stayed there two days.</a:t>
            </a:r>
          </a:p>
          <a:p>
            <a:pPr algn="l"/>
            <a:endParaRPr lang="en-US" sz="1900">
              <a:latin typeface="Century Gothic"/>
            </a:endParaRPr>
          </a:p>
          <a:p>
            <a:pPr algn="l"/>
            <a:r>
              <a:rPr lang="en-US" sz="1900">
                <a:latin typeface="Century Gothic"/>
              </a:rPr>
              <a:t>Many more believed because of his message, and they said to the woman, “We believe now, not because of what you said, but because we ourselves have heard him, and we know that he really is the Saviour of the world.”</a:t>
            </a:r>
            <a:endParaRPr lang="en-US"/>
          </a:p>
        </p:txBody>
      </p:sp>
    </p:spTree>
    <p:extLst>
      <p:ext uri="{BB962C8B-B14F-4D97-AF65-F5344CB8AC3E}">
        <p14:creationId xmlns:p14="http://schemas.microsoft.com/office/powerpoint/2010/main" val="1486501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3937969"/>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457273" y="814102"/>
            <a:ext cx="8844449"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461826" y="1310029"/>
            <a:ext cx="4914687" cy="367023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Century Gothic"/>
                <a:cs typeface="Times New Roman"/>
              </a:rPr>
              <a:t>Jesus is thirsty and so he asks a Samaritan woman for a drink from the well.</a:t>
            </a:r>
            <a:endParaRPr lang="en-US">
              <a:latin typeface="Century Gothic"/>
            </a:endParaRPr>
          </a:p>
          <a:p>
            <a:pPr algn="l"/>
            <a:endParaRPr lang="en-GB">
              <a:latin typeface="Century Gothic"/>
              <a:cs typeface="Times New Roman"/>
            </a:endParaRPr>
          </a:p>
          <a:p>
            <a:pPr algn="l"/>
            <a:r>
              <a:rPr lang="en-GB">
                <a:latin typeface="Century Gothic"/>
                <a:cs typeface="Times New Roman"/>
              </a:rPr>
              <a:t>The woman is surprised because normally Jews and Samaritans did not get along. It was also unusual at the time for a man to talk to a woman he didn’t know.</a:t>
            </a:r>
            <a:endParaRPr lang="en-GB">
              <a:latin typeface="Century Gothic"/>
            </a:endParaRPr>
          </a:p>
          <a:p>
            <a:pPr algn="l"/>
            <a:endParaRPr lang="en-GB">
              <a:latin typeface="Century Gothic"/>
              <a:cs typeface="Times New Roman"/>
            </a:endParaRPr>
          </a:p>
          <a:p>
            <a:pPr algn="l"/>
            <a:r>
              <a:rPr lang="en-GB">
                <a:latin typeface="Century Gothic"/>
                <a:cs typeface="Times New Roman"/>
              </a:rPr>
              <a:t>But even though it is unusual, Jesus talks to the woman anyway. Why do you think he does this?</a:t>
            </a:r>
            <a:endParaRPr lang="en-US">
              <a:latin typeface="Century Gothic"/>
            </a:endParaRPr>
          </a:p>
          <a:p>
            <a:pPr algn="l"/>
            <a:endParaRPr lang="en-GB">
              <a:latin typeface="Century Gothic"/>
              <a:cs typeface="Times New Roman"/>
            </a:endParaRPr>
          </a:p>
          <a:p>
            <a:pPr algn="l"/>
            <a:endParaRPr lang="en-GB">
              <a:latin typeface="Times New Roman"/>
              <a:cs typeface="Times New Roman"/>
            </a:endParaRPr>
          </a:p>
        </p:txBody>
      </p:sp>
      <p:pic>
        <p:nvPicPr>
          <p:cNvPr id="10" name="Picture 9" descr="A hand reaching out to the sky&#10;&#10;AI-generated content may be incorrect.">
            <a:extLst>
              <a:ext uri="{FF2B5EF4-FFF2-40B4-BE49-F238E27FC236}">
                <a16:creationId xmlns:a16="http://schemas.microsoft.com/office/drawing/2014/main" id="{D221A209-7ED6-9470-508D-3BE716C940EC}"/>
              </a:ext>
            </a:extLst>
          </p:cNvPr>
          <p:cNvPicPr>
            <a:picLocks noChangeAspect="1"/>
          </p:cNvPicPr>
          <p:nvPr/>
        </p:nvPicPr>
        <p:blipFill>
          <a:blip r:embed="rId5"/>
          <a:srcRect t="34429" r="292" b="60"/>
          <a:stretch>
            <a:fillRect/>
          </a:stretch>
        </p:blipFill>
        <p:spPr>
          <a:xfrm>
            <a:off x="5583835" y="1312186"/>
            <a:ext cx="3149625" cy="3033504"/>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5104590" y="906476"/>
            <a:ext cx="385814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Century Gothic"/>
                <a:cs typeface="Times New Roman"/>
              </a:rPr>
              <a:t>Jesus is showing us that God loves everyone; no matter who they are, where they come from or the colour of their skin – man or woman, boy or girl, rich or poor.</a:t>
            </a:r>
            <a:endParaRPr lang="en-US">
              <a:latin typeface="Century Gothic"/>
            </a:endParaRPr>
          </a:p>
          <a:p>
            <a:pPr algn="l"/>
            <a:endParaRPr lang="en-GB">
              <a:latin typeface="Century Gothic"/>
              <a:cs typeface="Times New Roman"/>
            </a:endParaRPr>
          </a:p>
          <a:p>
            <a:pPr algn="l"/>
            <a:r>
              <a:rPr lang="en-GB">
                <a:latin typeface="Century Gothic"/>
                <a:cs typeface="Times New Roman"/>
              </a:rPr>
              <a:t>Even though we are all different, we still need the same things to live our lives. </a:t>
            </a:r>
          </a:p>
          <a:p>
            <a:pPr algn="l"/>
            <a:endParaRPr lang="en-GB">
              <a:latin typeface="Century Gothic"/>
              <a:cs typeface="Times New Roman"/>
            </a:endParaRPr>
          </a:p>
          <a:p>
            <a:pPr algn="l"/>
            <a:r>
              <a:rPr lang="en-GB">
                <a:latin typeface="Century Gothic"/>
                <a:cs typeface="Times New Roman"/>
              </a:rPr>
              <a:t>Can you think what those things might be?</a:t>
            </a:r>
            <a:endParaRPr lang="en-GB">
              <a:latin typeface="Century Gothic"/>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2" name="Picture 1" descr="A group of children looking at a globe&#10;&#10;AI-generated content may be incorrect.">
            <a:extLst>
              <a:ext uri="{FF2B5EF4-FFF2-40B4-BE49-F238E27FC236}">
                <a16:creationId xmlns:a16="http://schemas.microsoft.com/office/drawing/2014/main" id="{18C67519-DF7C-1805-DEC2-420DA069A763}"/>
              </a:ext>
            </a:extLst>
          </p:cNvPr>
          <p:cNvPicPr>
            <a:picLocks noChangeAspect="1"/>
          </p:cNvPicPr>
          <p:nvPr/>
        </p:nvPicPr>
        <p:blipFill>
          <a:blip r:embed="rId3"/>
          <a:stretch>
            <a:fillRect/>
          </a:stretch>
        </p:blipFill>
        <p:spPr>
          <a:xfrm>
            <a:off x="175224" y="1283179"/>
            <a:ext cx="4814618" cy="3213340"/>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a photo&#10;&#10;AI-generated content may be incorrect.">
            <a:extLst>
              <a:ext uri="{FF2B5EF4-FFF2-40B4-BE49-F238E27FC236}">
                <a16:creationId xmlns:a16="http://schemas.microsoft.com/office/drawing/2014/main" id="{C39EECBE-FAFA-8381-1F82-8EC001925FA0}"/>
              </a:ext>
            </a:extLst>
          </p:cNvPr>
          <p:cNvPicPr>
            <a:picLocks noChangeAspect="1"/>
          </p:cNvPicPr>
          <p:nvPr/>
        </p:nvPicPr>
        <p:blipFill>
          <a:blip r:embed="rId3"/>
          <a:stretch>
            <a:fillRect/>
          </a:stretch>
        </p:blipFill>
        <p:spPr>
          <a:xfrm rot="21000000">
            <a:off x="-156928" y="2014303"/>
            <a:ext cx="2318791" cy="1536492"/>
          </a:xfrm>
          <a:prstGeom prst="rect">
            <a:avLst/>
          </a:prstGeom>
        </p:spPr>
      </p:pic>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4572129" y="801476"/>
            <a:ext cx="434468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Times New Roman"/>
              </a:rPr>
              <a:t>Just like Jesus in the story, we all need water to drink. We need food to eat. A safe place to live, somewhere to learn and someone to look after us when we are sick.</a:t>
            </a:r>
            <a:endParaRPr lang="en-US">
              <a:latin typeface="Century Gothic"/>
            </a:endParaRPr>
          </a:p>
          <a:p>
            <a:pPr algn="l"/>
            <a:endParaRPr lang="en-US">
              <a:latin typeface="Century Gothic"/>
              <a:cs typeface="Times New Roman"/>
            </a:endParaRPr>
          </a:p>
          <a:p>
            <a:pPr algn="l"/>
            <a:r>
              <a:rPr lang="en-US">
                <a:latin typeface="Century Gothic"/>
                <a:cs typeface="Times New Roman"/>
              </a:rPr>
              <a:t>Jesus shows the woman that he is Christ, the Son of God, by knowing all about her life even though he has never met her before. </a:t>
            </a:r>
          </a:p>
          <a:p>
            <a:pPr algn="l"/>
            <a:endParaRPr lang="en-US">
              <a:latin typeface="Century Gothic"/>
              <a:cs typeface="Times New Roman"/>
            </a:endParaRPr>
          </a:p>
          <a:p>
            <a:pPr algn="l"/>
            <a:r>
              <a:rPr lang="en-US">
                <a:latin typeface="Century Gothic"/>
                <a:cs typeface="Times New Roman"/>
              </a:rPr>
              <a:t>How do you think this makes the woman feel?</a:t>
            </a:r>
            <a:endParaRPr lang="en-US">
              <a:latin typeface="Century Gothic"/>
            </a:endParaRPr>
          </a:p>
          <a:p>
            <a:pPr algn="l"/>
            <a:endParaRPr lang="en-US"/>
          </a:p>
        </p:txBody>
      </p:sp>
      <p:pic>
        <p:nvPicPr>
          <p:cNvPr id="3" name="Picture 2" descr="A person holding corn on the cob&#10;&#10;AI-generated content may be incorrect.">
            <a:extLst>
              <a:ext uri="{FF2B5EF4-FFF2-40B4-BE49-F238E27FC236}">
                <a16:creationId xmlns:a16="http://schemas.microsoft.com/office/drawing/2014/main" id="{8FF49C44-643C-3153-F2D8-36B01D7B8CA0}"/>
              </a:ext>
            </a:extLst>
          </p:cNvPr>
          <p:cNvPicPr>
            <a:picLocks noChangeAspect="1"/>
          </p:cNvPicPr>
          <p:nvPr/>
        </p:nvPicPr>
        <p:blipFill>
          <a:blip r:embed="rId4"/>
          <a:stretch>
            <a:fillRect/>
          </a:stretch>
        </p:blipFill>
        <p:spPr>
          <a:xfrm rot="21000000">
            <a:off x="-125464" y="159270"/>
            <a:ext cx="2286619" cy="1545507"/>
          </a:xfrm>
          <a:prstGeom prst="rect">
            <a:avLst/>
          </a:prstGeom>
        </p:spPr>
      </p:pic>
      <p:pic>
        <p:nvPicPr>
          <p:cNvPr id="5" name="Picture 4" descr="A group of children in a classroom&#10;&#10;AI-generated content may be incorrect.">
            <a:extLst>
              <a:ext uri="{FF2B5EF4-FFF2-40B4-BE49-F238E27FC236}">
                <a16:creationId xmlns:a16="http://schemas.microsoft.com/office/drawing/2014/main" id="{85AF5F46-DD4D-BF88-23C3-31146ED9A51C}"/>
              </a:ext>
            </a:extLst>
          </p:cNvPr>
          <p:cNvPicPr>
            <a:picLocks noChangeAspect="1"/>
          </p:cNvPicPr>
          <p:nvPr/>
        </p:nvPicPr>
        <p:blipFill>
          <a:blip r:embed="rId5"/>
          <a:stretch>
            <a:fillRect/>
          </a:stretch>
        </p:blipFill>
        <p:spPr>
          <a:xfrm rot="840000">
            <a:off x="2099021" y="2251706"/>
            <a:ext cx="2309423" cy="1602075"/>
          </a:xfrm>
          <a:prstGeom prst="rect">
            <a:avLst/>
          </a:prstGeom>
        </p:spPr>
      </p:pic>
      <p:pic>
        <p:nvPicPr>
          <p:cNvPr id="4" name="Picture 3" descr="A person sitting at a desk&#10;&#10;AI-generated content may be incorrect.">
            <a:extLst>
              <a:ext uri="{FF2B5EF4-FFF2-40B4-BE49-F238E27FC236}">
                <a16:creationId xmlns:a16="http://schemas.microsoft.com/office/drawing/2014/main" id="{21B56C05-4876-983B-371D-D0878E06F001}"/>
              </a:ext>
            </a:extLst>
          </p:cNvPr>
          <p:cNvPicPr>
            <a:picLocks noChangeAspect="1"/>
          </p:cNvPicPr>
          <p:nvPr/>
        </p:nvPicPr>
        <p:blipFill>
          <a:blip r:embed="rId6"/>
          <a:stretch>
            <a:fillRect/>
          </a:stretch>
        </p:blipFill>
        <p:spPr>
          <a:xfrm>
            <a:off x="719068" y="3555221"/>
            <a:ext cx="2290314" cy="1584386"/>
          </a:xfrm>
          <a:prstGeom prst="rect">
            <a:avLst/>
          </a:prstGeom>
        </p:spPr>
      </p:pic>
      <p:pic>
        <p:nvPicPr>
          <p:cNvPr id="7" name="Picture 6" descr="A group of people pouring water out of a fountain&#10;&#10;AI-generated content may be incorrect.">
            <a:extLst>
              <a:ext uri="{FF2B5EF4-FFF2-40B4-BE49-F238E27FC236}">
                <a16:creationId xmlns:a16="http://schemas.microsoft.com/office/drawing/2014/main" id="{156AE731-6EDE-6E83-9930-8F7D84938907}"/>
              </a:ext>
            </a:extLst>
          </p:cNvPr>
          <p:cNvPicPr>
            <a:picLocks noChangeAspect="1"/>
          </p:cNvPicPr>
          <p:nvPr/>
        </p:nvPicPr>
        <p:blipFill>
          <a:blip r:embed="rId7"/>
          <a:srcRect l="12490" b="1143"/>
          <a:stretch>
            <a:fillRect/>
          </a:stretch>
        </p:blipFill>
        <p:spPr>
          <a:xfrm rot="840000">
            <a:off x="2116230" y="421068"/>
            <a:ext cx="2271046" cy="1509669"/>
          </a:xfrm>
          <a:prstGeom prst="rect">
            <a:avLst/>
          </a:prstGeom>
        </p:spPr>
      </p:pic>
      <p:sp>
        <p:nvSpPr>
          <p:cNvPr id="9" name="TextBox 8">
            <a:extLst>
              <a:ext uri="{FF2B5EF4-FFF2-40B4-BE49-F238E27FC236}">
                <a16:creationId xmlns:a16="http://schemas.microsoft.com/office/drawing/2014/main" id="{5E10B04D-7A0A-8024-3F77-1A6E930BD82B}"/>
              </a:ext>
            </a:extLst>
          </p:cNvPr>
          <p:cNvSpPr txBox="1"/>
          <p:nvPr/>
        </p:nvSpPr>
        <p:spPr>
          <a:xfrm>
            <a:off x="3123531" y="4654917"/>
            <a:ext cx="60200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Century Gothic"/>
              </a:rPr>
              <a:t>Clockwise: Farming corn in Brazil; a new </a:t>
            </a:r>
            <a:r>
              <a:rPr lang="en-US" sz="1200" err="1">
                <a:latin typeface="Century Gothic"/>
              </a:rPr>
              <a:t>borehol</a:t>
            </a:r>
            <a:r>
              <a:rPr lang="en-US" sz="1200">
                <a:latin typeface="Century Gothic"/>
              </a:rPr>
              <a:t>e in Nigeria; Sagesse and friends in DRC; Dr Monica in El Salvador; Jenneh and her family in Sierra Leone</a:t>
            </a:r>
            <a:endParaRPr lang="en-US" sz="1200">
              <a:solidFill>
                <a:srgbClr val="000000"/>
              </a:solidFill>
              <a:latin typeface="Century Gothic"/>
            </a:endParaRPr>
          </a:p>
        </p:txBody>
      </p:sp>
    </p:spTree>
    <p:extLst>
      <p:ext uri="{BB962C8B-B14F-4D97-AF65-F5344CB8AC3E}">
        <p14:creationId xmlns:p14="http://schemas.microsoft.com/office/powerpoint/2010/main" val="3771422598"/>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SZUU6KYVHK2A-2146017777-19320</_dlc_DocId>
    <_dlc_DocIdUrl xmlns="04672002-f21f-4240-adfb-f0b653fb6fb5">
      <Url>https://cafod365.sharepoint.com/sites/int/Education/_layouts/15/DocIdRedir.aspx?ID=SZUU6KYVHK2A-2146017777-19320</Url>
      <Description>SZUU6KYVHK2A-2146017777-19320</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Props1.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3.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4.xml><?xml version="1.0" encoding="utf-8"?>
<ds:datastoreItem xmlns:ds="http://schemas.openxmlformats.org/officeDocument/2006/customXml" ds:itemID="{37880FD4-C537-4FE3-BF29-620D65E12577}">
  <ds:schemaRefs>
    <ds:schemaRef ds:uri="453a0c7f-c966-4a5c-a0f8-de0f8150ea1e"/>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bdf04112-6931-4610-9724-cd62e91446a3"/>
    <ds:schemaRef ds:uri="04672002-f21f-4240-adfb-f0b653fb6fb5"/>
    <ds:schemaRef ds:uri="http://purl.org/dc/terms/"/>
    <ds:schemaRef ds:uri="http://schemas.microsoft.com/office/2006/documentManagement/types"/>
    <ds:schemaRef ds:uri="http://schemas.microsoft.com/sharepoint/v3/fields"/>
    <ds:schemaRef ds:uri="236a9a4b-a03c-46ba-8ec6-624c184acbc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2290</Words>
  <Application>Microsoft Office PowerPoint</Application>
  <PresentationFormat>On-screen Show (16:9)</PresentationFormat>
  <Paragraphs>289</Paragraphs>
  <Slides>24</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Montserrat Light</vt:lpstr>
      <vt:lpstr>Montserrat</vt:lpstr>
      <vt:lpstr>Aptos</vt:lpstr>
      <vt:lpstr>Montserrat ExtraBold</vt:lpstr>
      <vt:lpstr>Times New Roman</vt:lpstr>
      <vt:lpstr>Century Gothic</vt:lpstr>
      <vt:lpstr>Calibri</vt:lpstr>
      <vt:lpstr>Segoe UI</vt:lpstr>
      <vt:lpstr>Arial</vt:lpstr>
      <vt:lpstr>Office Theme</vt:lpstr>
      <vt:lpstr> </vt:lpstr>
      <vt:lpstr> God of peace,  You care for all people in our world. Move us to do the same and to work together to build a better world.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cp:revision>
  <dcterms:created xsi:type="dcterms:W3CDTF">2025-02-19T13:24:09Z</dcterms:created>
  <dcterms:modified xsi:type="dcterms:W3CDTF">2026-03-05T09:09:34Z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b78d50a6-dee2-4003-babc-eb304b950e81</vt:lpwstr>
  </property>
  <property fmtid="{D5CDD505-2E9C-101B-9397-08002B2CF9AE}" pid="8" name="MediaServiceImageTags">
    <vt:lpwstr/>
  </property>
</Properties>
</file>