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"/>
    <p:sldMasterId id="2147483648" r:id="rId6"/>
  </p:sldMasterIdLst>
  <p:notesMasterIdLst>
    <p:notesMasterId r:id="rId15"/>
  </p:notesMasterIdLst>
  <p:sldIdLst>
    <p:sldId id="288" r:id="rId7"/>
    <p:sldId id="289" r:id="rId8"/>
    <p:sldId id="294" r:id="rId9"/>
    <p:sldId id="300" r:id="rId10"/>
    <p:sldId id="295" r:id="rId11"/>
    <p:sldId id="297" r:id="rId12"/>
    <p:sldId id="296" r:id="rId13"/>
    <p:sldId id="29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6887D2-E517-9253-4649-03CED7E99888}" v="9" dt="2022-01-25T14:04:03.958"/>
    <p1510:client id="{50D35CDC-C3F6-4511-93D1-6143A70E3537}" v="2" dt="2021-08-11T09:40:16.0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65" autoAdjust="0"/>
    <p:restoredTop sz="84111" autoAdjust="0"/>
  </p:normalViewPr>
  <p:slideViewPr>
    <p:cSldViewPr snapToGrid="0">
      <p:cViewPr varScale="1">
        <p:scale>
          <a:sx n="72" d="100"/>
          <a:sy n="72" d="100"/>
        </p:scale>
        <p:origin x="87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DD27C5-9730-4522-97F0-BF11BC6ABD84}" type="datetimeFigureOut">
              <a:rPr lang="en-US"/>
              <a:t>1/25/2022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55366C-5F8C-42CA-9C4D-03125D9DB2B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607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5366C-5F8C-42CA-9C4D-03125D9DB2B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571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                                                   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5366C-5F8C-42CA-9C4D-03125D9DB2B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544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cover or section slide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3249"/>
            <a:ext cx="12188829" cy="5954751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85999" y="2116800"/>
            <a:ext cx="5884983" cy="1323439"/>
          </a:xfrm>
        </p:spPr>
        <p:txBody>
          <a:bodyPr wrap="square" anchor="t" anchorCtr="0">
            <a:spAutoFit/>
          </a:bodyPr>
          <a:lstStyle>
            <a:lvl1pPr algn="l">
              <a:lnSpc>
                <a:spcPts val="48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486000" y="4935600"/>
            <a:ext cx="5608800" cy="400110"/>
          </a:xfrm>
        </p:spPr>
        <p:txBody>
          <a:bodyPr/>
          <a:lstStyle>
            <a:lvl1pPr marL="0" indent="0" algn="l">
              <a:buNone/>
              <a:defRPr sz="20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8352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cover or section slide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3249"/>
            <a:ext cx="12188829" cy="5954751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4800" y="2116800"/>
            <a:ext cx="5608800" cy="1323439"/>
          </a:xfrm>
        </p:spPr>
        <p:txBody>
          <a:bodyPr/>
          <a:lstStyle>
            <a:lvl1pPr>
              <a:lnSpc>
                <a:spcPts val="48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6094800" y="4935600"/>
            <a:ext cx="5608800" cy="400110"/>
          </a:xfrm>
        </p:spPr>
        <p:txBody>
          <a:bodyPr/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0974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or section slide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919600" y="2296800"/>
            <a:ext cx="6321600" cy="1323439"/>
          </a:xfrm>
        </p:spPr>
        <p:txBody>
          <a:bodyPr anchor="t" anchorCtr="0">
            <a:spAutoFit/>
          </a:bodyPr>
          <a:lstStyle>
            <a:lvl1pPr algn="l">
              <a:lnSpc>
                <a:spcPts val="4800"/>
              </a:lnSpc>
              <a:defRPr sz="4800">
                <a:solidFill>
                  <a:srgbClr val="11264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919600" y="4521600"/>
            <a:ext cx="6321600" cy="400110"/>
          </a:xfrm>
        </p:spPr>
        <p:txBody>
          <a:bodyPr/>
          <a:lstStyle>
            <a:lvl1pPr marL="0" indent="0" algn="l">
              <a:buNone/>
              <a:defRPr sz="2000" b="1" i="0">
                <a:solidFill>
                  <a:srgbClr val="112643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9936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or section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885825"/>
            <a:ext cx="12192000" cy="5972175"/>
          </a:xfrm>
          <a:prstGeom prst="rect">
            <a:avLst/>
          </a:prstGeom>
          <a:solidFill>
            <a:srgbClr val="A5C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919600" y="2296800"/>
            <a:ext cx="6321600" cy="1323439"/>
          </a:xfrm>
        </p:spPr>
        <p:txBody>
          <a:bodyPr anchor="t" anchorCtr="0">
            <a:spAutoFit/>
          </a:bodyPr>
          <a:lstStyle>
            <a:lvl1pPr algn="l">
              <a:lnSpc>
                <a:spcPts val="4800"/>
              </a:lnSpc>
              <a:defRPr sz="4800">
                <a:solidFill>
                  <a:srgbClr val="11264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919600" y="4521600"/>
            <a:ext cx="6321600" cy="400110"/>
          </a:xfrm>
        </p:spPr>
        <p:txBody>
          <a:bodyPr/>
          <a:lstStyle>
            <a:lvl1pPr marL="0" indent="0" algn="l">
              <a:buNone/>
              <a:defRPr sz="2000" b="1" i="0">
                <a:solidFill>
                  <a:srgbClr val="112643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3946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or section slide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885825"/>
            <a:ext cx="12192000" cy="5972175"/>
          </a:xfrm>
          <a:prstGeom prst="rect">
            <a:avLst/>
          </a:prstGeom>
          <a:solidFill>
            <a:srgbClr val="1126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919600" y="2296800"/>
            <a:ext cx="6321600" cy="1323439"/>
          </a:xfrm>
        </p:spPr>
        <p:txBody>
          <a:bodyPr anchor="t" anchorCtr="0">
            <a:spAutoFit/>
          </a:bodyPr>
          <a:lstStyle>
            <a:lvl1pPr algn="l">
              <a:lnSpc>
                <a:spcPts val="48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2919600" y="4521600"/>
            <a:ext cx="6321600" cy="400110"/>
          </a:xfrm>
        </p:spPr>
        <p:txBody>
          <a:bodyPr/>
          <a:lstStyle>
            <a:lvl1pPr marL="0" indent="0" algn="l">
              <a:buNone/>
              <a:defRPr sz="20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125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r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6E84E-E248-4528-BBAA-120DF6108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19C18-ACC8-489E-9F78-7161B1A03A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44847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onten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948968"/>
            <a:ext cx="12192000" cy="5909032"/>
          </a:xfrm>
          <a:prstGeom prst="rect">
            <a:avLst/>
          </a:prstGeom>
          <a:solidFill>
            <a:srgbClr val="11264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5719C18-ACC8-489E-9F78-7161B1A03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200" y="2278800"/>
            <a:ext cx="10890000" cy="2246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27950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19C18-ACC8-489E-9F78-7161B1A03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200" y="2278800"/>
            <a:ext cx="5295600" cy="2246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5719C18-ACC8-489E-9F78-7161B1A03AF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70400" y="2278800"/>
            <a:ext cx="5295600" cy="2246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1269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s tex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948968"/>
            <a:ext cx="12192000" cy="5909032"/>
          </a:xfrm>
          <a:prstGeom prst="rect">
            <a:avLst/>
          </a:prstGeom>
          <a:solidFill>
            <a:srgbClr val="11264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5719C18-ACC8-489E-9F78-7161B1A03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200" y="2278800"/>
            <a:ext cx="5295600" cy="2246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5719C18-ACC8-489E-9F78-7161B1A03AF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70400" y="2278800"/>
            <a:ext cx="5295600" cy="2246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0912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37200" y="1299600"/>
            <a:ext cx="10890000" cy="810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5719C18-ACC8-489E-9F78-7161B1A03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200" y="2278800"/>
            <a:ext cx="6120788" cy="2246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B7E6365E-529D-41D3-8B07-AE13821ED07D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100888" y="2278800"/>
            <a:ext cx="4426312" cy="40791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9710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 righ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948968"/>
            <a:ext cx="12192000" cy="5909032"/>
          </a:xfrm>
          <a:prstGeom prst="rect">
            <a:avLst/>
          </a:prstGeom>
          <a:solidFill>
            <a:srgbClr val="11264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5719C18-ACC8-489E-9F78-7161B1A03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200" y="2278800"/>
            <a:ext cx="6120788" cy="2246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B7E6365E-529D-41D3-8B07-AE13821ED07D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100888" y="2278800"/>
            <a:ext cx="4426312" cy="40791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6374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19C18-ACC8-489E-9F78-7161B1A03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6412" y="2278800"/>
            <a:ext cx="6120788" cy="2246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B7E6365E-529D-41D3-8B07-AE13821ED07D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37200" y="2278800"/>
            <a:ext cx="4426312" cy="40791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35285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 lef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948968"/>
            <a:ext cx="12192000" cy="5909032"/>
          </a:xfrm>
          <a:prstGeom prst="rect">
            <a:avLst/>
          </a:prstGeom>
          <a:solidFill>
            <a:srgbClr val="11264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19C18-ACC8-489E-9F78-7161B1A03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6412" y="2278800"/>
            <a:ext cx="6120788" cy="2246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B7E6365E-529D-41D3-8B07-AE13821ED07D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37200" y="2278800"/>
            <a:ext cx="4426312" cy="40791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9622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or video gr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E6365E-529D-41D3-8B07-AE13821ED07D}"/>
              </a:ext>
            </a:extLst>
          </p:cNvPr>
          <p:cNvSpPr>
            <a:spLocks noGrp="1" noChangeAspect="1"/>
          </p:cNvSpPr>
          <p:nvPr>
            <p:ph type="pic" idx="10"/>
          </p:nvPr>
        </p:nvSpPr>
        <p:spPr>
          <a:xfrm>
            <a:off x="1580401" y="1321200"/>
            <a:ext cx="8646567" cy="5108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74453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or video grab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948968"/>
            <a:ext cx="12192000" cy="5909032"/>
          </a:xfrm>
          <a:prstGeom prst="rect">
            <a:avLst/>
          </a:prstGeom>
          <a:solidFill>
            <a:srgbClr val="11264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B7E6365E-529D-41D3-8B07-AE13821ED07D}"/>
              </a:ext>
            </a:extLst>
          </p:cNvPr>
          <p:cNvSpPr>
            <a:spLocks noGrp="1" noChangeAspect="1"/>
          </p:cNvSpPr>
          <p:nvPr>
            <p:ph type="pic" idx="10"/>
          </p:nvPr>
        </p:nvSpPr>
        <p:spPr>
          <a:xfrm>
            <a:off x="1580401" y="1321200"/>
            <a:ext cx="8646567" cy="5108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89788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or video grab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885825"/>
            <a:ext cx="12192000" cy="5972175"/>
          </a:xfrm>
          <a:prstGeom prst="rect">
            <a:avLst/>
          </a:prstGeom>
          <a:solidFill>
            <a:srgbClr val="1126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B7E6365E-529D-41D3-8B07-AE13821ED07D}"/>
              </a:ext>
            </a:extLst>
          </p:cNvPr>
          <p:cNvSpPr>
            <a:spLocks noGrp="1" noChangeAspect="1"/>
          </p:cNvSpPr>
          <p:nvPr>
            <p:ph type="pic" idx="10"/>
          </p:nvPr>
        </p:nvSpPr>
        <p:spPr>
          <a:xfrm>
            <a:off x="1580401" y="1321200"/>
            <a:ext cx="8646567" cy="5108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99810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36402-BA29-4830-8DA5-DACDD67A1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362400"/>
            <a:ext cx="10515600" cy="707886"/>
          </a:xfrm>
        </p:spPr>
        <p:txBody>
          <a:bodyPr anchor="t" anchorCtr="0"/>
          <a:lstStyle>
            <a:lvl1pPr algn="ctr">
              <a:lnSpc>
                <a:spcPts val="4800"/>
              </a:lnSpc>
              <a:defRPr sz="4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Box 2"/>
          <p:cNvSpPr txBox="1"/>
          <p:nvPr userDrawn="1"/>
        </p:nvSpPr>
        <p:spPr>
          <a:xfrm>
            <a:off x="248478" y="6350000"/>
            <a:ext cx="11694602" cy="359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300" b="0" i="0" u="none" strike="noStrike" kern="1200" baseline="30000">
                <a:solidFill>
                  <a:srgbClr val="112643"/>
                </a:solidFill>
                <a:latin typeface="+mn-lt"/>
                <a:ea typeface="+mn-ea"/>
                <a:cs typeface="+mn-cs"/>
              </a:rPr>
              <a:t>The Catholic Agency for Overseas Development (CAFOD) is the official aid agency of the Catholic Church in England and Wales and part of Caritas International.  </a:t>
            </a:r>
            <a:br>
              <a:rPr lang="en-GB" sz="1300" b="0" i="0" u="none" strike="noStrike" kern="1200" baseline="30000">
                <a:solidFill>
                  <a:srgbClr val="112643"/>
                </a:solidFill>
                <a:latin typeface="+mn-lt"/>
                <a:ea typeface="+mn-ea"/>
                <a:cs typeface="+mn-cs"/>
              </a:rPr>
            </a:br>
            <a:r>
              <a:rPr lang="en-GB" sz="1300" b="0" i="0" u="none" strike="noStrike" kern="1200" baseline="30000">
                <a:solidFill>
                  <a:srgbClr val="112643"/>
                </a:solidFill>
                <a:latin typeface="+mn-lt"/>
                <a:ea typeface="+mn-ea"/>
                <a:cs typeface="+mn-cs"/>
              </a:rPr>
              <a:t>Registered charity number 1160384. Company limited by guarantee registered in England and Wales number 09387398.</a:t>
            </a:r>
          </a:p>
        </p:txBody>
      </p:sp>
    </p:spTree>
    <p:extLst>
      <p:ext uri="{BB962C8B-B14F-4D97-AF65-F5344CB8AC3E}">
        <p14:creationId xmlns:p14="http://schemas.microsoft.com/office/powerpoint/2010/main" val="24550874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948968"/>
            <a:ext cx="12192000" cy="5909032"/>
          </a:xfrm>
          <a:prstGeom prst="rect">
            <a:avLst/>
          </a:prstGeom>
          <a:solidFill>
            <a:srgbClr val="11264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5E36402-BA29-4830-8DA5-DACDD67A1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362400"/>
            <a:ext cx="10515600" cy="707886"/>
          </a:xfrm>
        </p:spPr>
        <p:txBody>
          <a:bodyPr anchor="t" anchorCtr="0"/>
          <a:lstStyle>
            <a:lvl1pPr algn="ctr">
              <a:lnSpc>
                <a:spcPts val="4800"/>
              </a:lnSpc>
              <a:defRPr sz="4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Box 5"/>
          <p:cNvSpPr txBox="1"/>
          <p:nvPr userDrawn="1"/>
        </p:nvSpPr>
        <p:spPr>
          <a:xfrm>
            <a:off x="248478" y="6350000"/>
            <a:ext cx="11694602" cy="359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300" b="0" i="0" u="none" strike="noStrike" kern="1200" baseline="30000">
                <a:solidFill>
                  <a:srgbClr val="112643"/>
                </a:solidFill>
                <a:latin typeface="+mn-lt"/>
                <a:ea typeface="+mn-ea"/>
                <a:cs typeface="+mn-cs"/>
              </a:rPr>
              <a:t>The Catholic Agency for Overseas Development (CAFOD) is the official aid agency of the Catholic Church in England and Wales and part of Caritas International.  </a:t>
            </a:r>
            <a:br>
              <a:rPr lang="en-GB" sz="1300" b="0" i="0" u="none" strike="noStrike" kern="1200" baseline="30000">
                <a:solidFill>
                  <a:srgbClr val="112643"/>
                </a:solidFill>
                <a:latin typeface="+mn-lt"/>
                <a:ea typeface="+mn-ea"/>
                <a:cs typeface="+mn-cs"/>
              </a:rPr>
            </a:br>
            <a:r>
              <a:rPr lang="en-GB" sz="1300" b="0" i="0" u="none" strike="noStrike" kern="1200" baseline="30000">
                <a:solidFill>
                  <a:srgbClr val="112643"/>
                </a:solidFill>
                <a:latin typeface="+mn-lt"/>
                <a:ea typeface="+mn-ea"/>
                <a:cs typeface="+mn-cs"/>
              </a:rPr>
              <a:t>Registered charity number 1160384. Company limited by guarantee registered in England and Wales number 09387398.</a:t>
            </a:r>
          </a:p>
        </p:txBody>
      </p:sp>
    </p:spTree>
    <p:extLst>
      <p:ext uri="{BB962C8B-B14F-4D97-AF65-F5344CB8AC3E}">
        <p14:creationId xmlns:p14="http://schemas.microsoft.com/office/powerpoint/2010/main" val="424642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885825"/>
            <a:ext cx="12192000" cy="5972175"/>
          </a:xfrm>
          <a:prstGeom prst="rect">
            <a:avLst/>
          </a:prstGeom>
          <a:solidFill>
            <a:srgbClr val="1126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5E36402-BA29-4830-8DA5-DACDD67A1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362400"/>
            <a:ext cx="10515600" cy="707886"/>
          </a:xfrm>
        </p:spPr>
        <p:txBody>
          <a:bodyPr anchor="t" anchorCtr="0"/>
          <a:lstStyle>
            <a:lvl1pPr algn="ctr">
              <a:lnSpc>
                <a:spcPts val="48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Box 5"/>
          <p:cNvSpPr txBox="1"/>
          <p:nvPr userDrawn="1"/>
        </p:nvSpPr>
        <p:spPr>
          <a:xfrm>
            <a:off x="248478" y="6350000"/>
            <a:ext cx="11694602" cy="359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300" b="0" i="0" u="none" strike="noStrike" kern="1200" baseline="300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The Catholic Agency for Overseas Development (CAFOD) is the official aid agency of the Catholic Church in England and Wales and part of Caritas International.  </a:t>
            </a:r>
            <a:br>
              <a:rPr lang="en-GB" sz="1300" b="0" i="0" u="none" strike="noStrike" kern="1200" baseline="3000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en-GB" sz="1300" b="0" i="0" u="none" strike="noStrike" kern="1200" baseline="300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Registered charity number 1160384. Company limited by guarantee registered in England and Wales number 09387398.</a:t>
            </a:r>
          </a:p>
        </p:txBody>
      </p:sp>
    </p:spTree>
    <p:extLst>
      <p:ext uri="{BB962C8B-B14F-4D97-AF65-F5344CB8AC3E}">
        <p14:creationId xmlns:p14="http://schemas.microsoft.com/office/powerpoint/2010/main" val="2576718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5AF46-C57D-4982-BFAE-3CE62740A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46089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5557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A6B0B3-DE56-41B8-BF63-E55B60D3E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00" y="1299600"/>
            <a:ext cx="10890000" cy="4514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D7B7D7-9F2A-45E8-B552-FAE2315F90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7200" y="2278800"/>
            <a:ext cx="10890000" cy="2246400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55" y="329271"/>
            <a:ext cx="2707578" cy="27333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903249"/>
            <a:ext cx="12192000" cy="45719"/>
          </a:xfrm>
          <a:prstGeom prst="rect">
            <a:avLst/>
          </a:prstGeom>
          <a:solidFill>
            <a:srgbClr val="A5C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340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5" r:id="rId3"/>
    <p:sldLayoutId id="2147483666" r:id="rId4"/>
    <p:sldLayoutId id="2147483667" r:id="rId5"/>
    <p:sldLayoutId id="2147483650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51" r:id="rId17"/>
    <p:sldLayoutId id="2147483678" r:id="rId18"/>
    <p:sldLayoutId id="2147483679" r:id="rId19"/>
    <p:sldLayoutId id="2147483654" r:id="rId20"/>
    <p:sldLayoutId id="2147483655" r:id="rId21"/>
  </p:sldLayoutIdLst>
  <p:txStyles>
    <p:titleStyle>
      <a:lvl1pPr algn="l" defTabSz="914400" rtl="0" eaLnBrk="1" latinLnBrk="0" hangingPunct="1">
        <a:lnSpc>
          <a:spcPts val="2800"/>
        </a:lnSpc>
        <a:spcBef>
          <a:spcPct val="0"/>
        </a:spcBef>
        <a:buNone/>
        <a:defRPr sz="2800" b="1" i="0" kern="1200">
          <a:solidFill>
            <a:srgbClr val="112643"/>
          </a:solidFill>
          <a:latin typeface="Arial Black" charset="0"/>
          <a:ea typeface="Arial Black" charset="0"/>
          <a:cs typeface="Arial Black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"/>
        </a:spcBef>
        <a:spcAft>
          <a:spcPts val="1100"/>
        </a:spcAft>
        <a:buClr>
          <a:srgbClr val="A5C400"/>
        </a:buClr>
        <a:buSzPct val="120000"/>
        <a:buFont typeface="Arial" panose="020B0604020202020204" pitchFamily="34" charset="0"/>
        <a:buChar char="•"/>
        <a:defRPr sz="2000" kern="1200">
          <a:solidFill>
            <a:srgbClr val="112643"/>
          </a:solidFill>
          <a:latin typeface="+mn-lt"/>
          <a:ea typeface="+mn-ea"/>
          <a:cs typeface="+mn-cs"/>
        </a:defRPr>
      </a:lvl1pPr>
      <a:lvl2pPr marL="762000" indent="-304800" algn="l" defTabSz="914400" rtl="0" eaLnBrk="1" latinLnBrk="0" hangingPunct="1">
        <a:lnSpc>
          <a:spcPct val="100000"/>
        </a:lnSpc>
        <a:spcBef>
          <a:spcPts val="100"/>
        </a:spcBef>
        <a:spcAft>
          <a:spcPts val="1100"/>
        </a:spcAft>
        <a:buClr>
          <a:srgbClr val="A5C400"/>
        </a:buClr>
        <a:buSzPct val="120000"/>
        <a:buFont typeface="Wingdings" charset="2"/>
        <a:buChar char="ü"/>
        <a:tabLst/>
        <a:defRPr sz="2000" kern="1200">
          <a:solidFill>
            <a:srgbClr val="112643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100"/>
        </a:spcBef>
        <a:spcAft>
          <a:spcPts val="1100"/>
        </a:spcAft>
        <a:buClr>
          <a:srgbClr val="A5C400"/>
        </a:buClr>
        <a:buSzPct val="120000"/>
        <a:buFont typeface="Arial" panose="020B0604020202020204" pitchFamily="34" charset="0"/>
        <a:buChar char="•"/>
        <a:defRPr sz="2000" kern="1200">
          <a:solidFill>
            <a:srgbClr val="112643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100"/>
        </a:spcBef>
        <a:spcAft>
          <a:spcPts val="1100"/>
        </a:spcAft>
        <a:buClr>
          <a:srgbClr val="A5C400"/>
        </a:buClr>
        <a:buSzPct val="120000"/>
        <a:buFont typeface="Arial" panose="020B0604020202020204" pitchFamily="34" charset="0"/>
        <a:buChar char="•"/>
        <a:defRPr sz="2000" kern="1200">
          <a:solidFill>
            <a:srgbClr val="112643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100"/>
        </a:spcBef>
        <a:spcAft>
          <a:spcPts val="1100"/>
        </a:spcAft>
        <a:buClr>
          <a:srgbClr val="A5C400"/>
        </a:buClr>
        <a:buSzPct val="120000"/>
        <a:buFont typeface="Arial" panose="020B0604020202020204" pitchFamily="34" charset="0"/>
        <a:buChar char="•"/>
        <a:defRPr sz="2000" kern="1200">
          <a:solidFill>
            <a:srgbClr val="11264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9969988A-DAD8-9A4A-9AC4-2561F3723218}"/>
              </a:ext>
            </a:extLst>
          </p:cNvPr>
          <p:cNvSpPr txBox="1">
            <a:spLocks/>
          </p:cNvSpPr>
          <p:nvPr/>
        </p:nvSpPr>
        <p:spPr>
          <a:xfrm>
            <a:off x="377494" y="1579651"/>
            <a:ext cx="4558317" cy="184934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100"/>
              </a:spcAft>
              <a:buClr>
                <a:srgbClr val="A5C400"/>
              </a:buClr>
              <a:buSzPct val="120000"/>
              <a:buFont typeface="Arial" panose="020B0604020202020204" pitchFamily="34" charset="0"/>
              <a:buChar char="•"/>
              <a:defRPr sz="2000" kern="1200">
                <a:solidFill>
                  <a:srgbClr val="112643"/>
                </a:solidFill>
                <a:latin typeface="+mn-lt"/>
                <a:ea typeface="+mn-ea"/>
                <a:cs typeface="+mn-cs"/>
              </a:defRPr>
            </a:lvl1pPr>
            <a:lvl2pPr marL="762000" indent="-3048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100"/>
              </a:spcAft>
              <a:buClr>
                <a:srgbClr val="A5C400"/>
              </a:buClr>
              <a:buSzPct val="120000"/>
              <a:buFont typeface="Wingdings" charset="2"/>
              <a:buChar char="ü"/>
              <a:tabLst/>
              <a:defRPr sz="2000" kern="1200">
                <a:solidFill>
                  <a:srgbClr val="11264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100"/>
              </a:spcAft>
              <a:buClr>
                <a:srgbClr val="A5C400"/>
              </a:buClr>
              <a:buSzPct val="120000"/>
              <a:buFont typeface="Arial" panose="020B0604020202020204" pitchFamily="34" charset="0"/>
              <a:buChar char="•"/>
              <a:defRPr sz="2000" kern="1200">
                <a:solidFill>
                  <a:srgbClr val="11264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100"/>
              </a:spcAft>
              <a:buClr>
                <a:srgbClr val="A5C400"/>
              </a:buClr>
              <a:buSzPct val="120000"/>
              <a:buFont typeface="Arial" panose="020B0604020202020204" pitchFamily="34" charset="0"/>
              <a:buChar char="•"/>
              <a:defRPr sz="2000" kern="1200">
                <a:solidFill>
                  <a:srgbClr val="11264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100"/>
              </a:spcAft>
              <a:buClr>
                <a:srgbClr val="A5C400"/>
              </a:buClr>
              <a:buSzPct val="120000"/>
              <a:buFont typeface="Arial" panose="020B0604020202020204" pitchFamily="34" charset="0"/>
              <a:buChar char="•"/>
              <a:defRPr sz="2000" kern="1200">
                <a:solidFill>
                  <a:srgbClr val="11264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4000" dirty="0">
              <a:solidFill>
                <a:schemeClr val="tx1"/>
              </a:solidFill>
              <a:latin typeface="Century Gothic" panose="020B0502020202020204" pitchFamily="34" charset="0"/>
              <a:cs typeface="Segoe U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152B45-F5B4-46A2-B04B-411B58CF8AC7}"/>
              </a:ext>
            </a:extLst>
          </p:cNvPr>
          <p:cNvSpPr txBox="1"/>
          <p:nvPr/>
        </p:nvSpPr>
        <p:spPr>
          <a:xfrm>
            <a:off x="2788553" y="1758554"/>
            <a:ext cx="6097656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Loving God, </a:t>
            </a:r>
          </a:p>
          <a:p>
            <a:pPr fontAlgn="base"/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you created the world  </a:t>
            </a:r>
          </a:p>
          <a:p>
            <a:pPr fontAlgn="base"/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us all to share, </a:t>
            </a:r>
          </a:p>
          <a:p>
            <a:pPr fontAlgn="base"/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 world of beauty and plenty. </a:t>
            </a:r>
          </a:p>
          <a:p>
            <a:pPr fontAlgn="base"/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Create in us a desire to live simply, so we can see your generosity. </a:t>
            </a:r>
          </a:p>
          <a:p>
            <a:pPr fontAlgn="base"/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You gave us responsibility for the earth, </a:t>
            </a:r>
          </a:p>
          <a:p>
            <a:pPr fontAlgn="base"/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 world of riches and delight. </a:t>
            </a:r>
          </a:p>
          <a:p>
            <a:pPr fontAlgn="base"/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Help us to live sustainably, so that those  </a:t>
            </a:r>
          </a:p>
          <a:p>
            <a:pPr fontAlgn="base"/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who follow us may enjoy the fruits of your creation </a:t>
            </a:r>
          </a:p>
          <a:p>
            <a:pPr fontAlgn="base"/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Help us to act in solidarity with all our brothers and </a:t>
            </a:r>
          </a:p>
          <a:p>
            <a:pPr fontAlgn="base"/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sisters so that we help create a fairer world </a:t>
            </a:r>
          </a:p>
          <a:p>
            <a:pPr fontAlgn="base"/>
            <a:r>
              <a:rPr lang="en-GB" sz="1800" b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Amen</a:t>
            </a:r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6" name="Picture 5" descr="A picture containing ground, outdoor, dirt&#10;&#10;Description automatically generated">
            <a:extLst>
              <a:ext uri="{FF2B5EF4-FFF2-40B4-BE49-F238E27FC236}">
                <a16:creationId xmlns:a16="http://schemas.microsoft.com/office/drawing/2014/main" id="{549086AF-F20D-4F12-8824-559BFBB687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1718"/>
            <a:ext cx="12192000" cy="812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0C2A4DB-2422-47E3-A1D0-A6B607D5835D}"/>
              </a:ext>
            </a:extLst>
          </p:cNvPr>
          <p:cNvSpPr/>
          <p:nvPr/>
        </p:nvSpPr>
        <p:spPr>
          <a:xfrm>
            <a:off x="69904" y="5174227"/>
            <a:ext cx="6979467" cy="1464231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pPr fontAlgn="base"/>
            <a:r>
              <a:rPr lang="en-GB" sz="4800" dirty="0">
                <a:effectLst/>
                <a:latin typeface="Century Gothic"/>
                <a:ea typeface="Calibri" panose="020F0502020204030204" pitchFamily="34" charset="0"/>
              </a:rPr>
              <a:t>Our </a:t>
            </a:r>
            <a:r>
              <a:rPr lang="en-GB" sz="4800" b="1" dirty="0" err="1">
                <a:latin typeface="Century Gothic"/>
                <a:ea typeface="Calibri" panose="020F0502020204030204" pitchFamily="34" charset="0"/>
              </a:rPr>
              <a:t>Live</a:t>
            </a:r>
            <a:r>
              <a:rPr lang="en-GB" sz="4800" dirty="0" err="1">
                <a:latin typeface="Century Gothic"/>
                <a:ea typeface="Calibri" panose="020F0502020204030204" pitchFamily="34" charset="0"/>
              </a:rPr>
              <a:t>Simply</a:t>
            </a:r>
            <a:r>
              <a:rPr lang="en-GB" sz="4800" dirty="0">
                <a:effectLst/>
                <a:latin typeface="Century Gothic"/>
                <a:ea typeface="Calibri" panose="020F0502020204030204" pitchFamily="34" charset="0"/>
              </a:rPr>
              <a:t> prayer</a:t>
            </a:r>
          </a:p>
          <a:p>
            <a:pPr fontAlgn="base"/>
            <a:r>
              <a:rPr lang="en-GB" sz="3200" dirty="0">
                <a:latin typeface="Century Gothic" panose="020B0502020202020204" pitchFamily="34" charset="0"/>
                <a:ea typeface="Calibri" panose="020F0502020204030204" pitchFamily="34" charset="0"/>
              </a:rPr>
              <a:t>KS1</a:t>
            </a:r>
            <a:endParaRPr lang="en-GB" sz="3200" dirty="0"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9266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ree, person, outdoor&#10;&#10;Description automatically generated">
            <a:extLst>
              <a:ext uri="{FF2B5EF4-FFF2-40B4-BE49-F238E27FC236}">
                <a16:creationId xmlns:a16="http://schemas.microsoft.com/office/drawing/2014/main" id="{929EF05F-B076-4A20-874A-9D3A85C448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2653"/>
            <a:ext cx="12192000" cy="914556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5039A63-0136-4167-B6CF-0220C8047E7F}"/>
              </a:ext>
            </a:extLst>
          </p:cNvPr>
          <p:cNvSpPr/>
          <p:nvPr/>
        </p:nvSpPr>
        <p:spPr>
          <a:xfrm>
            <a:off x="1" y="1027390"/>
            <a:ext cx="12095922" cy="646986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fontAlgn="base"/>
            <a:r>
              <a:rPr lang="en-GB" sz="32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Loving God, you made this beautiful world that we all share.</a:t>
            </a:r>
          </a:p>
        </p:txBody>
      </p:sp>
    </p:spTree>
    <p:extLst>
      <p:ext uri="{BB962C8B-B14F-4D97-AF65-F5344CB8AC3E}">
        <p14:creationId xmlns:p14="http://schemas.microsoft.com/office/powerpoint/2010/main" val="33276598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&#10;&#10;Description automatically generated">
            <a:extLst>
              <a:ext uri="{FF2B5EF4-FFF2-40B4-BE49-F238E27FC236}">
                <a16:creationId xmlns:a16="http://schemas.microsoft.com/office/drawing/2014/main" id="{29A041EF-D47A-4233-9973-64EC649113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00"/>
            <a:ext cx="12192000" cy="812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F42A13A-038B-4CC7-9C7C-1D4207B1CC9A}"/>
              </a:ext>
            </a:extLst>
          </p:cNvPr>
          <p:cNvSpPr/>
          <p:nvPr/>
        </p:nvSpPr>
        <p:spPr>
          <a:xfrm>
            <a:off x="4124740" y="452075"/>
            <a:ext cx="4930333" cy="646986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fontAlgn="base"/>
            <a:r>
              <a:rPr lang="en-US" sz="32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Help us to live simply, </a:t>
            </a:r>
          </a:p>
        </p:txBody>
      </p:sp>
    </p:spTree>
    <p:extLst>
      <p:ext uri="{BB962C8B-B14F-4D97-AF65-F5344CB8AC3E}">
        <p14:creationId xmlns:p14="http://schemas.microsoft.com/office/powerpoint/2010/main" val="23245486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person, sport&#10;&#10;Description automatically generated">
            <a:extLst>
              <a:ext uri="{FF2B5EF4-FFF2-40B4-BE49-F238E27FC236}">
                <a16:creationId xmlns:a16="http://schemas.microsoft.com/office/drawing/2014/main" id="{ABC763E8-D06A-425E-9D8E-120FCD0B52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89045"/>
            <a:ext cx="12192000" cy="91549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E9BF63B-BB42-41BF-8EDA-8A23F07C3DC7}"/>
              </a:ext>
            </a:extLst>
          </p:cNvPr>
          <p:cNvSpPr/>
          <p:nvPr/>
        </p:nvSpPr>
        <p:spPr>
          <a:xfrm>
            <a:off x="6347267" y="2981770"/>
            <a:ext cx="4930333" cy="1191816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fontAlgn="base"/>
            <a:r>
              <a:rPr lang="en-US" sz="3200" dirty="0">
                <a:latin typeface="Century Gothic" panose="020B0502020202020204" pitchFamily="34" charset="0"/>
              </a:rPr>
              <a:t>and be thankful for all that you have given us</a:t>
            </a:r>
            <a:endParaRPr lang="en-US" sz="3200" dirty="0"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9073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680CE460-FE01-4DC9-9142-D5CD17F2DA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944218"/>
            <a:ext cx="12192000" cy="590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D3F0B3-E18F-44C2-B9CB-F6A6E7E0501A}"/>
              </a:ext>
            </a:extLst>
          </p:cNvPr>
          <p:cNvSpPr txBox="1"/>
          <p:nvPr/>
        </p:nvSpPr>
        <p:spPr>
          <a:xfrm>
            <a:off x="161095" y="5926028"/>
            <a:ext cx="122429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endParaRPr lang="en-US" sz="3600" dirty="0"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FDE2834-A53D-4D78-B81F-3A044904DF8C}"/>
              </a:ext>
            </a:extLst>
          </p:cNvPr>
          <p:cNvSpPr/>
          <p:nvPr/>
        </p:nvSpPr>
        <p:spPr>
          <a:xfrm>
            <a:off x="161095" y="5945837"/>
            <a:ext cx="6527940" cy="646986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fontAlgn="base"/>
            <a:r>
              <a:rPr lang="en-GB" sz="32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Help us to look after our earth,</a:t>
            </a:r>
          </a:p>
        </p:txBody>
      </p:sp>
    </p:spTree>
    <p:extLst>
      <p:ext uri="{BB962C8B-B14F-4D97-AF65-F5344CB8AC3E}">
        <p14:creationId xmlns:p14="http://schemas.microsoft.com/office/powerpoint/2010/main" val="18528598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outdoor, sky, person&#10;&#10;Description automatically generated">
            <a:extLst>
              <a:ext uri="{FF2B5EF4-FFF2-40B4-BE49-F238E27FC236}">
                <a16:creationId xmlns:a16="http://schemas.microsoft.com/office/drawing/2014/main" id="{A4E3E923-4554-49F0-B42B-9D53AAB4E9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8152" cy="814014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B13C281-D283-4928-85E2-76826599E95C}"/>
              </a:ext>
            </a:extLst>
          </p:cNvPr>
          <p:cNvSpPr/>
          <p:nvPr/>
        </p:nvSpPr>
        <p:spPr>
          <a:xfrm>
            <a:off x="6366797" y="5569921"/>
            <a:ext cx="3777916" cy="1191816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fontAlgn="base"/>
            <a:r>
              <a:rPr lang="en-US" sz="3200" dirty="0">
                <a:latin typeface="Century Gothic" panose="020B0502020202020204" pitchFamily="34" charset="0"/>
                <a:ea typeface="Calibri" panose="020F0502020204030204" pitchFamily="34" charset="0"/>
              </a:rPr>
              <a:t>So that everyone may enjoy it.</a:t>
            </a:r>
          </a:p>
        </p:txBody>
      </p:sp>
    </p:spTree>
    <p:extLst>
      <p:ext uri="{BB962C8B-B14F-4D97-AF65-F5344CB8AC3E}">
        <p14:creationId xmlns:p14="http://schemas.microsoft.com/office/powerpoint/2010/main" val="41316277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grass, sky&#10;&#10;Description automatically generated">
            <a:extLst>
              <a:ext uri="{FF2B5EF4-FFF2-40B4-BE49-F238E27FC236}">
                <a16:creationId xmlns:a16="http://schemas.microsoft.com/office/drawing/2014/main" id="{08D36925-0BE2-455B-AB39-2572E82370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9042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6D35875-0E2E-40B1-BC86-B17E2EBED0C4}"/>
              </a:ext>
            </a:extLst>
          </p:cNvPr>
          <p:cNvSpPr/>
          <p:nvPr/>
        </p:nvSpPr>
        <p:spPr>
          <a:xfrm>
            <a:off x="5844210" y="2015847"/>
            <a:ext cx="6094342" cy="646986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fontAlgn="base"/>
            <a:r>
              <a:rPr lang="en-US" sz="32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Help us to share with others,</a:t>
            </a:r>
          </a:p>
        </p:txBody>
      </p:sp>
    </p:spTree>
    <p:extLst>
      <p:ext uri="{BB962C8B-B14F-4D97-AF65-F5344CB8AC3E}">
        <p14:creationId xmlns:p14="http://schemas.microsoft.com/office/powerpoint/2010/main" val="22358299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outdoor, grass, ground, person&#10;&#10;Description automatically generated">
            <a:extLst>
              <a:ext uri="{FF2B5EF4-FFF2-40B4-BE49-F238E27FC236}">
                <a16:creationId xmlns:a16="http://schemas.microsoft.com/office/drawing/2014/main" id="{4EF15B6C-6F4D-4479-8BF9-14F6A6C2F9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36142"/>
            <a:ext cx="12225771" cy="592185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408E7D9-F1DC-4473-8F9F-466C6E54C0AD}"/>
              </a:ext>
            </a:extLst>
          </p:cNvPr>
          <p:cNvSpPr/>
          <p:nvPr/>
        </p:nvSpPr>
        <p:spPr>
          <a:xfrm>
            <a:off x="168441" y="2732270"/>
            <a:ext cx="4415591" cy="2281476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fontAlgn="base"/>
            <a:r>
              <a:rPr lang="en-US" sz="32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so that everyone has what they need.</a:t>
            </a:r>
          </a:p>
          <a:p>
            <a:pPr fontAlgn="base"/>
            <a:r>
              <a:rPr lang="en-US" sz="32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Amen. </a:t>
            </a:r>
          </a:p>
        </p:txBody>
      </p:sp>
    </p:spTree>
    <p:extLst>
      <p:ext uri="{BB962C8B-B14F-4D97-AF65-F5344CB8AC3E}">
        <p14:creationId xmlns:p14="http://schemas.microsoft.com/office/powerpoint/2010/main" val="29748251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tandard CAFOD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ctivity xmlns="236a9a4b-a03c-46ba-8ec6-624c184acbc6">Advent</Activity>
    <Audience xmlns="236a9a4b-a03c-46ba-8ec6-624c184acbc6">Primary</Audience>
    <_Status xmlns="http://schemas.microsoft.com/sharepoint/v3/fields">Not Started</_Status>
    <_dlc_DocId xmlns="04672002-f21f-4240-adfb-f0b653fb6fb5">SZUU6KYVHK2A-2146017777-14357</_dlc_DocId>
    <_dlc_DocIdUrl xmlns="04672002-f21f-4240-adfb-f0b653fb6fb5">
      <Url>https://cafod365.sharepoint.com/sites/int/Education/_layouts/15/DocIdRedir.aspx?ID=SZUU6KYVHK2A-2146017777-14357</Url>
      <Description>SZUU6KYVHK2A-2146017777-14357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472308B02E1E4A9F4BBEA19176AB65" ma:contentTypeVersion="2971" ma:contentTypeDescription="Create a new document." ma:contentTypeScope="" ma:versionID="4aa2db4177c8e0f85f25b58e27dabfdf">
  <xsd:schema xmlns:xsd="http://www.w3.org/2001/XMLSchema" xmlns:xs="http://www.w3.org/2001/XMLSchema" xmlns:p="http://schemas.microsoft.com/office/2006/metadata/properties" xmlns:ns2="04672002-f21f-4240-adfb-f0b653fb6fb5" xmlns:ns3="236a9a4b-a03c-46ba-8ec6-624c184acbc6" xmlns:ns4="http://schemas.microsoft.com/sharepoint/v3/fields" xmlns:ns5="bdf04112-6931-4610-9724-cd62e91446a3" targetNamespace="http://schemas.microsoft.com/office/2006/metadata/properties" ma:root="true" ma:fieldsID="9904130c5251f848678ed5a103073116" ns2:_="" ns3:_="" ns4:_="" ns5:_="">
    <xsd:import namespace="04672002-f21f-4240-adfb-f0b653fb6fb5"/>
    <xsd:import namespace="236a9a4b-a03c-46ba-8ec6-624c184acbc6"/>
    <xsd:import namespace="http://schemas.microsoft.com/sharepoint/v3/fields"/>
    <xsd:import namespace="bdf04112-6931-4610-9724-cd62e91446a3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Audience"/>
                <xsd:element ref="ns3:Activity" minOccurs="0"/>
                <xsd:element ref="ns4:_Statu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5:SharedWithUsers" minOccurs="0"/>
                <xsd:element ref="ns5:SharedWithDetail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672002-f21f-4240-adfb-f0b653fb6fb5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6a9a4b-a03c-46ba-8ec6-624c184acbc6" elementFormDefault="qualified">
    <xsd:import namespace="http://schemas.microsoft.com/office/2006/documentManagement/types"/>
    <xsd:import namespace="http://schemas.microsoft.com/office/infopath/2007/PartnerControls"/>
    <xsd:element name="Audience" ma:index="11" ma:displayName="Audience" ma:format="Dropdown" ma:internalName="Audience">
      <xsd:simpleType>
        <xsd:restriction base="dms:Choice">
          <xsd:enumeration value="Primary"/>
          <xsd:enumeration value="11-18"/>
          <xsd:enumeration value="Both"/>
          <xsd:enumeration value="N/A"/>
        </xsd:restriction>
      </xsd:simpleType>
    </xsd:element>
    <xsd:element name="Activity" ma:index="12" nillable="true" ma:displayName="Activity" ma:default="Advent" ma:format="Dropdown" ma:internalName="Activity">
      <xsd:simpleType>
        <xsd:restriction base="dms:Choice">
          <xsd:enumeration value="Advent"/>
          <xsd:enumeration value="CAFOD Clubs"/>
          <xsd:enumeration value="Campaigns"/>
          <xsd:enumeration value="Fairtrade"/>
          <xsd:enumeration value="Faith in Action"/>
          <xsd:enumeration value="Harvest"/>
          <xsd:enumeration value="Lent"/>
          <xsd:enumeration value="Other Curriculum"/>
          <xsd:enumeration value="Prayer and Worship"/>
          <xsd:enumeration value="RE Curriculum"/>
          <xsd:enumeration value="Sport"/>
          <xsd:enumeration value="World Gifts"/>
        </xsd:restriction>
      </xsd:simpleType>
    </xsd:element>
    <xsd:element name="MediaServiceMetadata" ma:index="1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6" nillable="true" ma:displayName="MediaServiceAutoTags" ma:internalName="MediaServiceAutoTags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AutoKeyPoints" ma:index="2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6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13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f04112-6931-4610-9724-cd62e91446a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D0FDB06-B221-499B-BA77-123DF03D2BB2}">
  <ds:schemaRefs>
    <ds:schemaRef ds:uri="04672002-f21f-4240-adfb-f0b653fb6fb5"/>
    <ds:schemaRef ds:uri="236a9a4b-a03c-46ba-8ec6-624c184acbc6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bdf04112-6931-4610-9724-cd62e91446a3"/>
    <ds:schemaRef ds:uri="http://schemas.microsoft.com/sharepoint/v3/field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7FDDA5B9-3490-495B-84D2-C69657A0970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65CB3E2-8709-4147-8C75-634C1593348D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3C599A4A-8C1E-432C-AC0F-8D5E99828D1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4672002-f21f-4240-adfb-f0b653fb6fb5"/>
    <ds:schemaRef ds:uri="236a9a4b-a03c-46ba-8ec6-624c184acbc6"/>
    <ds:schemaRef ds:uri="http://schemas.microsoft.com/sharepoint/v3/fields"/>
    <ds:schemaRef ds:uri="bdf04112-6931-4610-9724-cd62e91446a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3699</TotalTime>
  <Words>159</Words>
  <Application>Microsoft Office PowerPoint</Application>
  <PresentationFormat>Widescreen</PresentationFormat>
  <Paragraphs>25</Paragraphs>
  <Slides>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Arial Black</vt:lpstr>
      <vt:lpstr>Calibri</vt:lpstr>
      <vt:lpstr>Calibri Light</vt:lpstr>
      <vt:lpstr>Century Gothic</vt:lpstr>
      <vt:lpstr>Wingdings</vt:lpstr>
      <vt:lpstr>office theme</vt:lpstr>
      <vt:lpstr>Standard CAFOD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Victoria Ahmed</dc:creator>
  <cp:lastModifiedBy>Kathleen O'Brien</cp:lastModifiedBy>
  <cp:revision>421</cp:revision>
  <dcterms:created xsi:type="dcterms:W3CDTF">2021-02-16T09:08:51Z</dcterms:created>
  <dcterms:modified xsi:type="dcterms:W3CDTF">2022-01-25T14:06:06Z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0x01010096472308B02E1E4A9F4BBEA19176AB65</vt:lpwstr>
  </property>
  <property fmtid="{D5CDD505-2E9C-101B-9397-08002B2CF9AE}" pid="3" name="_dlc_DocIdItemGuid">
    <vt:lpwstr>88496251-8372-4358-a96a-3acb43ff98aa</vt:lpwstr>
  </property>
</Properties>
</file>