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6"/>
  </p:notesMasterIdLst>
  <p:handoutMasterIdLst>
    <p:handoutMasterId r:id="rId27"/>
  </p:handoutMasterIdLst>
  <p:sldIdLst>
    <p:sldId id="301" r:id="rId6"/>
    <p:sldId id="268" r:id="rId7"/>
    <p:sldId id="420" r:id="rId8"/>
    <p:sldId id="430" r:id="rId9"/>
    <p:sldId id="269" r:id="rId10"/>
    <p:sldId id="386" r:id="rId11"/>
    <p:sldId id="381" r:id="rId12"/>
    <p:sldId id="382" r:id="rId13"/>
    <p:sldId id="390" r:id="rId14"/>
    <p:sldId id="426" r:id="rId15"/>
    <p:sldId id="428" r:id="rId16"/>
    <p:sldId id="429" r:id="rId17"/>
    <p:sldId id="431" r:id="rId18"/>
    <p:sldId id="293" r:id="rId19"/>
    <p:sldId id="405" r:id="rId20"/>
    <p:sldId id="418" r:id="rId21"/>
    <p:sldId id="361" r:id="rId22"/>
    <p:sldId id="432" r:id="rId23"/>
    <p:sldId id="425" r:id="rId24"/>
    <p:sldId id="257" r:id="rId25"/>
  </p:sldIdLst>
  <p:sldSz cx="9144000" cy="5143500" type="screen16x9"/>
  <p:notesSz cx="20104100" cy="11309350"/>
  <p:embeddedFontLst>
    <p:embeddedFont>
      <p:font typeface="Century Gothic" panose="020B0502020202020204" pitchFamily="34" charset="0"/>
      <p:regular r:id="rId28"/>
      <p:bold r:id="rId29"/>
      <p:italic r:id="rId30"/>
      <p:boldItalic r:id="rId31"/>
    </p:embeddedFont>
    <p:embeddedFont>
      <p:font typeface="Montserrat" panose="00000500000000000000" pitchFamily="2" charset="0"/>
      <p:regular r:id="rId32"/>
      <p:bold r:id="rId33"/>
      <p:italic r:id="rId34"/>
      <p:boldItalic r:id="rId35"/>
    </p:embeddedFont>
    <p:embeddedFont>
      <p:font typeface="Montserrat ExtraBold" panose="00000900000000000000" pitchFamily="2" charset="0"/>
      <p:bold r:id="rId36"/>
      <p:italic r:id="rId37"/>
      <p:boldItalic r:id="rId38"/>
    </p:embeddedFont>
    <p:embeddedFont>
      <p:font typeface="Montserrat Light" panose="00000400000000000000" pitchFamily="2" charset="0"/>
      <p:regular r:id="rId39"/>
      <p:italic r:id="rId40"/>
    </p:embeddedFont>
    <p:embeddedFont>
      <p:font typeface="Montserrat school" pitchFamily="2" charset="0"/>
      <p:regular r:id="rId41"/>
      <p:italic r:id="rId42"/>
    </p:embeddedFont>
    <p:embeddedFont>
      <p:font typeface="Segoe UI" panose="020B0502040204020203" pitchFamily="34" charset="0"/>
      <p:regular r:id="rId43"/>
      <p:bold r:id="rId44"/>
      <p:italic r:id="rId45"/>
      <p:boldItalic r:id="rId46"/>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F51420-A3D9-4FBF-9601-D40EBA074C23}" v="1" dt="2026-06-02T20:26:56.066"/>
    <p1510:client id="{545CBF0C-9051-437C-9689-3227F30BE5AC}" v="6" dt="2026-06-03T09:21:15.632"/>
    <p1510:client id="{E48D3E03-E66E-EFA5-92D7-014C14D80335}" v="974" dt="2026-06-02T14:59:06.49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6/3/2026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6/3/2026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The Most Holy Body and Blood of Christ (Year A)</a:t>
            </a:r>
            <a:endParaRPr lang="en-US" b="1" dirty="0"/>
          </a:p>
          <a:p>
            <a:endParaRPr lang="en-US" b="1" dirty="0"/>
          </a:p>
          <a:p>
            <a:r>
              <a:rPr lang="en-US" b="1"/>
              <a:t>Preparation of the worship space</a:t>
            </a:r>
            <a:endParaRPr lang="en-US" b="1" dirty="0"/>
          </a:p>
          <a:p>
            <a:r>
              <a:rPr lang="en-US" b="1" dirty="0" err="1"/>
              <a:t>Colour</a:t>
            </a:r>
            <a:r>
              <a:rPr lang="en-US" b="1" dirty="0"/>
              <a:t>: </a:t>
            </a:r>
            <a:r>
              <a:rPr lang="en-US" dirty="0"/>
              <a:t>white </a:t>
            </a:r>
          </a:p>
          <a:p>
            <a:r>
              <a:rPr lang="en-US" b="1" dirty="0"/>
              <a:t>Props:</a:t>
            </a:r>
            <a:r>
              <a:rPr lang="en-US" dirty="0"/>
              <a:t> Different types of bread from around the world for the children to try or pictures of different types of bread for the children to look at, a </a:t>
            </a:r>
            <a:r>
              <a:rPr lang="en-US" dirty="0">
                <a:solidFill>
                  <a:srgbClr val="000000"/>
                </a:solidFill>
              </a:rPr>
              <a:t>world map.</a:t>
            </a:r>
            <a:endParaRPr lang="en-US" dirty="0"/>
          </a:p>
          <a:p>
            <a:endParaRPr lang="en-US" dirty="0">
              <a:solidFill>
                <a:srgbClr val="000000"/>
              </a:solidFill>
            </a:endParaRPr>
          </a:p>
          <a:p>
            <a:r>
              <a:rPr lang="en-US" b="1">
                <a:solidFill>
                  <a:srgbClr val="000000"/>
                </a:solidFill>
              </a:rPr>
              <a:t>Song suggestions</a:t>
            </a:r>
            <a:endParaRPr lang="en-US"/>
          </a:p>
          <a:p>
            <a:r>
              <a:rPr lang="en-US">
                <a:solidFill>
                  <a:srgbClr val="000000"/>
                </a:solidFill>
              </a:rPr>
              <a:t>Eat this bread, drink this cup (633, Laudate) </a:t>
            </a:r>
          </a:p>
          <a:p>
            <a:r>
              <a:rPr lang="en-US">
                <a:solidFill>
                  <a:srgbClr val="000000"/>
                </a:solidFill>
              </a:rPr>
              <a:t>Bread of life, hope of the world (78, Laudate) </a:t>
            </a:r>
          </a:p>
          <a:p>
            <a:r>
              <a:rPr lang="en-US">
                <a:solidFill>
                  <a:srgbClr val="000000"/>
                </a:solidFill>
              </a:rPr>
              <a:t>Bread for the world, a world of hunger (625, Laudate)</a:t>
            </a:r>
            <a:endParaRPr lang="en-US"/>
          </a:p>
          <a:p>
            <a:endParaRPr lang="en-US" dirty="0">
              <a:solidFill>
                <a:srgbClr val="000000"/>
              </a:solidFill>
            </a:endParaRPr>
          </a:p>
          <a:p>
            <a:r>
              <a:rPr lang="en-US" b="1">
                <a:solidFill>
                  <a:srgbClr val="000000"/>
                </a:solidFill>
              </a:rPr>
              <a:t>Welcome</a:t>
            </a:r>
            <a:endParaRPr lang="en-US" b="1"/>
          </a:p>
          <a:p>
            <a:r>
              <a:rPr lang="en-US" dirty="0">
                <a:solidFill>
                  <a:srgbClr val="000000"/>
                </a:solidFill>
              </a:rPr>
              <a:t>Today Jesus tells us that anyone who eats the bread that he offers will live forever. How amazing! But how can this be?</a:t>
            </a:r>
            <a:r>
              <a:rPr lang="en-US" dirty="0"/>
              <a:t> </a:t>
            </a:r>
            <a:r>
              <a:rPr lang="en-US" dirty="0">
                <a:solidFill>
                  <a:srgbClr val="000000"/>
                </a:solidFill>
              </a:rPr>
              <a:t>Let’s think about </a:t>
            </a:r>
            <a:r>
              <a:rPr lang="en-US" dirty="0"/>
              <a:t>this and the importance of bread around </a:t>
            </a:r>
            <a:r>
              <a:rPr lang="en-US" dirty="0">
                <a:solidFill>
                  <a:srgbClr val="000000"/>
                </a:solidFill>
              </a:rPr>
              <a:t>the </a:t>
            </a:r>
            <a:r>
              <a:rPr lang="en-US" dirty="0"/>
              <a:t>world today</a:t>
            </a:r>
            <a:r>
              <a:rPr lang="en-US" dirty="0">
                <a:solidFill>
                  <a:srgbClr val="000000"/>
                </a:solidFill>
              </a:rPr>
              <a:t>.</a:t>
            </a:r>
            <a:endParaRPr lang="en-US" dirty="0"/>
          </a:p>
          <a:p>
            <a:endParaRPr lang="en-US" dirty="0"/>
          </a:p>
          <a:p>
            <a:r>
              <a:rPr lang="en-US"/>
              <a:t>Yeabu, Sierra Leone</a:t>
            </a:r>
            <a:endParaRPr lang="en-US">
              <a:solidFill>
                <a:srgbClr val="444444"/>
              </a:solidFill>
            </a:endParaRPr>
          </a:p>
          <a:p>
            <a:r>
              <a:rPr lang="en-US"/>
              <a:t>Photo credit: KADDRO</a:t>
            </a:r>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Yeabu, Sierra Leone</a:t>
            </a:r>
            <a:endParaRPr lang="en-US"/>
          </a:p>
          <a:p>
            <a:r>
              <a:rPr lang="en-US"/>
              <a:t>Photo credit: KADDRO</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114729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priest and the Host</a:t>
            </a:r>
            <a:endParaRPr lang="en-US">
              <a:solidFill>
                <a:srgbClr val="444444"/>
              </a:solidFill>
            </a:endParaRPr>
          </a:p>
          <a:p>
            <a:r>
              <a:rPr lang="en-US" dirty="0"/>
              <a:t>Photo credit: Josh Applegate on </a:t>
            </a:r>
            <a:r>
              <a:rPr lang="en-US" dirty="0" err="1"/>
              <a:t>Unsplash</a:t>
            </a:r>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A975-76DE-1C1B-0CB9-394E849F1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4788D-5763-C730-3CA2-D3C243162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E63D1-7162-C06A-FF7C-F01CF85D98C1}"/>
              </a:ext>
            </a:extLst>
          </p:cNvPr>
          <p:cNvSpPr>
            <a:spLocks noGrp="1"/>
          </p:cNvSpPr>
          <p:nvPr>
            <p:ph type="body" idx="1"/>
          </p:nvPr>
        </p:nvSpPr>
        <p:spPr/>
        <p:txBody>
          <a:bodyPr/>
          <a:lstStyle/>
          <a:p>
            <a:r>
              <a:rPr lang="en-US"/>
              <a:t>Cassava flour, Brazil</a:t>
            </a:r>
          </a:p>
          <a:p>
            <a:r>
              <a:rPr lang="en-US">
                <a:latin typeface="Calibri"/>
                <a:ea typeface="Calibri"/>
                <a:cs typeface="Calibri"/>
              </a:rPr>
              <a:t>Photo credit: Kezia Lavan</a:t>
            </a:r>
            <a:endParaRPr lang="en-US"/>
          </a:p>
        </p:txBody>
      </p:sp>
      <p:sp>
        <p:nvSpPr>
          <p:cNvPr id="4" name="Slide Number Placeholder 3">
            <a:extLst>
              <a:ext uri="{FF2B5EF4-FFF2-40B4-BE49-F238E27FC236}">
                <a16:creationId xmlns:a16="http://schemas.microsoft.com/office/drawing/2014/main" id="{380C9989-290B-0011-B9E2-97AE4BDAA7D5}"/>
              </a:ext>
            </a:extLst>
          </p:cNvPr>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43314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3320E-F585-1847-8B87-AC72852FB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9128A-66CD-7F4A-4089-9A10D65F0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6B692-8EFA-922E-666F-8BD9DD321623}"/>
              </a:ext>
            </a:extLst>
          </p:cNvPr>
          <p:cNvSpPr>
            <a:spLocks noGrp="1"/>
          </p:cNvSpPr>
          <p:nvPr>
            <p:ph type="body" idx="1"/>
          </p:nvPr>
        </p:nvSpPr>
        <p:spPr/>
        <p:txBody>
          <a:bodyPr/>
          <a:lstStyle/>
          <a:p>
            <a:r>
              <a:rPr lang="en-US" dirty="0"/>
              <a:t>Lucia, </a:t>
            </a:r>
            <a:r>
              <a:rPr lang="en-US"/>
              <a:t>Guatemala</a:t>
            </a:r>
            <a:endParaRPr lang="en-US" dirty="0"/>
          </a:p>
          <a:p>
            <a:r>
              <a:rPr lang="en-US">
                <a:latin typeface="Calibri"/>
                <a:ea typeface="Calibri"/>
                <a:cs typeface="Calibri"/>
              </a:rPr>
              <a:t>Photo credit: </a:t>
            </a:r>
            <a:r>
              <a:rPr lang="en-US">
                <a:highlight>
                  <a:srgbClr val="F4F4F5"/>
                </a:highlight>
              </a:rPr>
              <a:t>Montserrat Fernandez</a:t>
            </a:r>
          </a:p>
        </p:txBody>
      </p:sp>
      <p:sp>
        <p:nvSpPr>
          <p:cNvPr id="4" name="Slide Number Placeholder 3">
            <a:extLst>
              <a:ext uri="{FF2B5EF4-FFF2-40B4-BE49-F238E27FC236}">
                <a16:creationId xmlns:a16="http://schemas.microsoft.com/office/drawing/2014/main" id="{07F62601-5270-EFAF-0831-45F38C540203}"/>
              </a:ext>
            </a:extLst>
          </p:cNvPr>
          <p:cNvSpPr>
            <a:spLocks noGrp="1"/>
          </p:cNvSpPr>
          <p:nvPr>
            <p:ph type="sldNum" sz="quarter" idx="5"/>
          </p:nvPr>
        </p:nvSpPr>
        <p:spPr/>
        <p:txBody>
          <a:bodyPr/>
          <a:lstStyle/>
          <a:p>
            <a:fld id="{A3F0725B-8BBF-6349-B206-C25D6BA6A9C8}" type="slidenum">
              <a:rPr lang="en-US" smtClean="0"/>
              <a:t>13</a:t>
            </a:fld>
            <a:endParaRPr lang="en-US"/>
          </a:p>
        </p:txBody>
      </p:sp>
    </p:spTree>
    <p:extLst>
      <p:ext uri="{BB962C8B-B14F-4D97-AF65-F5344CB8AC3E}">
        <p14:creationId xmlns:p14="http://schemas.microsoft.com/office/powerpoint/2010/main" val="356320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ighlight>
                  <a:srgbClr val="F4F4F5"/>
                </a:highlight>
              </a:rPr>
              <a:t>Children from St Mary's school at Immaculate Conception Church, Rotherham</a:t>
            </a:r>
            <a:endParaRPr lang="en-US">
              <a:solidFill>
                <a:srgbClr val="444444"/>
              </a:solidFill>
              <a:highlight>
                <a:srgbClr val="F4F4F5"/>
              </a:highlight>
            </a:endParaRPr>
          </a:p>
          <a:p>
            <a:r>
              <a:rPr lang="en-GB">
                <a:highlight>
                  <a:srgbClr val="F4F4F5"/>
                </a:highlight>
              </a:rPr>
              <a:t>Photo credit: Thom Flint</a:t>
            </a:r>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17</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7932-ABCE-6BE8-5020-B753BC652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FCA62-6152-72EF-DB8E-2F932FF11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B3B0C-8BA1-AFF9-E076-9A1B8346F2BD}"/>
              </a:ext>
            </a:extLst>
          </p:cNvPr>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a:extLst>
              <a:ext uri="{FF2B5EF4-FFF2-40B4-BE49-F238E27FC236}">
                <a16:creationId xmlns:a16="http://schemas.microsoft.com/office/drawing/2014/main" id="{D2A60ED2-08FE-C7F8-8E14-31AF50FFF0C0}"/>
              </a:ext>
            </a:extLst>
          </p:cNvPr>
          <p:cNvSpPr>
            <a:spLocks noGrp="1"/>
          </p:cNvSpPr>
          <p:nvPr>
            <p:ph type="sldNum" sz="quarter" idx="5"/>
          </p:nvPr>
        </p:nvSpPr>
        <p:spPr/>
        <p:txBody>
          <a:bodyPr/>
          <a:lstStyle/>
          <a:p>
            <a:fld id="{9B55366C-5F8C-42CA-9C4D-03125D9DB2B7}" type="slidenum">
              <a:rPr lang="en-US" smtClean="0"/>
              <a:t>18</a:t>
            </a:fld>
            <a:endParaRPr lang="en-US"/>
          </a:p>
        </p:txBody>
      </p:sp>
    </p:spTree>
    <p:extLst>
      <p:ext uri="{BB962C8B-B14F-4D97-AF65-F5344CB8AC3E}">
        <p14:creationId xmlns:p14="http://schemas.microsoft.com/office/powerpoint/2010/main" val="1142328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20</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A2A5F-B690-52FA-8491-9077AD5E1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55EC0-AC64-C3F7-B7A8-ED013568E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5C3D9-6946-8769-EB8F-76AECEDAB1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F5CC95-4A5F-15DA-4849-104A443DFBAA}"/>
              </a:ext>
            </a:extLst>
          </p:cNvPr>
          <p:cNvSpPr>
            <a:spLocks noGrp="1"/>
          </p:cNvSpPr>
          <p:nvPr>
            <p:ph type="sldNum" sz="quarter" idx="5"/>
          </p:nvPr>
        </p:nvSpPr>
        <p:spPr/>
        <p:txBody>
          <a:bodyPr/>
          <a:lstStyle/>
          <a:p>
            <a:fld id="{467C0A84-E356-4051-98B9-B29298D6E6F5}" type="slidenum">
              <a:rPr lang="en-GB" smtClean="0"/>
              <a:t>4</a:t>
            </a:fld>
            <a:endParaRPr lang="en-GB"/>
          </a:p>
        </p:txBody>
      </p:sp>
    </p:spTree>
    <p:extLst>
      <p:ext uri="{BB962C8B-B14F-4D97-AF65-F5344CB8AC3E}">
        <p14:creationId xmlns:p14="http://schemas.microsoft.com/office/powerpoint/2010/main" val="106351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Romero cross</a:t>
            </a:r>
            <a:endParaRPr lang="en-GB" dirty="0">
              <a:highlight>
                <a:srgbClr val="F4F4F5"/>
              </a:highlight>
            </a:endParaRPr>
          </a:p>
          <a:p>
            <a:pPr>
              <a:defRPr/>
            </a:pPr>
            <a:r>
              <a:rPr lang="en-GB">
                <a:highlight>
                  <a:srgbClr val="F4F4F5"/>
                </a:highlight>
                <a:ea typeface="Calibri"/>
                <a:cs typeface="Calibri"/>
              </a:rPr>
              <a:t>Photo credit: CAFOD</a:t>
            </a:r>
            <a:endParaRPr lang="en-GB" dirty="0">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solidFill>
                  <a:srgbClr val="000000"/>
                </a:solidFill>
                <a:highlight>
                  <a:srgbClr val="F4F4F5"/>
                </a:highlight>
              </a:rPr>
              <a:t>With older children who have made or are preparing for their First Holy Communion, you could talk more about the significance of the Eucharist at this point. For younger ones, we have chosen to focus more on the importance of</a:t>
            </a:r>
            <a:r>
              <a:rPr lang="en-GB" i="1">
                <a:highlight>
                  <a:srgbClr val="F4F4F5"/>
                </a:highlight>
              </a:rPr>
              <a:t> bread around the world.</a:t>
            </a:r>
            <a:endParaRPr lang="en-US"/>
          </a:p>
          <a:p>
            <a:endParaRPr lang="en-GB" i="1" dirty="0">
              <a:highlight>
                <a:srgbClr val="F4F4F5"/>
              </a:highlight>
              <a:ea typeface="Calibri"/>
              <a:cs typeface="Calibri"/>
            </a:endParaRPr>
          </a:p>
          <a:p>
            <a:r>
              <a:rPr lang="en-GB">
                <a:highlight>
                  <a:srgbClr val="F4F4F5"/>
                </a:highlight>
              </a:rPr>
              <a:t>Children from St Mary's school at Immaculate Conception Church, Rotherham</a:t>
            </a:r>
          </a:p>
          <a:p>
            <a:r>
              <a:rPr lang="en-GB">
                <a:highlight>
                  <a:srgbClr val="F4F4F5"/>
                </a:highlight>
                <a:ea typeface="Calibri"/>
                <a:cs typeface="Calibri"/>
              </a:rPr>
              <a:t>Photo credit: Thom Flint</a:t>
            </a:r>
            <a:endParaRPr lang="en-GB" dirty="0">
              <a:highlight>
                <a:srgbClr val="F4F4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Bread</a:t>
            </a:r>
            <a:endParaRPr lang="en-US"/>
          </a:p>
          <a:p>
            <a:r>
              <a:rPr lang="en-US" dirty="0">
                <a:solidFill>
                  <a:srgbClr val="38383C"/>
                </a:solidFill>
                <a:highlight>
                  <a:srgbClr val="F4F4F5"/>
                </a:highlight>
              </a:rPr>
              <a:t>Photo credit: Stock images</a:t>
            </a:r>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4F4F5"/>
                </a:highlight>
              </a:rPr>
              <a:t>How many different types of bread can you name? </a:t>
            </a:r>
            <a:r>
              <a:rPr lang="en-GB" i="1" dirty="0">
                <a:highlight>
                  <a:srgbClr val="F4F4F5"/>
                </a:highlight>
              </a:rPr>
              <a:t>(</a:t>
            </a:r>
            <a:r>
              <a:rPr lang="en-GB" i="1" dirty="0" err="1">
                <a:highlight>
                  <a:srgbClr val="F4F4F5"/>
                </a:highlight>
              </a:rPr>
              <a:t>e.g.brown</a:t>
            </a:r>
            <a:r>
              <a:rPr lang="en-GB" i="1" dirty="0">
                <a:highlight>
                  <a:srgbClr val="F4F4F5"/>
                </a:highlight>
              </a:rPr>
              <a:t>, white, baguette, pitta, naan, chapati, tortilla, injera, rolls etc.) </a:t>
            </a:r>
          </a:p>
          <a:p>
            <a:endParaRPr lang="en-GB" i="1" dirty="0">
              <a:highlight>
                <a:srgbClr val="F4F4F5"/>
              </a:highlight>
            </a:endParaRPr>
          </a:p>
          <a:p>
            <a:r>
              <a:rPr lang="en-GB" dirty="0">
                <a:highlight>
                  <a:srgbClr val="F4F4F5"/>
                </a:highlight>
              </a:rPr>
              <a:t>Bread </a:t>
            </a:r>
            <a:r>
              <a:rPr lang="en-GB">
                <a:highlight>
                  <a:srgbClr val="F4F4F5"/>
                </a:highlight>
              </a:rPr>
              <a:t>sho</a:t>
            </a:r>
            <a:r>
              <a:rPr lang="en-GB" dirty="0">
                <a:highlight>
                  <a:srgbClr val="F4F4F5"/>
                </a:highlight>
              </a:rPr>
              <a:t>p</a:t>
            </a:r>
          </a:p>
          <a:p>
            <a:r>
              <a:rPr lang="en-GB">
                <a:highlight>
                  <a:srgbClr val="F4F4F5"/>
                </a:highlight>
              </a:rPr>
              <a:t>Photo credit: Stock images</a:t>
            </a:r>
            <a:endParaRPr lang="en-GB" dirty="0">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Yeabu, Sierra Leone</a:t>
            </a:r>
            <a:endParaRPr lang="en-US" dirty="0">
              <a:solidFill>
                <a:srgbClr val="000000"/>
              </a:solidFill>
              <a:highlight>
                <a:srgbClr val="F4F4F5"/>
              </a:highlight>
            </a:endParaRPr>
          </a:p>
          <a:p>
            <a:r>
              <a:rPr lang="en-US">
                <a:solidFill>
                  <a:srgbClr val="000000"/>
                </a:solidFill>
                <a:highlight>
                  <a:srgbClr val="F4F4F5"/>
                </a:highlight>
              </a:rPr>
              <a:t>Photo credit: KADDRO</a:t>
            </a:r>
            <a:endParaRPr lang="en-US"/>
          </a:p>
          <a:p>
            <a:endParaRPr lang="en-US" dirty="0">
              <a:solidFill>
                <a:srgbClr val="000000"/>
              </a:solidFill>
              <a:highlight>
                <a:srgbClr val="F4F4F5"/>
              </a:highlight>
            </a:endParaRPr>
          </a:p>
          <a:p>
            <a:endParaRPr lang="en-US" dirty="0">
              <a:solidFill>
                <a:srgbClr val="000000"/>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018107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03/06/2026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03/06/2026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03/06/2026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hyperlink" Target="https://assets.ctfassets.net/vy3axnuecuwj/e16a5392ed5f446383cb3f21feba167258d2e8d3d9712aad388b0882d692ee67/2f7db81aac3f549e5fb7eaf8b2725955/Childrens_liturgy_Holy_Body_Blood_A_A4_2026_v1.pd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cafod.org.uk/education/primary-teaching-resources"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2.jpe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assets.ctfassets.net/vy3axnuecuwj/2klSiBc2Thqi2K1O0ClVEI/2e96403dc052b70a8cb1c3199efebbff/Jubilee_Pledge_Anniversary_5_easy_ways_to_celebrat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1268943" y="2112699"/>
            <a:ext cx="3282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Montserrat school"/>
                <a:cs typeface="Times New Roman"/>
              </a:rPr>
              <a:t>Corpus Christi</a:t>
            </a:r>
            <a:endParaRPr lang="en-US" dirty="0"/>
          </a:p>
        </p:txBody>
      </p:sp>
      <p:pic>
        <p:nvPicPr>
          <p:cNvPr id="2" name="Picture Placeholder 1">
            <a:extLst>
              <a:ext uri="{FF2B5EF4-FFF2-40B4-BE49-F238E27FC236}">
                <a16:creationId xmlns:a16="http://schemas.microsoft.com/office/drawing/2014/main" id="{8348486E-89C6-A891-AF38-F07DAA30052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872" r="12872"/>
          <a:stretch/>
        </p:blipFill>
        <p:spPr>
          <a:xfrm>
            <a:off x="4317157"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7" name="TextBox 6">
            <a:extLst>
              <a:ext uri="{FF2B5EF4-FFF2-40B4-BE49-F238E27FC236}">
                <a16:creationId xmlns:a16="http://schemas.microsoft.com/office/drawing/2014/main" id="{A09FC627-98A0-9D7C-A529-D983E6AB1D54}"/>
              </a:ext>
            </a:extLst>
          </p:cNvPr>
          <p:cNvSpPr txBox="1"/>
          <p:nvPr/>
        </p:nvSpPr>
        <p:spPr>
          <a:xfrm>
            <a:off x="4489354" y="952761"/>
            <a:ext cx="4546171" cy="3585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highlight>
                  <a:srgbClr val="FFFFFF"/>
                </a:highlight>
                <a:latin typeface="Montserrat school"/>
                <a:cs typeface="Times New Roman"/>
              </a:rPr>
              <a:t>Yeabu restarted her grandmother’s bread business and it's doing well. </a:t>
            </a:r>
          </a:p>
          <a:p>
            <a:pPr algn="l"/>
            <a:endParaRPr lang="en-US">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She has paid back the loan and can also buy the things</a:t>
            </a:r>
            <a:r>
              <a:rPr lang="en-US" dirty="0">
                <a:solidFill>
                  <a:srgbClr val="000000"/>
                </a:solidFill>
                <a:highlight>
                  <a:srgbClr val="FFFFFF"/>
                </a:highlight>
                <a:latin typeface="Montserrat school"/>
                <a:cs typeface="Times New Roman"/>
              </a:rPr>
              <a:t> she needs:</a:t>
            </a:r>
            <a:endParaRPr lang="en-US" dirty="0">
              <a:latin typeface="Montserrat school"/>
            </a:endParaRPr>
          </a:p>
          <a:p>
            <a:pPr algn="l"/>
            <a:endParaRPr lang="en-US" dirty="0">
              <a:solidFill>
                <a:srgbClr val="000000"/>
              </a:solidFill>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“Last week I bought a science book. My dream is to become a nurse but also to set up a bakery and name it </a:t>
            </a:r>
            <a:r>
              <a:rPr lang="en-US">
                <a:solidFill>
                  <a:srgbClr val="000000"/>
                </a:solidFill>
                <a:highlight>
                  <a:srgbClr val="FFFFFF"/>
                </a:highlight>
                <a:latin typeface="Montserrat school"/>
                <a:cs typeface="Times New Roman"/>
              </a:rPr>
              <a:t>after my grandmother. Re-starting the bakery makes her proud - I saw the </a:t>
            </a:r>
            <a:r>
              <a:rPr lang="en-US" dirty="0">
                <a:solidFill>
                  <a:srgbClr val="000000"/>
                </a:solidFill>
                <a:highlight>
                  <a:srgbClr val="FFFFFF"/>
                </a:highlight>
                <a:latin typeface="Montserrat school"/>
                <a:cs typeface="Times New Roman"/>
              </a:rPr>
              <a:t>smile on her face."</a:t>
            </a:r>
            <a:endParaRPr lang="en-US" dirty="0">
              <a:solidFill>
                <a:srgbClr val="000000"/>
              </a:solidFill>
              <a:latin typeface="Montserrat school"/>
            </a:endParaRPr>
          </a:p>
          <a:p>
            <a:pPr algn="l"/>
            <a:endParaRPr lang="en-US" sz="1100" dirty="0">
              <a:solidFill>
                <a:srgbClr val="000000"/>
              </a:solidFill>
              <a:highlight>
                <a:srgbClr val="FFFFFF"/>
              </a:highlight>
              <a:latin typeface="Aptos"/>
            </a:endParaRPr>
          </a:p>
        </p:txBody>
      </p:sp>
      <p:pic>
        <p:nvPicPr>
          <p:cNvPr id="2" name="Picture 1" descr="A person cooking food in a pot&#10;&#10;AI-generated content may be incorrect.">
            <a:extLst>
              <a:ext uri="{FF2B5EF4-FFF2-40B4-BE49-F238E27FC236}">
                <a16:creationId xmlns:a16="http://schemas.microsoft.com/office/drawing/2014/main" id="{5543D060-C08F-7670-6812-479DEC2940D7}"/>
              </a:ext>
            </a:extLst>
          </p:cNvPr>
          <p:cNvPicPr>
            <a:picLocks noChangeAspect="1"/>
          </p:cNvPicPr>
          <p:nvPr/>
        </p:nvPicPr>
        <p:blipFill>
          <a:blip r:embed="rId3"/>
          <a:stretch>
            <a:fillRect/>
          </a:stretch>
        </p:blipFill>
        <p:spPr>
          <a:xfrm>
            <a:off x="-477087" y="955477"/>
            <a:ext cx="4695714" cy="3554016"/>
          </a:xfrm>
          <a:prstGeom prst="rect">
            <a:avLst/>
          </a:prstGeom>
        </p:spPr>
      </p:pic>
    </p:spTree>
    <p:extLst>
      <p:ext uri="{BB962C8B-B14F-4D97-AF65-F5344CB8AC3E}">
        <p14:creationId xmlns:p14="http://schemas.microsoft.com/office/powerpoint/2010/main" val="202894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4567344" y="1183710"/>
            <a:ext cx="4217384"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000000"/>
                </a:solidFill>
                <a:highlight>
                  <a:srgbClr val="FFFFFF"/>
                </a:highlight>
                <a:latin typeface="Montserrat school"/>
                <a:cs typeface="Times New Roman"/>
              </a:rPr>
              <a:t>Let's think now how very special the bread at Mass is, because it becomes Jesus’ body. </a:t>
            </a:r>
            <a:endParaRPr lang="en-US" dirty="0">
              <a:solidFill>
                <a:srgbClr val="000000"/>
              </a:solidFill>
              <a:latin typeface="Montserrat school"/>
              <a:cs typeface="Times New Roman"/>
            </a:endParaRPr>
          </a:p>
          <a:p>
            <a:pPr algn="l"/>
            <a:endParaRPr lang="en-GB" dirty="0">
              <a:solidFill>
                <a:srgbClr val="000000"/>
              </a:solidFill>
              <a:highlight>
                <a:srgbClr val="FFFFFF"/>
              </a:highlight>
              <a:latin typeface="Montserrat school"/>
              <a:cs typeface="Times New Roman"/>
            </a:endParaRPr>
          </a:p>
          <a:p>
            <a:pPr algn="l"/>
            <a:r>
              <a:rPr lang="en-GB">
                <a:solidFill>
                  <a:srgbClr val="000000"/>
                </a:solidFill>
                <a:highlight>
                  <a:srgbClr val="FFFFFF"/>
                </a:highlight>
                <a:latin typeface="Montserrat school"/>
                <a:cs typeface="Times New Roman"/>
              </a:rPr>
              <a:t>We look </a:t>
            </a:r>
            <a:r>
              <a:rPr lang="en-GB" dirty="0">
                <a:solidFill>
                  <a:srgbClr val="000000"/>
                </a:solidFill>
                <a:highlight>
                  <a:srgbClr val="FFFFFF"/>
                </a:highlight>
                <a:latin typeface="Montserrat school"/>
                <a:cs typeface="Times New Roman"/>
              </a:rPr>
              <a:t>forward to taking part in this special meal with the whole parish community, through a special blessing, or, if we have made our First Holy Communion, by receiving the Body of Christ.</a:t>
            </a:r>
            <a:endParaRPr lang="en-US">
              <a:solidFill>
                <a:srgbClr val="000000"/>
              </a:solidFill>
              <a:latin typeface="Montserrat school"/>
              <a:cs typeface="Times New Roman"/>
            </a:endParaRPr>
          </a:p>
          <a:p>
            <a:pPr algn="l"/>
            <a:endParaRPr lang="en-GB" dirty="0">
              <a:solidFill>
                <a:srgbClr val="212544"/>
              </a:solidFill>
              <a:highlight>
                <a:srgbClr val="FFFFFF"/>
              </a:highlight>
              <a:latin typeface="Montserrat school"/>
            </a:endParaRPr>
          </a:p>
          <a:p>
            <a:pPr algn="l"/>
            <a:endParaRPr lang="en-US" dirty="0">
              <a:highlight>
                <a:srgbClr val="FFFFFF"/>
              </a:highlight>
              <a:latin typeface="Montserrat school"/>
            </a:endParaRPr>
          </a:p>
          <a:p>
            <a:pPr algn="l"/>
            <a:endParaRPr lang="en-GB" dirty="0">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person in a red robe holding a white chalice&#10;&#10;AI-generated content may be incorrect.">
            <a:extLst>
              <a:ext uri="{FF2B5EF4-FFF2-40B4-BE49-F238E27FC236}">
                <a16:creationId xmlns:a16="http://schemas.microsoft.com/office/drawing/2014/main" id="{F9870142-4A48-6AC9-671A-7F3C049698DB}"/>
              </a:ext>
            </a:extLst>
          </p:cNvPr>
          <p:cNvPicPr>
            <a:picLocks noChangeAspect="1"/>
          </p:cNvPicPr>
          <p:nvPr/>
        </p:nvPicPr>
        <p:blipFill>
          <a:blip r:embed="rId3"/>
          <a:stretch>
            <a:fillRect/>
          </a:stretch>
        </p:blipFill>
        <p:spPr>
          <a:xfrm>
            <a:off x="2527" y="-65582"/>
            <a:ext cx="4351463" cy="5274663"/>
          </a:xfrm>
          <a:prstGeom prst="rect">
            <a:avLst/>
          </a:prstGeom>
        </p:spPr>
      </p:pic>
    </p:spTree>
    <p:extLst>
      <p:ext uri="{BB962C8B-B14F-4D97-AF65-F5344CB8AC3E}">
        <p14:creationId xmlns:p14="http://schemas.microsoft.com/office/powerpoint/2010/main" val="207167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043FD-4040-9568-E09A-CEFB28E29BF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B1DC33-302B-D5C6-E951-3DABFD943C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A39B92-8082-B856-D485-DA575D7D9D1F}"/>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EB5876C0-0356-D7D8-4135-A3895DA1A145}"/>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E155B79B-A0DB-B241-BB23-7BDAFDF16A06}"/>
              </a:ext>
            </a:extLst>
          </p:cNvPr>
          <p:cNvSpPr txBox="1"/>
          <p:nvPr/>
        </p:nvSpPr>
        <p:spPr>
          <a:xfrm>
            <a:off x="319593" y="1000871"/>
            <a:ext cx="4375776" cy="3308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highlight>
                <a:srgbClr val="FFFFFF"/>
              </a:highlight>
              <a:latin typeface="Montserrat school"/>
              <a:cs typeface="Times New Roman"/>
            </a:endParaRPr>
          </a:p>
          <a:p>
            <a:pPr algn="l"/>
            <a:r>
              <a:rPr lang="en-GB" dirty="0">
                <a:solidFill>
                  <a:srgbClr val="000000"/>
                </a:solidFill>
                <a:highlight>
                  <a:srgbClr val="FFFFFF"/>
                </a:highlight>
                <a:latin typeface="Montserrat school"/>
                <a:cs typeface="Times New Roman"/>
              </a:rPr>
              <a:t>We pray for all people who make sure that we have bread to eat </a:t>
            </a:r>
            <a:r>
              <a:rPr lang="en-GB">
                <a:solidFill>
                  <a:srgbClr val="000000"/>
                </a:solidFill>
                <a:highlight>
                  <a:srgbClr val="FFFFFF"/>
                </a:highlight>
                <a:latin typeface="Montserrat school"/>
                <a:cs typeface="Times New Roman"/>
              </a:rPr>
              <a:t>every day - the people who grow </a:t>
            </a:r>
            <a:r>
              <a:rPr lang="en-GB" dirty="0">
                <a:solidFill>
                  <a:srgbClr val="000000"/>
                </a:solidFill>
                <a:highlight>
                  <a:srgbClr val="FFFFFF"/>
                </a:highlight>
                <a:latin typeface="Montserrat school"/>
                <a:cs typeface="Times New Roman"/>
              </a:rPr>
              <a:t>the ingredients, who make the flour. </a:t>
            </a:r>
            <a:endParaRPr lang="en-GB" dirty="0">
              <a:solidFill>
                <a:srgbClr val="000000"/>
              </a:solidFill>
              <a:latin typeface="Montserrat school"/>
              <a:cs typeface="Times New Roman"/>
            </a:endParaRPr>
          </a:p>
          <a:p>
            <a:pPr algn="l"/>
            <a:endParaRPr lang="en-GB" dirty="0">
              <a:solidFill>
                <a:srgbClr val="000000"/>
              </a:solidFill>
              <a:highlight>
                <a:srgbClr val="FFFFFF"/>
              </a:highlight>
              <a:latin typeface="Montserrat school"/>
              <a:cs typeface="Times New Roman"/>
            </a:endParaRPr>
          </a:p>
          <a:p>
            <a:pPr algn="l"/>
            <a:r>
              <a:rPr lang="en-GB">
                <a:solidFill>
                  <a:srgbClr val="000000"/>
                </a:solidFill>
                <a:highlight>
                  <a:srgbClr val="FFFFFF"/>
                </a:highlight>
                <a:latin typeface="Montserrat school"/>
                <a:cs typeface="Times New Roman"/>
              </a:rPr>
              <a:t>We pray for Yeabu and for all people who make bread around the world; for all people who sell bread and for those who buy it for us to eat.</a:t>
            </a:r>
            <a:endParaRPr lang="en-GB">
              <a:latin typeface="Montserrat school"/>
            </a:endParaRPr>
          </a:p>
          <a:p>
            <a:pPr algn="l"/>
            <a:endParaRPr lang="en-US" sz="1100">
              <a:solidFill>
                <a:srgbClr val="000000"/>
              </a:solidFill>
              <a:highlight>
                <a:srgbClr val="FFFFFF"/>
              </a:highlight>
              <a:latin typeface="Aptos"/>
            </a:endParaRPr>
          </a:p>
        </p:txBody>
      </p:sp>
      <p:pic>
        <p:nvPicPr>
          <p:cNvPr id="2" name="Picture 1" descr="A white container with white powder in it&#10;&#10;AI-generated content may be incorrect.">
            <a:extLst>
              <a:ext uri="{FF2B5EF4-FFF2-40B4-BE49-F238E27FC236}">
                <a16:creationId xmlns:a16="http://schemas.microsoft.com/office/drawing/2014/main" id="{1E029AD6-9ADD-E952-D4B8-096746BADDF6}"/>
              </a:ext>
            </a:extLst>
          </p:cNvPr>
          <p:cNvPicPr>
            <a:picLocks noChangeAspect="1"/>
          </p:cNvPicPr>
          <p:nvPr/>
        </p:nvPicPr>
        <p:blipFill>
          <a:blip r:embed="rId3"/>
          <a:srcRect l="7780" r="7551" b="-333"/>
          <a:stretch>
            <a:fillRect/>
          </a:stretch>
        </p:blipFill>
        <p:spPr>
          <a:xfrm>
            <a:off x="4808564" y="1180476"/>
            <a:ext cx="3892044" cy="3138598"/>
          </a:xfrm>
          <a:prstGeom prst="rect">
            <a:avLst/>
          </a:prstGeom>
        </p:spPr>
      </p:pic>
    </p:spTree>
    <p:extLst>
      <p:ext uri="{BB962C8B-B14F-4D97-AF65-F5344CB8AC3E}">
        <p14:creationId xmlns:p14="http://schemas.microsoft.com/office/powerpoint/2010/main" val="3595694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2A95-FE23-E990-6290-B26CB791497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8723E1E-4E56-1108-829D-B05168897A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9B0B00-9143-B857-36C7-1B93F2DF15D4}"/>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6" name="TextBox 5">
            <a:extLst>
              <a:ext uri="{FF2B5EF4-FFF2-40B4-BE49-F238E27FC236}">
                <a16:creationId xmlns:a16="http://schemas.microsoft.com/office/drawing/2014/main" id="{A57CE5BC-1BFE-7EBC-A5F8-64AC447962B2}"/>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2E63A20D-D468-56B3-B7A7-17C74E461A40}"/>
              </a:ext>
            </a:extLst>
          </p:cNvPr>
          <p:cNvSpPr txBox="1"/>
          <p:nvPr/>
        </p:nvSpPr>
        <p:spPr>
          <a:xfrm>
            <a:off x="4970080" y="1597473"/>
            <a:ext cx="4074071" cy="24776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000000"/>
                </a:solidFill>
                <a:highlight>
                  <a:srgbClr val="FFFFFF"/>
                </a:highlight>
                <a:latin typeface="Montserrat school"/>
                <a:cs typeface="Times New Roman"/>
              </a:rPr>
              <a:t>We pray especially for people who are struggling for enough food to eat at this time, in our own community and throughout the world. </a:t>
            </a:r>
            <a:endParaRPr lang="en-GB">
              <a:solidFill>
                <a:srgbClr val="000000"/>
              </a:solidFill>
              <a:latin typeface="Montserrat school"/>
              <a:cs typeface="Times New Roman"/>
            </a:endParaRPr>
          </a:p>
          <a:p>
            <a:pPr algn="l"/>
            <a:endParaRPr lang="en-GB" dirty="0">
              <a:solidFill>
                <a:srgbClr val="000000"/>
              </a:solidFill>
              <a:highlight>
                <a:srgbClr val="FFFFFF"/>
              </a:highlight>
              <a:latin typeface="Montserrat school"/>
              <a:cs typeface="Times New Roman"/>
            </a:endParaRPr>
          </a:p>
          <a:p>
            <a:pPr algn="l"/>
            <a:r>
              <a:rPr lang="en-GB">
                <a:solidFill>
                  <a:srgbClr val="000000"/>
                </a:solidFill>
                <a:highlight>
                  <a:srgbClr val="FFFFFF"/>
                </a:highlight>
                <a:latin typeface="Montserrat school"/>
                <a:cs typeface="Times New Roman"/>
              </a:rPr>
              <a:t>What can we do to support them during this coming week?</a:t>
            </a:r>
            <a:endParaRPr lang="en-GB">
              <a:latin typeface="Montserrat school"/>
            </a:endParaRPr>
          </a:p>
          <a:p>
            <a:pPr algn="l"/>
            <a:endParaRPr lang="en-US" sz="1100">
              <a:solidFill>
                <a:srgbClr val="000000"/>
              </a:solidFill>
              <a:highlight>
                <a:srgbClr val="FFFFFF"/>
              </a:highlight>
              <a:latin typeface="Aptos"/>
            </a:endParaRPr>
          </a:p>
        </p:txBody>
      </p:sp>
      <p:pic>
        <p:nvPicPr>
          <p:cNvPr id="2" name="Picture 1" descr="A close-up of a person&amp;#39;s hands&#10;&#10;AI-generated content may be incorrect.">
            <a:extLst>
              <a:ext uri="{FF2B5EF4-FFF2-40B4-BE49-F238E27FC236}">
                <a16:creationId xmlns:a16="http://schemas.microsoft.com/office/drawing/2014/main" id="{3E7C987A-A4B6-846C-EC13-09409F6145D4}"/>
              </a:ext>
            </a:extLst>
          </p:cNvPr>
          <p:cNvPicPr>
            <a:picLocks noChangeAspect="1"/>
          </p:cNvPicPr>
          <p:nvPr/>
        </p:nvPicPr>
        <p:blipFill>
          <a:blip r:embed="rId3"/>
          <a:stretch>
            <a:fillRect/>
          </a:stretch>
        </p:blipFill>
        <p:spPr>
          <a:xfrm>
            <a:off x="206115" y="1152368"/>
            <a:ext cx="4646950" cy="3363418"/>
          </a:xfrm>
          <a:prstGeom prst="rect">
            <a:avLst/>
          </a:prstGeom>
        </p:spPr>
      </p:pic>
    </p:spTree>
    <p:extLst>
      <p:ext uri="{BB962C8B-B14F-4D97-AF65-F5344CB8AC3E}">
        <p14:creationId xmlns:p14="http://schemas.microsoft.com/office/powerpoint/2010/main" val="1162973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Montserrat school"/>
              </a:rPr>
              <a:t>We pray for all people </a:t>
            </a:r>
            <a:r>
              <a:rPr lang="en-US" sz="1600">
                <a:latin typeface="Montserrat school"/>
              </a:rPr>
              <a:t>in our world, especially those who struggle to find enough food to eat</a:t>
            </a:r>
            <a:r>
              <a:rPr lang="en-US" sz="1600" dirty="0">
                <a:latin typeface="Montserrat school"/>
              </a:rPr>
              <a:t>:</a:t>
            </a:r>
          </a:p>
          <a:p>
            <a:pPr marL="0" indent="0">
              <a:buNone/>
            </a:pPr>
            <a:r>
              <a:rPr lang="en-GB" sz="1600">
                <a:solidFill>
                  <a:schemeClr val="bg1"/>
                </a:solidFill>
                <a:latin typeface="Montserrat school"/>
                <a:ea typeface="Calibri"/>
                <a:cs typeface="Times New Roman"/>
              </a:rPr>
              <a:t>that they may have their fair share of the good things that God has given for everyone.</a:t>
            </a:r>
          </a:p>
          <a:p>
            <a:pPr marL="0" indent="0">
              <a:buNone/>
            </a:pPr>
            <a:r>
              <a:rPr lang="en-GB" sz="1600">
                <a:solidFill>
                  <a:schemeClr val="bg1"/>
                </a:solidFill>
                <a:latin typeface="Montserrat school"/>
                <a:ea typeface="Calibri"/>
                <a:cs typeface="Times New Roman"/>
              </a:rPr>
              <a:t>Lord </a:t>
            </a:r>
            <a:r>
              <a:rPr lang="en-GB" sz="1600" dirty="0">
                <a:solidFill>
                  <a:schemeClr val="bg1"/>
                </a:solidFill>
                <a:latin typeface="Montserrat school"/>
                <a:ea typeface="Calibri"/>
                <a:cs typeface="Times New Roman"/>
              </a:rPr>
              <a:t>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r>
              <a:rPr lang="en-US" sz="1600" dirty="0">
                <a:latin typeface="Montserrat school"/>
                <a:cs typeface="Times New Roman"/>
              </a:rPr>
              <a:t>We pray for our parish, families and friends:</a:t>
            </a:r>
            <a:r>
              <a:rPr lang="en-US" sz="1600" dirty="0">
                <a:solidFill>
                  <a:srgbClr val="A2C617"/>
                </a:solidFill>
                <a:latin typeface="Montserrat school"/>
                <a:cs typeface="Times New Roman"/>
              </a:rPr>
              <a:t> </a:t>
            </a:r>
            <a:endParaRPr lang="en-US" sz="1600">
              <a:solidFill>
                <a:srgbClr val="FFFFFF"/>
              </a:solidFill>
              <a:latin typeface="Montserrat school"/>
              <a:cs typeface="Times New Roman"/>
            </a:endParaRPr>
          </a:p>
          <a:p>
            <a:pPr marL="0" indent="0">
              <a:buNone/>
            </a:pPr>
            <a:r>
              <a:rPr lang="en-US" sz="1600" dirty="0">
                <a:solidFill>
                  <a:schemeClr val="bg1"/>
                </a:solidFill>
                <a:latin typeface="Montserrat school"/>
                <a:cs typeface="Times New Roman"/>
              </a:rPr>
              <a:t>that we may be </a:t>
            </a:r>
            <a:r>
              <a:rPr lang="en-US" sz="1600">
                <a:solidFill>
                  <a:schemeClr val="bg1"/>
                </a:solidFill>
                <a:latin typeface="Montserrat school"/>
                <a:cs typeface="Times New Roman"/>
              </a:rPr>
              <a:t>inspired to work together with others so that all people have enough to eat</a:t>
            </a:r>
            <a:r>
              <a:rPr lang="en-US" sz="1600" dirty="0">
                <a:solidFill>
                  <a:schemeClr val="bg1"/>
                </a:solidFill>
                <a:latin typeface="Montserrat school"/>
                <a:cs typeface="Times New Roman"/>
              </a:rPr>
              <a:t>.    </a:t>
            </a:r>
          </a:p>
          <a:p>
            <a:pPr marL="0" indent="0">
              <a:buNone/>
            </a:pPr>
            <a:r>
              <a:rPr lang="en-US" sz="1600">
                <a:solidFill>
                  <a:schemeClr val="bg1"/>
                </a:solidFill>
                <a:latin typeface="Montserrat school"/>
                <a:cs typeface="Times New Roman"/>
              </a:rPr>
              <a:t>Lord in your mercy...</a:t>
            </a:r>
            <a:endParaRPr lang="en-US" sz="1600" dirty="0">
              <a:solidFill>
                <a:schemeClr val="bg1"/>
              </a:solidFill>
              <a:latin typeface="Montserrat school"/>
              <a:cs typeface="Times New Roman"/>
            </a:endParaRPr>
          </a:p>
          <a:p>
            <a:pPr marL="0" indent="0">
              <a:buNone/>
            </a:pPr>
            <a:endParaRPr lang="en-US" sz="1600" dirty="0">
              <a:solidFill>
                <a:srgbClr val="FF0000"/>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622759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the Church </a:t>
            </a:r>
            <a:r>
              <a:rPr lang="en-US" sz="1600" dirty="0">
                <a:latin typeface="Montserrat school"/>
              </a:rPr>
              <a:t>throughout the world: </a:t>
            </a:r>
            <a:r>
              <a:rPr lang="en-GB" sz="1600" dirty="0">
                <a:solidFill>
                  <a:schemeClr val="bg1"/>
                </a:solidFill>
                <a:latin typeface="Montserrat school"/>
              </a:rPr>
              <a:t> </a:t>
            </a:r>
            <a:endParaRPr lang="en-US" sz="1600" dirty="0">
              <a:solidFill>
                <a:schemeClr val="bg1"/>
              </a:solidFill>
              <a:latin typeface="Montserrat school"/>
            </a:endParaRPr>
          </a:p>
          <a:p>
            <a:pPr marL="0" indent="0">
              <a:buNone/>
            </a:pPr>
            <a:r>
              <a:rPr lang="en-GB" sz="1600" dirty="0">
                <a:solidFill>
                  <a:schemeClr val="bg1"/>
                </a:solidFill>
                <a:latin typeface="Montserrat school"/>
              </a:rPr>
              <a:t>that nourished by the Body of Christ, we may be </a:t>
            </a:r>
            <a:r>
              <a:rPr lang="en-GB" sz="1600">
                <a:solidFill>
                  <a:schemeClr val="bg1"/>
                </a:solidFill>
                <a:latin typeface="Montserrat school"/>
              </a:rPr>
              <a:t>strengthened</a:t>
            </a:r>
            <a:r>
              <a:rPr lang="en-GB" sz="1600" dirty="0">
                <a:solidFill>
                  <a:schemeClr val="bg1"/>
                </a:solidFill>
                <a:latin typeface="Montserrat school"/>
              </a:rPr>
              <a:t> to live </a:t>
            </a:r>
            <a:r>
              <a:rPr lang="en-GB" sz="1600">
                <a:solidFill>
                  <a:schemeClr val="bg1"/>
                </a:solidFill>
                <a:latin typeface="Montserrat school"/>
              </a:rPr>
              <a:t>our lives as God calls us to do.</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r>
              <a:rPr lang="en-US" sz="1600">
                <a:solidFill>
                  <a:srgbClr val="A2C617"/>
                </a:solidFill>
                <a:latin typeface="Montserrat school"/>
                <a:cs typeface="Times New Roman"/>
              </a:rPr>
              <a:t>Lord, Giver of Life:</a:t>
            </a:r>
            <a:r>
              <a:rPr lang="en-US" sz="1600">
                <a:solidFill>
                  <a:schemeClr val="bg1"/>
                </a:solidFill>
                <a:latin typeface="Montserrat school"/>
                <a:cs typeface="Times New Roman"/>
              </a:rPr>
              <a:t> we thank you for the gifts you have given us. Watch over all your people and work through us so that all your children around the world may have </a:t>
            </a:r>
            <a:r>
              <a:rPr lang="en-US" sz="1600" dirty="0">
                <a:solidFill>
                  <a:schemeClr val="bg1"/>
                </a:solidFill>
                <a:latin typeface="Montserrat school"/>
                <a:cs typeface="Times New Roman"/>
              </a:rPr>
              <a:t>enough to eat. </a:t>
            </a:r>
            <a:endParaRPr lang="en-US" sz="1600">
              <a:solidFill>
                <a:schemeClr val="bg1"/>
              </a:solidFill>
              <a:latin typeface="Century Gothic"/>
              <a:cs typeface="Times New Roman"/>
            </a:endParaRPr>
          </a:p>
          <a:p>
            <a:pPr marL="0" indent="0">
              <a:buNone/>
            </a:pPr>
            <a:r>
              <a:rPr lang="en-US" sz="1600">
                <a:solidFill>
                  <a:schemeClr val="bg1"/>
                </a:solidFill>
                <a:latin typeface="Montserrat school"/>
                <a:cs typeface="Times New Roman"/>
              </a:rPr>
              <a:t>Amen. </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713477" y="2020097"/>
            <a:ext cx="3428001"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dirty="0">
                <a:latin typeface="Montserrat school"/>
                <a:cs typeface="Times New Roman"/>
              </a:rPr>
              <a:t>What will you do this week to help those who do not </a:t>
            </a:r>
            <a:r>
              <a:rPr lang="en-GB">
                <a:latin typeface="Montserrat school"/>
                <a:cs typeface="Times New Roman"/>
              </a:rPr>
              <a:t>have enough bread to eat</a:t>
            </a:r>
            <a:r>
              <a:rPr lang="en-GB" dirty="0">
                <a:latin typeface="Montserrat school"/>
                <a:cs typeface="Times New Roman"/>
              </a:rPr>
              <a:t>?</a:t>
            </a:r>
            <a:endParaRPr lang="en-US">
              <a:latin typeface="Montserrat school"/>
            </a:endParaRPr>
          </a:p>
        </p:txBody>
      </p:sp>
      <p:pic>
        <p:nvPicPr>
          <p:cNvPr id="2" name="Picture 1" descr="A group of children holding a sign&#10;&#10;AI-generated content may be incorrect.">
            <a:extLst>
              <a:ext uri="{FF2B5EF4-FFF2-40B4-BE49-F238E27FC236}">
                <a16:creationId xmlns:a16="http://schemas.microsoft.com/office/drawing/2014/main" id="{1CB581AC-8EA8-F3AD-E63F-73758ED4DD6C}"/>
              </a:ext>
            </a:extLst>
          </p:cNvPr>
          <p:cNvPicPr>
            <a:picLocks noChangeAspect="1"/>
          </p:cNvPicPr>
          <p:nvPr/>
        </p:nvPicPr>
        <p:blipFill>
          <a:blip r:embed="rId4"/>
          <a:stretch>
            <a:fillRect/>
          </a:stretch>
        </p:blipFill>
        <p:spPr>
          <a:xfrm>
            <a:off x="283053" y="1056736"/>
            <a:ext cx="5235156" cy="3429000"/>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190457" y="764984"/>
            <a:ext cx="8767085" cy="4747453"/>
          </a:xfrm>
          <a:prstGeom prst="rect">
            <a:avLst/>
          </a:prstGeom>
          <a:noFill/>
        </p:spPr>
        <p:txBody>
          <a:bodyPr wrap="square" lIns="68580" tIns="34290" rIns="68580" bIns="34290" anchor="t">
            <a:spAutoFit/>
          </a:bodyPr>
          <a:lstStyle/>
          <a:p>
            <a:r>
              <a:rPr lang="en-GB" sz="1600" b="1">
                <a:latin typeface="Montserrat school"/>
              </a:rPr>
              <a:t>Activity suggestions</a:t>
            </a:r>
            <a:endParaRPr lang="en-GB" sz="1600" b="1">
              <a:solidFill>
                <a:srgbClr val="000000"/>
              </a:solidFill>
              <a:latin typeface="Montserrat school"/>
            </a:endParaRPr>
          </a:p>
          <a:p>
            <a:endParaRPr lang="en-GB" b="1" dirty="0">
              <a:latin typeface="Montserrat school"/>
            </a:endParaRPr>
          </a:p>
          <a:p>
            <a:r>
              <a:rPr lang="en-GB" sz="1600" dirty="0">
                <a:latin typeface="Montserrat school"/>
                <a:hlinkClick r:id="rId3"/>
              </a:rPr>
              <a:t>Download the illustration</a:t>
            </a:r>
            <a:endParaRPr lang="en-GB" sz="1600">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Invite</a:t>
            </a:r>
            <a:r>
              <a:rPr lang="en-GB" sz="1600" dirty="0">
                <a:latin typeface="Montserrat school"/>
                <a:cs typeface="Times New Roman"/>
              </a:rPr>
              <a:t> the children to colour in the accompanying illustration of a bakery in El Salvador and on the back to write or draw what they will do to help make sure that all people around the world have enough food to eat.</a:t>
            </a:r>
            <a:endParaRPr lang="en-GB">
              <a:latin typeface="Montserrat school"/>
              <a:cs typeface="Times New Roman"/>
            </a:endParaRPr>
          </a:p>
          <a:p>
            <a:pPr algn="l"/>
            <a:endParaRPr lang="en-GB" sz="1600" dirty="0">
              <a:latin typeface="Montserrat school"/>
              <a:cs typeface="Times New Roman"/>
            </a:endParaRPr>
          </a:p>
          <a:p>
            <a:pPr algn="l"/>
            <a:r>
              <a:rPr lang="en-GB" sz="1600" dirty="0">
                <a:latin typeface="Montserrat school"/>
                <a:cs typeface="Times New Roman"/>
              </a:rPr>
              <a:t>Get different types of bread from around the world to show the children and let them feel and taste them. (Do bear in mind any allergies) Or you could look at images of different types of bread if that is easier. </a:t>
            </a:r>
            <a:endParaRPr lang="en-GB" dirty="0">
              <a:latin typeface="Montserrat school"/>
              <a:cs typeface="Times New Roman"/>
            </a:endParaRPr>
          </a:p>
          <a:p>
            <a:pPr algn="l"/>
            <a:endParaRPr lang="en-GB" sz="1600" dirty="0">
              <a:latin typeface="Montserrat school"/>
              <a:cs typeface="Times New Roman"/>
            </a:endParaRPr>
          </a:p>
          <a:p>
            <a:pPr algn="l"/>
            <a:r>
              <a:rPr lang="en-GB" sz="1600" dirty="0">
                <a:latin typeface="Montserrat school"/>
                <a:cs typeface="Times New Roman"/>
              </a:rPr>
              <a:t>Encourage the children to name any of these different breads that they recognise. What are they like? Do they enjoy them? Explain to the children which country the breads originally come from and show them or challenge the older ones to find on a map where that country is. </a:t>
            </a: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3" name="Picture 2">
            <a:extLst>
              <a:ext uri="{FF2B5EF4-FFF2-40B4-BE49-F238E27FC236}">
                <a16:creationId xmlns:a16="http://schemas.microsoft.com/office/drawing/2014/main" id="{29010BAC-1EAB-E5AA-9014-033D47DBDEAE}"/>
              </a:ext>
            </a:extLst>
          </p:cNvPr>
          <p:cNvPicPr>
            <a:picLocks noChangeAspect="1"/>
          </p:cNvPicPr>
          <p:nvPr/>
        </p:nvPicPr>
        <p:blipFill>
          <a:blip r:embed="rId4"/>
          <a:stretch>
            <a:fillRect/>
          </a:stretch>
        </p:blipFill>
        <p:spPr>
          <a:xfrm>
            <a:off x="3229305" y="133945"/>
            <a:ext cx="1171217" cy="1638010"/>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EAC00-FCD3-D80B-2D20-08060435D65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EB2D872-FFDC-F15A-29C0-2B9A71066F02}"/>
              </a:ext>
            </a:extLst>
          </p:cNvPr>
          <p:cNvSpPr txBox="1"/>
          <p:nvPr/>
        </p:nvSpPr>
        <p:spPr>
          <a:xfrm>
            <a:off x="56512" y="764984"/>
            <a:ext cx="9097482" cy="5147563"/>
          </a:xfrm>
          <a:prstGeom prst="rect">
            <a:avLst/>
          </a:prstGeom>
          <a:noFill/>
        </p:spPr>
        <p:txBody>
          <a:bodyPr wrap="square" lIns="68580" tIns="34290" rIns="68580" bIns="34290" anchor="t">
            <a:spAutoFit/>
          </a:bodyPr>
          <a:lstStyle/>
          <a:p>
            <a:r>
              <a:rPr lang="en-GB" sz="1600" b="1">
                <a:latin typeface="Montserrat school"/>
              </a:rPr>
              <a:t>Activity suggestions</a:t>
            </a:r>
            <a:endParaRPr lang="en-GB" sz="1600" b="1">
              <a:solidFill>
                <a:srgbClr val="000000"/>
              </a:solidFill>
              <a:latin typeface="Montserrat school"/>
            </a:endParaRPr>
          </a:p>
          <a:p>
            <a:pPr algn="l"/>
            <a:endParaRPr lang="en-GB" sz="1600" dirty="0">
              <a:latin typeface="Montserrat school"/>
              <a:cs typeface="Times New Roman"/>
            </a:endParaRPr>
          </a:p>
          <a:p>
            <a:pPr algn="l"/>
            <a:r>
              <a:rPr lang="en-GB" sz="1600" dirty="0">
                <a:latin typeface="Montserrat school"/>
                <a:cs typeface="Times New Roman"/>
              </a:rPr>
              <a:t>Talk about how even though all these breads are different, they are still bread. Much the same, all people are different but they are still people – special and loved by God.</a:t>
            </a:r>
            <a:endParaRPr lang="en-GB" dirty="0">
              <a:latin typeface="Times New Roman"/>
              <a:cs typeface="Times New Roman"/>
            </a:endParaRPr>
          </a:p>
          <a:p>
            <a:pPr algn="l"/>
            <a:endParaRPr lang="en-GB" sz="1600" dirty="0">
              <a:latin typeface="Times New Roman"/>
              <a:cs typeface="Times New Roman"/>
            </a:endParaRPr>
          </a:p>
          <a:p>
            <a:pPr algn="l"/>
            <a:r>
              <a:rPr lang="en-GB" sz="1600" dirty="0">
                <a:latin typeface="Montserrat school"/>
                <a:cs typeface="Times New Roman"/>
              </a:rPr>
              <a:t>Encourage the children to think about and pray for all people involved in making their bread, from those who grow the ingredients, to those who bake and sell the bread.</a:t>
            </a:r>
            <a:endParaRPr lang="en-GB">
              <a:latin typeface="Montserrat school"/>
            </a:endParaRPr>
          </a:p>
          <a:p>
            <a:pPr algn="l"/>
            <a:endParaRPr lang="en-GB" sz="1600" dirty="0">
              <a:latin typeface="Montserrat school"/>
              <a:cs typeface="Times New Roman"/>
            </a:endParaRPr>
          </a:p>
          <a:p>
            <a:pPr algn="l"/>
            <a:r>
              <a:rPr lang="en-GB" sz="1600" dirty="0">
                <a:latin typeface="Montserrat school"/>
                <a:cs typeface="Times New Roman"/>
              </a:rPr>
              <a:t>Remind the children to share all they have heard and thought about today with the people at home. Encourage them to remember Yeabu in Sierra Leone each time they eat bread in the week and to pray for all people around the world struggling to get enough to eat. Perhaps they could do one thing in the week to help those who are hungry in their local community or around the world.</a:t>
            </a:r>
            <a:endParaRPr lang="en-GB" dirty="0">
              <a:latin typeface="Montserrat school"/>
            </a:endParaRPr>
          </a:p>
          <a:p>
            <a:pPr algn="l"/>
            <a:endParaRPr lang="en-GB" sz="1600" dirty="0">
              <a:latin typeface="Montserrat school"/>
              <a:cs typeface="Times New Roman"/>
            </a:endParaRPr>
          </a:p>
          <a:p>
            <a:pPr algn="l"/>
            <a:r>
              <a:rPr lang="en-GB" sz="1600" dirty="0">
                <a:latin typeface="Montserrat school"/>
                <a:cs typeface="Times New Roman"/>
              </a:rPr>
              <a:t>For more CAFOD </a:t>
            </a:r>
            <a:r>
              <a:rPr lang="en-GB" sz="1600">
                <a:latin typeface="Montserrat school"/>
                <a:cs typeface="Times New Roman"/>
              </a:rPr>
              <a:t>ideas and activities</a:t>
            </a:r>
            <a:r>
              <a:rPr lang="en-GB" sz="1600" dirty="0">
                <a:latin typeface="Montserrat school"/>
                <a:cs typeface="Times New Roman"/>
              </a:rPr>
              <a:t>, please go to </a:t>
            </a:r>
            <a:r>
              <a:rPr lang="en-GB" sz="1600" dirty="0">
                <a:latin typeface="Montserrat school"/>
                <a:hlinkClick r:id="rId3"/>
              </a:rPr>
              <a:t>Primary teaching resources</a:t>
            </a:r>
            <a:endParaRPr lang="en-GB">
              <a:latin typeface="Montserrat school"/>
            </a:endParaRPr>
          </a:p>
          <a:p>
            <a:pPr algn="l"/>
            <a:endParaRPr lang="en-GB" sz="1600" dirty="0">
              <a:latin typeface="Montserrat school"/>
              <a:cs typeface="Times New Roman"/>
            </a:endParaRPr>
          </a:p>
          <a:p>
            <a:pPr algn="l"/>
            <a:endParaRPr lang="en-GB" sz="1500">
              <a:latin typeface="Century Gothic"/>
              <a:cs typeface="Times New Roman"/>
            </a:endParaRPr>
          </a:p>
          <a:p>
            <a:pPr algn="l"/>
            <a:endParaRPr lang="en-GB" sz="15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spTree>
    <p:extLst>
      <p:ext uri="{BB962C8B-B14F-4D97-AF65-F5344CB8AC3E}">
        <p14:creationId xmlns:p14="http://schemas.microsoft.com/office/powerpoint/2010/main" val="60579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a:latin typeface="Montserrat school"/>
                <a:hlinkClick r:id="rId2"/>
              </a:rPr>
              <a:t>Explore our summer term resources</a:t>
            </a:r>
            <a:endParaRPr lang="en-US">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dirty="0">
                <a:latin typeface="Montserrat school"/>
                <a:hlinkClick r:id="rId4"/>
              </a:rPr>
              <a:t>Ways to mark your Pledge anniversary</a:t>
            </a:r>
            <a:endParaRPr lang="en-US" dirty="0">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19</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6" cstate="print">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15989" y="2203728"/>
            <a:ext cx="3159452" cy="2616101"/>
          </a:xfrm>
        </p:spPr>
        <p:txBody>
          <a:bodyPr/>
          <a:lstStyle/>
          <a:p>
            <a:pPr algn="l"/>
            <a:r>
              <a:rPr lang="en-US" sz="1800">
                <a:solidFill>
                  <a:srgbClr val="000000"/>
                </a:solidFill>
                <a:latin typeface="Montserrat school"/>
                <a:cs typeface="Times New Roman"/>
              </a:rPr>
              <a:t>Christ Jesus,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Bread of Life, feed us with your love and wisdom and move us to help one another, so that all people may have enough to eat. Amen.</a:t>
            </a:r>
            <a:endParaRPr lang="en-US">
              <a:latin typeface="Montserrat school"/>
            </a:endParaRPr>
          </a:p>
          <a:p>
            <a:br>
              <a:rPr lang="en-US" sz="1800"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John 6: 51-58</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1036696"/>
            <a:ext cx="883057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Jesus said, “I am the living bread that came down from heaven. If anyone eats this bread, he will live for ever. The bread that I will give him is my flesh, which I give so that the world may live.”</a:t>
            </a:r>
            <a:endParaRPr lang="en-US" dirty="0">
              <a:latin typeface="Montserrat school"/>
            </a:endParaRPr>
          </a:p>
          <a:p>
            <a:pPr algn="l"/>
            <a:endParaRPr lang="en-US" dirty="0">
              <a:latin typeface="Montserrat school"/>
              <a:cs typeface="Times New Roman"/>
            </a:endParaRPr>
          </a:p>
          <a:p>
            <a:pPr algn="l"/>
            <a:r>
              <a:rPr lang="en-US">
                <a:latin typeface="Montserrat school"/>
                <a:cs typeface="Times New Roman"/>
              </a:rPr>
              <a:t>This started an angry argument among them. “How can this man give us flesh to eat?” they asked.</a:t>
            </a:r>
            <a:endParaRPr lang="en-US" dirty="0">
              <a:latin typeface="Montserrat school"/>
              <a:cs typeface="Times New Roman"/>
            </a:endParaRPr>
          </a:p>
          <a:p>
            <a:pPr algn="l"/>
            <a:endParaRPr lang="en-US" dirty="0">
              <a:latin typeface="Montserrat school"/>
              <a:cs typeface="Times New Roman"/>
            </a:endParaRPr>
          </a:p>
          <a:p>
            <a:pPr algn="l"/>
            <a:r>
              <a:rPr lang="en-US" dirty="0">
                <a:latin typeface="Montserrat school"/>
                <a:cs typeface="Times New Roman"/>
              </a:rPr>
              <a:t>Jesus said to them, “I am telling you the truth: if you do not eat the flesh of the Son of Man and drink his blood, you will not have life in yourselves. Those who eat my flesh and drink my blood have eternal life, and I will raise them to life on the last day. </a:t>
            </a:r>
          </a:p>
          <a:p>
            <a:pPr algn="l"/>
            <a:endParaRPr lang="en-US">
              <a:latin typeface="Montserrat school"/>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C029-980F-9E8C-686C-1C52FA465D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864D2D-4C4F-0077-7602-2F760333A2ED}"/>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John 6: 51-58</a:t>
            </a:r>
          </a:p>
        </p:txBody>
      </p:sp>
      <p:grpSp>
        <p:nvGrpSpPr>
          <p:cNvPr id="6" name="Group 5">
            <a:extLst>
              <a:ext uri="{FF2B5EF4-FFF2-40B4-BE49-F238E27FC236}">
                <a16:creationId xmlns:a16="http://schemas.microsoft.com/office/drawing/2014/main" id="{AA2DCCDB-1814-9259-5BC9-0DDA7C901A82}"/>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B283151E-C17F-C2F4-A4E3-DC7BCE911C9F}"/>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393D4B35-74E3-B057-7D1A-03E239E06DB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BACFEFC6-212E-43BE-9516-2FFDA11C30B6}"/>
              </a:ext>
            </a:extLst>
          </p:cNvPr>
          <p:cNvSpPr txBox="1"/>
          <p:nvPr/>
        </p:nvSpPr>
        <p:spPr>
          <a:xfrm>
            <a:off x="68026" y="809357"/>
            <a:ext cx="9005504"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Montserrat school"/>
              <a:cs typeface="Times New Roman"/>
            </a:endParaRPr>
          </a:p>
          <a:p>
            <a:pPr algn="l"/>
            <a:r>
              <a:rPr lang="en-US" dirty="0">
                <a:latin typeface="Montserrat school"/>
                <a:cs typeface="Times New Roman"/>
              </a:rPr>
              <a:t>"For my flesh is the real food; my blood is the real drink. Those who eat my flesh and drink my blood live in me, and I live in them. The living Father </a:t>
            </a:r>
            <a:r>
              <a:rPr lang="en-US">
                <a:latin typeface="Montserrat school"/>
                <a:cs typeface="Times New Roman"/>
              </a:rPr>
              <a:t>sent me, and because of him I live also. </a:t>
            </a:r>
          </a:p>
          <a:p>
            <a:pPr algn="l"/>
            <a:endParaRPr lang="en-US" dirty="0">
              <a:latin typeface="Montserrat school"/>
              <a:cs typeface="Times New Roman"/>
            </a:endParaRPr>
          </a:p>
          <a:p>
            <a:pPr algn="l"/>
            <a:r>
              <a:rPr lang="en-US">
                <a:latin typeface="Montserrat school"/>
                <a:cs typeface="Times New Roman"/>
              </a:rPr>
              <a:t>"In the same way, whoever eats me </a:t>
            </a:r>
            <a:r>
              <a:rPr lang="en-US" dirty="0">
                <a:latin typeface="Montserrat school"/>
                <a:cs typeface="Times New Roman"/>
              </a:rPr>
              <a:t>will live because of me. This, then, is the bread that came down from heaven; it is not like the bread that your </a:t>
            </a:r>
            <a:r>
              <a:rPr lang="en-US">
                <a:latin typeface="Montserrat school"/>
                <a:cs typeface="Times New Roman"/>
              </a:rPr>
              <a:t>ancestors ate. They later died, but those who eat this bread will live forever."</a:t>
            </a:r>
            <a:r>
              <a:rPr lang="en-US" dirty="0">
                <a:latin typeface="Montserrat school"/>
                <a:cs typeface="Times New Roman"/>
              </a:rPr>
              <a:t> </a:t>
            </a:r>
          </a:p>
          <a:p>
            <a:pPr algn="l"/>
            <a:endParaRPr lang="en-US" sz="1700" dirty="0">
              <a:latin typeface="Montserrat school"/>
              <a:cs typeface="Times New Roman"/>
            </a:endParaRPr>
          </a:p>
        </p:txBody>
      </p:sp>
    </p:spTree>
    <p:extLst>
      <p:ext uri="{BB962C8B-B14F-4D97-AF65-F5344CB8AC3E}">
        <p14:creationId xmlns:p14="http://schemas.microsoft.com/office/powerpoint/2010/main" val="356339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630175" y="812339"/>
            <a:ext cx="5030547"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3627406" y="1545204"/>
            <a:ext cx="5254805"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Today Jesus tells us that he is the living bread which has come down from heaven. Anyone who eats this bread will live forever.</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He goes on to say that the bread he gives is his flesh, and that whoever eats his flesh and drinks his blood lives in him and he lives in them.</a:t>
            </a:r>
            <a:endParaRPr lang="en-GB">
              <a:latin typeface="Montserrat school"/>
            </a:endParaRPr>
          </a:p>
          <a:p>
            <a:pPr algn="l"/>
            <a:endParaRPr lang="en-GB" dirty="0">
              <a:latin typeface="Montserrat school"/>
              <a:cs typeface="Times New Roman"/>
            </a:endParaRPr>
          </a:p>
          <a:p>
            <a:pPr algn="l"/>
            <a:r>
              <a:rPr lang="en-GB" dirty="0">
                <a:latin typeface="Montserrat school"/>
                <a:cs typeface="Times New Roman"/>
              </a:rPr>
              <a:t>What do you think this means? We can’t eat Jesus can we?!</a:t>
            </a:r>
            <a:endParaRPr lang="en-GB">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Times New Roman"/>
              <a:cs typeface="Times New Roman"/>
            </a:endParaRPr>
          </a:p>
        </p:txBody>
      </p:sp>
      <p:pic>
        <p:nvPicPr>
          <p:cNvPr id="11" name="Picture 10" descr="A painted cross with a person on it&#10;&#10;AI-generated content may be incorrect.">
            <a:extLst>
              <a:ext uri="{FF2B5EF4-FFF2-40B4-BE49-F238E27FC236}">
                <a16:creationId xmlns:a16="http://schemas.microsoft.com/office/drawing/2014/main" id="{D808FD05-833D-CA2D-7EC4-35A42014060C}"/>
              </a:ext>
            </a:extLst>
          </p:cNvPr>
          <p:cNvPicPr>
            <a:picLocks noChangeAspect="1"/>
          </p:cNvPicPr>
          <p:nvPr/>
        </p:nvPicPr>
        <p:blipFill>
          <a:blip r:embed="rId4"/>
          <a:stretch>
            <a:fillRect/>
          </a:stretch>
        </p:blipFill>
        <p:spPr>
          <a:xfrm>
            <a:off x="0" y="0"/>
            <a:ext cx="3429000" cy="5143500"/>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381006" y="1084245"/>
            <a:ext cx="3548263" cy="81253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Every time we come to Mass, the bread and wine are changed into the body and blood of Jesus. </a:t>
            </a:r>
            <a:endParaRPr lang="en-US">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And we come to share in it, even if we only have a blessing, welcoming Jesus into our lives.</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Why do you think Jesus chose to talk about bread?</a:t>
            </a:r>
            <a:endParaRPr lang="en-GB">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person in a robe speaking to a group of people&#10;&#10;AI-generated content may be incorrect.">
            <a:extLst>
              <a:ext uri="{FF2B5EF4-FFF2-40B4-BE49-F238E27FC236}">
                <a16:creationId xmlns:a16="http://schemas.microsoft.com/office/drawing/2014/main" id="{7286F24A-6698-5E03-5FF2-DAB38D01F0A2}"/>
              </a:ext>
            </a:extLst>
          </p:cNvPr>
          <p:cNvPicPr>
            <a:picLocks noChangeAspect="1"/>
          </p:cNvPicPr>
          <p:nvPr/>
        </p:nvPicPr>
        <p:blipFill>
          <a:blip r:embed="rId3"/>
          <a:stretch>
            <a:fillRect/>
          </a:stretch>
        </p:blipFill>
        <p:spPr>
          <a:xfrm>
            <a:off x="4012211" y="1189844"/>
            <a:ext cx="4745324" cy="3166673"/>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665143" y="1499186"/>
            <a:ext cx="4480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Montserrat school"/>
              <a:cs typeface="Times New Roman"/>
            </a:endParaRPr>
          </a:p>
          <a:p>
            <a:pPr algn="l"/>
            <a:endParaRPr lang="en-US" dirty="0"/>
          </a:p>
        </p:txBody>
      </p:sp>
      <p:sp>
        <p:nvSpPr>
          <p:cNvPr id="7" name="TextBox 6">
            <a:extLst>
              <a:ext uri="{FF2B5EF4-FFF2-40B4-BE49-F238E27FC236}">
                <a16:creationId xmlns:a16="http://schemas.microsoft.com/office/drawing/2014/main" id="{A0D8FD95-D34B-0A73-DD1B-4B3ADBCE341F}"/>
              </a:ext>
            </a:extLst>
          </p:cNvPr>
          <p:cNvSpPr txBox="1"/>
          <p:nvPr/>
        </p:nvSpPr>
        <p:spPr>
          <a:xfrm>
            <a:off x="405410" y="782926"/>
            <a:ext cx="400710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Bread is a very important food. </a:t>
            </a:r>
          </a:p>
          <a:p>
            <a:pPr algn="l"/>
            <a:endParaRPr lang="en-US" dirty="0">
              <a:latin typeface="Montserrat school"/>
              <a:cs typeface="Times New Roman"/>
            </a:endParaRPr>
          </a:p>
          <a:p>
            <a:pPr algn="l"/>
            <a:r>
              <a:rPr lang="en-US" dirty="0">
                <a:latin typeface="Montserrat school"/>
                <a:cs typeface="Times New Roman"/>
              </a:rPr>
              <a:t>It is a basic food eaten by people all over the world. It is an 'everyday' food that all Jesus’ listeners would have </a:t>
            </a:r>
            <a:r>
              <a:rPr lang="en-US" dirty="0" err="1">
                <a:latin typeface="Montserrat school"/>
                <a:cs typeface="Times New Roman"/>
              </a:rPr>
              <a:t>recognised</a:t>
            </a:r>
            <a:r>
              <a:rPr lang="en-US" dirty="0">
                <a:latin typeface="Montserrat school"/>
                <a:cs typeface="Times New Roman"/>
              </a:rPr>
              <a:t> and understood.</a:t>
            </a:r>
            <a:endParaRPr lang="en-US">
              <a:latin typeface="Montserrat school"/>
            </a:endParaRPr>
          </a:p>
          <a:p>
            <a:pPr algn="l"/>
            <a:endParaRPr lang="en-US" dirty="0">
              <a:latin typeface="Montserrat school"/>
              <a:cs typeface="Times New Roman"/>
            </a:endParaRPr>
          </a:p>
          <a:p>
            <a:pPr algn="l"/>
            <a:r>
              <a:rPr lang="en-US">
                <a:latin typeface="Montserrat school"/>
                <a:cs typeface="Times New Roman"/>
              </a:rPr>
              <a:t>When was the last time you had some bread? </a:t>
            </a:r>
          </a:p>
          <a:p>
            <a:pPr algn="l"/>
            <a:endParaRPr lang="en-US" dirty="0">
              <a:latin typeface="Montserrat school"/>
              <a:cs typeface="Times New Roman"/>
            </a:endParaRPr>
          </a:p>
          <a:p>
            <a:pPr algn="l"/>
            <a:r>
              <a:rPr lang="en-US">
                <a:latin typeface="Montserrat school"/>
                <a:cs typeface="Times New Roman"/>
              </a:rPr>
              <a:t>How often do you eat bread? Every day, once a week or just on special occasions?</a:t>
            </a:r>
            <a:endParaRPr lang="en-US">
              <a:latin typeface="Montserrat school"/>
            </a:endParaRPr>
          </a:p>
          <a:p>
            <a:pPr algn="l"/>
            <a:endParaRPr lang="en-US" dirty="0">
              <a:latin typeface="Montserrat school"/>
              <a:cs typeface="Times New Roman"/>
            </a:endParaRPr>
          </a:p>
          <a:p>
            <a:pPr algn="l"/>
            <a:endParaRPr lang="en-US" dirty="0"/>
          </a:p>
        </p:txBody>
      </p:sp>
      <p:pic>
        <p:nvPicPr>
          <p:cNvPr id="4" name="Picture 3" descr="A person making bread on a table&#10;&#10;AI-generated content may be incorrect.">
            <a:extLst>
              <a:ext uri="{FF2B5EF4-FFF2-40B4-BE49-F238E27FC236}">
                <a16:creationId xmlns:a16="http://schemas.microsoft.com/office/drawing/2014/main" id="{910A3F5C-83C8-718C-5F54-2C30CDA30021}"/>
              </a:ext>
            </a:extLst>
          </p:cNvPr>
          <p:cNvPicPr>
            <a:picLocks noChangeAspect="1"/>
          </p:cNvPicPr>
          <p:nvPr/>
        </p:nvPicPr>
        <p:blipFill>
          <a:blip r:embed="rId3"/>
          <a:stretch>
            <a:fillRect/>
          </a:stretch>
        </p:blipFill>
        <p:spPr>
          <a:xfrm>
            <a:off x="4415072" y="1058681"/>
            <a:ext cx="5157553" cy="3475843"/>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768289" y="3494535"/>
            <a:ext cx="760167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How many different types of bread can you name? How many different types of bread have you tried?</a:t>
            </a:r>
            <a:endParaRPr lang="en-US" dirty="0">
              <a:latin typeface="Montserrat school"/>
            </a:endParaRPr>
          </a:p>
          <a:p>
            <a:pPr algn="l"/>
            <a:endParaRPr lang="en-GB" dirty="0">
              <a:latin typeface="Montserrat school"/>
              <a:cs typeface="Times New Roman"/>
            </a:endParaRPr>
          </a:p>
          <a:p>
            <a:pPr algn="l"/>
            <a:r>
              <a:rPr lang="en-GB" dirty="0">
                <a:latin typeface="Montserrat school"/>
                <a:cs typeface="Times New Roman"/>
              </a:rPr>
              <a:t>Bread is very important in the lives of many people around the world today. In fact, it can be life-changing.</a:t>
            </a:r>
            <a:endParaRPr lang="en-GB" dirty="0">
              <a:latin typeface="Montserrat school"/>
            </a:endParaRPr>
          </a:p>
          <a:p>
            <a:pPr algn="l"/>
            <a:endParaRPr lang="en-US">
              <a:latin typeface="Montserrat school"/>
              <a:cs typeface="Times New Roman"/>
            </a:endParaRPr>
          </a:p>
        </p:txBody>
      </p:sp>
      <p:pic>
        <p:nvPicPr>
          <p:cNvPr id="3" name="Picture 2" descr="A group of loaves of bread&#10;&#10;AI-generated content may be incorrect.">
            <a:extLst>
              <a:ext uri="{FF2B5EF4-FFF2-40B4-BE49-F238E27FC236}">
                <a16:creationId xmlns:a16="http://schemas.microsoft.com/office/drawing/2014/main" id="{3E3D4666-0D69-42A0-B68A-A08C656E8B1C}"/>
              </a:ext>
            </a:extLst>
          </p:cNvPr>
          <p:cNvPicPr>
            <a:picLocks noChangeAspect="1"/>
          </p:cNvPicPr>
          <p:nvPr/>
        </p:nvPicPr>
        <p:blipFill>
          <a:blip r:embed="rId3"/>
          <a:stretch>
            <a:fillRect/>
          </a:stretch>
        </p:blipFill>
        <p:spPr>
          <a:xfrm>
            <a:off x="1002465" y="761534"/>
            <a:ext cx="7129697" cy="2627331"/>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133139" y="989324"/>
            <a:ext cx="480336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Yeabu is 16 years old. She lives in Sierra Leone and wants to become a nurse to </a:t>
            </a:r>
            <a:r>
              <a:rPr lang="en-GB">
                <a:latin typeface="Montserrat school"/>
                <a:cs typeface="Times New Roman"/>
              </a:rPr>
              <a:t>help people in her </a:t>
            </a:r>
            <a:r>
              <a:rPr lang="en-GB" dirty="0">
                <a:latin typeface="Montserrat school"/>
                <a:cs typeface="Times New Roman"/>
              </a:rPr>
              <a:t>community.</a:t>
            </a:r>
            <a:endParaRPr lang="en-US" dirty="0">
              <a:latin typeface="Montserrat school"/>
            </a:endParaRPr>
          </a:p>
          <a:p>
            <a:pPr algn="l"/>
            <a:endParaRPr lang="en-GB" dirty="0">
              <a:latin typeface="Montserrat school"/>
              <a:cs typeface="Times New Roman"/>
            </a:endParaRPr>
          </a:p>
          <a:p>
            <a:pPr algn="l"/>
            <a:r>
              <a:rPr lang="en-GB" dirty="0">
                <a:latin typeface="Montserrat school"/>
                <a:cs typeface="Times New Roman"/>
              </a:rPr>
              <a:t>Yeabu lives with her grandmother who had a bakery business, but she became ill and had to stop baking.</a:t>
            </a:r>
            <a:endParaRPr lang="en-GB" dirty="0">
              <a:latin typeface="Montserrat school"/>
            </a:endParaRPr>
          </a:p>
          <a:p>
            <a:pPr algn="l"/>
            <a:endParaRPr lang="en-GB" dirty="0">
              <a:latin typeface="Montserrat school"/>
              <a:cs typeface="Times New Roman"/>
            </a:endParaRPr>
          </a:p>
          <a:p>
            <a:pPr algn="l"/>
            <a:r>
              <a:rPr lang="en-GB" dirty="0">
                <a:latin typeface="Montserrat school"/>
                <a:cs typeface="Times New Roman"/>
              </a:rPr>
              <a:t>In their village, there is a savings and loans group run by the local women. </a:t>
            </a:r>
            <a:r>
              <a:rPr lang="en-GB">
                <a:latin typeface="Montserrat school"/>
                <a:cs typeface="Times New Roman"/>
              </a:rPr>
              <a:t>Yeabu had an idea and went to the group for a loan.</a:t>
            </a:r>
            <a:endParaRPr lang="en-GB">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US">
              <a:latin typeface="Century Gothic"/>
              <a:cs typeface="Times New Roman"/>
            </a:endParaRPr>
          </a:p>
        </p:txBody>
      </p:sp>
      <p:pic>
        <p:nvPicPr>
          <p:cNvPr id="2" name="Picture 1" descr="A person holding a basket on her head&#10;&#10;AI-generated content may be incorrect.">
            <a:extLst>
              <a:ext uri="{FF2B5EF4-FFF2-40B4-BE49-F238E27FC236}">
                <a16:creationId xmlns:a16="http://schemas.microsoft.com/office/drawing/2014/main" id="{83D12987-69DB-023B-D53B-E9DC8D6799C2}"/>
              </a:ext>
            </a:extLst>
          </p:cNvPr>
          <p:cNvPicPr>
            <a:picLocks noChangeAspect="1"/>
          </p:cNvPicPr>
          <p:nvPr/>
        </p:nvPicPr>
        <p:blipFill>
          <a:blip r:embed="rId3"/>
          <a:srcRect l="10436" r="190"/>
          <a:stretch>
            <a:fillRect/>
          </a:stretch>
        </p:blipFill>
        <p:spPr>
          <a:xfrm>
            <a:off x="4934302" y="991196"/>
            <a:ext cx="4204725" cy="3482579"/>
          </a:xfrm>
          <a:prstGeom prst="rect">
            <a:avLst/>
          </a:prstGeom>
        </p:spPr>
      </p:pic>
    </p:spTree>
    <p:extLst>
      <p:ext uri="{BB962C8B-B14F-4D97-AF65-F5344CB8AC3E}">
        <p14:creationId xmlns:p14="http://schemas.microsoft.com/office/powerpoint/2010/main" val="256859524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SZUU6KYVHK2A-2146017777-19606</_dlc_DocId>
    <_dlc_DocIdUrl xmlns="04672002-f21f-4240-adfb-f0b653fb6fb5">
      <Url>https://cafod365.sharepoint.com/sites/int/Education/_layouts/15/DocIdRedir.aspx?ID=SZUU6KYVHK2A-2146017777-19606</Url>
      <Description>SZUU6KYVHK2A-2146017777-19606</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2.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880FD4-C537-4FE3-BF29-620D65E12577}">
  <ds:schemaRefs>
    <ds:schemaRef ds:uri="04672002-f21f-4240-adfb-f0b653fb6fb5"/>
    <ds:schemaRef ds:uri="236a9a4b-a03c-46ba-8ec6-624c184acbc6"/>
    <ds:schemaRef ds:uri="http://schemas.microsoft.com/sharepoint/v3/fields"/>
    <ds:schemaRef ds:uri="453a0c7f-c966-4a5c-a0f8-de0f8150ea1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bdf04112-6931-4610-9724-cd62e91446a3"/>
    <ds:schemaRef ds:uri="http://www.w3.org/XML/1998/namespace"/>
    <ds:schemaRef ds:uri="http://purl.org/dc/dcmitype/"/>
  </ds:schemaRefs>
</ds:datastoreItem>
</file>

<file path=customXml/itemProps4.xml><?xml version="1.0" encoding="utf-8"?>
<ds:datastoreItem xmlns:ds="http://schemas.openxmlformats.org/officeDocument/2006/customXml" ds:itemID="{ACDDB819-B1C6-44E0-A4E7-79EC63B129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7</TotalTime>
  <Words>1722</Words>
  <Application>Microsoft Office PowerPoint</Application>
  <PresentationFormat>On-screen Show (16:9)</PresentationFormat>
  <Paragraphs>223</Paragraphs>
  <Slides>20</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Segoe UI</vt:lpstr>
      <vt:lpstr>Times New Roman</vt:lpstr>
      <vt:lpstr>Montserrat school</vt:lpstr>
      <vt:lpstr>Century Gothic</vt:lpstr>
      <vt:lpstr>Montserrat Light</vt:lpstr>
      <vt:lpstr>Arial</vt:lpstr>
      <vt:lpstr>Montserrat ExtraBold</vt:lpstr>
      <vt:lpstr>Calibri</vt:lpstr>
      <vt:lpstr>Montserrat</vt:lpstr>
      <vt:lpstr>Aptos</vt:lpstr>
      <vt:lpstr>Office Theme</vt:lpstr>
      <vt:lpstr> </vt:lpstr>
      <vt:lpstr>Christ Jesus,  Bread of Life, feed us with your love and wisdom and move us to help one another, so that all people may have enough to eat.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1943</cp:revision>
  <dcterms:created xsi:type="dcterms:W3CDTF">2025-02-19T13:24:09Z</dcterms:created>
  <dcterms:modified xsi:type="dcterms:W3CDTF">2026-06-03T09:21:59Z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a764afdb-ab56-44ad-9902-2261f6102f71</vt:lpwstr>
  </property>
  <property fmtid="{D5CDD505-2E9C-101B-9397-08002B2CF9AE}" pid="8" name="MediaServiceImageTags">
    <vt:lpwstr/>
  </property>
</Properties>
</file>