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45"/>
  </p:notesMasterIdLst>
  <p:sldIdLst>
    <p:sldId id="256" r:id="rId6"/>
    <p:sldId id="262" r:id="rId7"/>
    <p:sldId id="261" r:id="rId8"/>
    <p:sldId id="263" r:id="rId9"/>
    <p:sldId id="300" r:id="rId10"/>
    <p:sldId id="269" r:id="rId11"/>
    <p:sldId id="267" r:id="rId12"/>
    <p:sldId id="260" r:id="rId13"/>
    <p:sldId id="268" r:id="rId14"/>
    <p:sldId id="264" r:id="rId15"/>
    <p:sldId id="270" r:id="rId16"/>
    <p:sldId id="257" r:id="rId17"/>
    <p:sldId id="266" r:id="rId18"/>
    <p:sldId id="265" r:id="rId19"/>
    <p:sldId id="301" r:id="rId20"/>
    <p:sldId id="289" r:id="rId21"/>
    <p:sldId id="293" r:id="rId22"/>
    <p:sldId id="294" r:id="rId23"/>
    <p:sldId id="295" r:id="rId24"/>
    <p:sldId id="297" r:id="rId25"/>
    <p:sldId id="296" r:id="rId26"/>
    <p:sldId id="298" r:id="rId27"/>
    <p:sldId id="299" r:id="rId28"/>
    <p:sldId id="272" r:id="rId29"/>
    <p:sldId id="273" r:id="rId30"/>
    <p:sldId id="274" r:id="rId31"/>
    <p:sldId id="275" r:id="rId32"/>
    <p:sldId id="277" r:id="rId33"/>
    <p:sldId id="276" r:id="rId34"/>
    <p:sldId id="278" r:id="rId35"/>
    <p:sldId id="279" r:id="rId36"/>
    <p:sldId id="280" r:id="rId37"/>
    <p:sldId id="281" r:id="rId38"/>
    <p:sldId id="283" r:id="rId39"/>
    <p:sldId id="282" r:id="rId40"/>
    <p:sldId id="284" r:id="rId41"/>
    <p:sldId id="285" r:id="rId42"/>
    <p:sldId id="286" r:id="rId43"/>
    <p:sldId id="28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3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768118-6A78-E41F-979D-046991190ADA}" v="56" dt="2023-07-24T17:12:05.476"/>
    <p1510:client id="{4598EDFD-6AE4-0C57-D529-A1491D355F40}" v="6" dt="2022-05-31T14:23:48.377"/>
    <p1510:client id="{EDB4B15D-D563-879C-A204-71ADDD4C1352}" v="66" dt="2022-05-31T14:45:25.158"/>
    <p1510:client id="{F8DB5257-5E1E-6DB4-F3A2-0C6DBB9B29ED}" v="14" dt="2022-05-31T14:55:09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8E531-5846-4C47-A5F2-39A53684C6C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67962-5B2F-5942-97A1-69C0D71CE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8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Photo credit: NASA (</a:t>
            </a:r>
            <a:r>
              <a:rPr lang="en-GB" err="1"/>
              <a:t>Unsplash</a:t>
            </a:r>
            <a:r>
              <a:rPr lang="en-GB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7962-5B2F-5942-97A1-69C0D71CE8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65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7962-5B2F-5942-97A1-69C0D71CE8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70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7962-5B2F-5942-97A1-69C0D71CE8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10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Statistics source: </a:t>
            </a:r>
            <a:r>
              <a:rPr lang="en-GB" b="0" i="0">
                <a:solidFill>
                  <a:srgbClr val="202124"/>
                </a:solidFill>
                <a:effectLst/>
                <a:latin typeface="Google Sans"/>
              </a:rPr>
              <a:t>National Oceanic and Atmospheric Administration, US.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7962-5B2F-5942-97A1-69C0D71CE8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7962-5B2F-5942-97A1-69C0D71CE8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70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500"/>
              </a:lnSpc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7962-5B2F-5942-97A1-69C0D71CE8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7962-5B2F-5942-97A1-69C0D71CE8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62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15000"/>
              </a:lnSpc>
            </a:pPr>
            <a:r>
              <a:rPr lang="en-GB" sz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sz="12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7962-5B2F-5942-97A1-69C0D71CE8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09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67962-5B2F-5942-97A1-69C0D71CE8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07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45300-3B3F-184C-B424-4B3BB461B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618BAC-5028-7346-AFB9-8C6D5F99A5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44F42-1A27-1047-A846-833761DE9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A1D4-16EA-F44C-AE25-3C8BAD66D73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B2164-EB81-9E42-9B72-F685D6E17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C7F64-1E7F-E044-9D5A-0DC422A03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43D2-3ED8-3842-9579-FFA3BCA99A3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6EC5901-DB0F-504A-9C3E-1379738AD6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7593" y="6083999"/>
            <a:ext cx="3680847" cy="720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D7B344-E60B-D84D-8185-C7803968C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7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D9C2-FF21-D540-A834-DAEE2B3CC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4BECE-04AC-3348-9BAF-515C50B70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AC213-CC23-D446-A03F-121B26725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A1D4-16EA-F44C-AE25-3C8BAD66D73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536DA-1EEE-E044-B00B-213A4753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B2BD0-8FF8-8D45-A9F0-4882C21E5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43D2-3ED8-3842-9579-FFA3BCA9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24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DB0187-5590-614B-A218-E4E327AB8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D8BE7-766A-304F-8E3B-74CEAB548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DB27D-1B2E-A94E-90DA-E29BA77EF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A1D4-16EA-F44C-AE25-3C8BAD66D73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F9C8E-2443-A84E-B6DD-43C4EF07C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09B1C-B341-AE43-9529-07B1CE18E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43D2-3ED8-3842-9579-FFA3BCA9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8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B7B15-98B6-1347-8556-EED8C41B8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C8C79-4356-5645-B77B-31268B1EE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6130A-FC47-FF43-B8AA-FCD352159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A1D4-16EA-F44C-AE25-3C8BAD66D73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7B579-88E2-4941-88F4-6315B185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A5EC5-A270-A84C-817F-1FC21EFB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43D2-3ED8-3842-9579-FFA3BCA99A3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B26FB37-E982-4444-8E0B-2FE80554D5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7593" y="6083999"/>
            <a:ext cx="3680847" cy="720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C1C17A-93B6-3F44-94E2-1B528145D3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965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12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A638B-4B72-1146-B500-4286A8DE4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D274D-B6D8-F14E-A5AE-09B34DA11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D2761-4B5D-6848-BBA0-F268BCA19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A1D4-16EA-F44C-AE25-3C8BAD66D73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377E6-97C7-1A4C-A3CC-F309B7CC0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1DBFB-CFE3-7647-9939-9908521E7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43D2-3ED8-3842-9579-FFA3BCA9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17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D2706-A435-5847-985C-AEEE8E121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A286D-2CEE-454E-B15B-FAA153F01D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66DEC-0C29-C940-BD8C-BCE3314FA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34601-3444-BB4D-B2A8-868EAF4A8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A1D4-16EA-F44C-AE25-3C8BAD66D73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D3F4E-81A2-0B4E-9EB9-AAFF70514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8ED12-9822-3349-81A9-94E2A6A6C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43D2-3ED8-3842-9579-FFA3BCA9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39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7F574-F8FD-764F-9799-6E885F703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218E2-F2B9-284C-BFC6-B4A8CA4C8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6E9A48-6BB3-D741-98E9-DD616D90F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FFDDA0-CCAF-5B4D-BE61-67F48155BC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447896-CA86-4D47-AB7B-022E45EB32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103FC5-E45E-F249-953D-BA29A4077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A1D4-16EA-F44C-AE25-3C8BAD66D73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0227E9-FBAD-EB43-A818-384722C03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5B949A-2D71-2B4B-999D-454893683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43D2-3ED8-3842-9579-FFA3BCA9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06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DFB49-F415-E240-BAFD-BBCB7500E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F13169-1690-744D-BF97-82F6FC04B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A1D4-16EA-F44C-AE25-3C8BAD66D73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C05D5-4F37-DF4B-8EC6-64C3179C8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799067-9BD3-3C48-B24B-59BEF0218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43D2-3ED8-3842-9579-FFA3BCA9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44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F2683B-E896-EF4A-995F-DA3958397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A1D4-16EA-F44C-AE25-3C8BAD66D73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21892F-BC5D-E740-8CD5-29A81610A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09572-583C-B646-A99B-C74E91CC0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43D2-3ED8-3842-9579-FFA3BCA9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58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CCB82-8D59-5748-BF47-DDFA7B870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4C70E-CAF6-FC4D-8EC5-F378D3BD7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9B00F-D401-1041-B428-FBE72995E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4BCD0C-4FA9-6A4C-BD90-E2BCF7579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A1D4-16EA-F44C-AE25-3C8BAD66D73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B58F2-2A02-8A4F-81A4-CC41599E1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08EC7-A071-5241-B064-610349DA3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43D2-3ED8-3842-9579-FFA3BCA9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92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A1ECE-A6B0-BB48-9390-A9FDCA89F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2E9DEA-4C8C-5F4A-BAA9-A4A430C4E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6AE16-350F-974E-A0DB-2030617C3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2509EE-0E3E-3645-8E49-A1F670284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A1D4-16EA-F44C-AE25-3C8BAD66D73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66B882-7C58-8549-9B1E-3D54BE32A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323DD-D982-744A-BAD4-90D167B24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F43D2-3ED8-3842-9579-FFA3BCA9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81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886BBC-1027-E049-9D15-CB423740B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FF740-35F1-874D-A626-F27D9D078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5CDC0-994E-CC42-BF48-5FA8B54F9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AA1D4-16EA-F44C-AE25-3C8BAD66D733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A6F5A-B438-8C47-B687-E4DB96CD45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82543-6A4E-E54E-BC01-54C70354D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F43D2-3ED8-3842-9579-FFA3BCA99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3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5ZDNgb7VBwQ?feature=oembed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ky6SCsKyTMw?feature=oembed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4077CC6-A09D-0140-9E14-3C6003668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9" y="775585"/>
            <a:ext cx="6905625" cy="1766064"/>
          </a:xfrm>
          <a:prstGeom prst="rect">
            <a:avLst/>
          </a:prstGeom>
        </p:spPr>
      </p:pic>
      <p:pic>
        <p:nvPicPr>
          <p:cNvPr id="7" name="Picture 6" descr="A picture containing light, computer, dark, lit&#10;&#10;Description automatically generated">
            <a:extLst>
              <a:ext uri="{FF2B5EF4-FFF2-40B4-BE49-F238E27FC236}">
                <a16:creationId xmlns:a16="http://schemas.microsoft.com/office/drawing/2014/main" id="{0C8CE50A-882F-BC44-AA4F-D96EAC2AB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398"/>
          <a:stretch/>
        </p:blipFill>
        <p:spPr>
          <a:xfrm>
            <a:off x="-1" y="3427039"/>
            <a:ext cx="12310533" cy="3430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56CD28-D799-C44C-BE03-912B5EB6CF1A}"/>
              </a:ext>
            </a:extLst>
          </p:cNvPr>
          <p:cNvSpPr txBox="1"/>
          <p:nvPr/>
        </p:nvSpPr>
        <p:spPr>
          <a:xfrm>
            <a:off x="3411241" y="3235594"/>
            <a:ext cx="5560017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>
                <a:latin typeface="Century Gothic"/>
              </a:rPr>
              <a:t>Primary school assembly</a:t>
            </a:r>
          </a:p>
          <a:p>
            <a:pPr algn="ctr"/>
            <a:endParaRPr lang="en-US" sz="2400">
              <a:solidFill>
                <a:srgbClr val="152345"/>
              </a:solidFill>
              <a:latin typeface="Montserrat Light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BB885B-30DA-7700-7064-4202B9EF90F2}"/>
              </a:ext>
            </a:extLst>
          </p:cNvPr>
          <p:cNvSpPr txBox="1"/>
          <p:nvPr/>
        </p:nvSpPr>
        <p:spPr>
          <a:xfrm flipH="1">
            <a:off x="6455568" y="1450182"/>
            <a:ext cx="560308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alibri"/>
              </a:rPr>
              <a:t>Award for Schools</a:t>
            </a:r>
          </a:p>
        </p:txBody>
      </p:sp>
    </p:spTree>
    <p:extLst>
      <p:ext uri="{BB962C8B-B14F-4D97-AF65-F5344CB8AC3E}">
        <p14:creationId xmlns:p14="http://schemas.microsoft.com/office/powerpoint/2010/main" val="167436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0FEC2BF-774E-4475-B2D6-F30B2C116896}"/>
              </a:ext>
            </a:extLst>
          </p:cNvPr>
          <p:cNvSpPr txBox="1">
            <a:spLocks/>
          </p:cNvSpPr>
          <p:nvPr/>
        </p:nvSpPr>
        <p:spPr>
          <a:xfrm>
            <a:off x="452866" y="502169"/>
            <a:ext cx="10592174" cy="10006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800" b="1" i="0" kern="1200">
                <a:solidFill>
                  <a:srgbClr val="11264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4000" b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rPr>
              <a:t>What does it mean to live sustainably?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6BF42-FD34-435A-A06B-C9EBEB912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" t="6452" r="53790" b="28817"/>
          <a:stretch/>
        </p:blipFill>
        <p:spPr>
          <a:xfrm>
            <a:off x="4070555" y="1666175"/>
            <a:ext cx="4630993" cy="443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91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outdoor, ground, person, military uniform&#10;&#10;Description automatically generated">
            <a:extLst>
              <a:ext uri="{FF2B5EF4-FFF2-40B4-BE49-F238E27FC236}">
                <a16:creationId xmlns:a16="http://schemas.microsoft.com/office/drawing/2014/main" id="{A42BC6B3-A21E-43DD-90AC-835007CF96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51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26C3A76-CA42-4706-BE02-440C3FD25BB4}"/>
              </a:ext>
            </a:extLst>
          </p:cNvPr>
          <p:cNvSpPr txBox="1">
            <a:spLocks/>
          </p:cNvSpPr>
          <p:nvPr/>
        </p:nvSpPr>
        <p:spPr>
          <a:xfrm>
            <a:off x="733085" y="454178"/>
            <a:ext cx="10592174" cy="10006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800" b="1" i="0" kern="1200">
                <a:solidFill>
                  <a:srgbClr val="11264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4000" b="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rPr>
              <a:t>What does it mean to live in solidarity?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AF4558-F01F-4B6D-A5B9-6823C094F9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" t="6881" r="53790" b="28172"/>
          <a:stretch/>
        </p:blipFill>
        <p:spPr>
          <a:xfrm>
            <a:off x="3706761" y="1375031"/>
            <a:ext cx="4778477" cy="445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13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, sky, outdoor, person&#10;&#10;Description automatically generated">
            <a:extLst>
              <a:ext uri="{FF2B5EF4-FFF2-40B4-BE49-F238E27FC236}">
                <a16:creationId xmlns:a16="http://schemas.microsoft.com/office/drawing/2014/main" id="{15CF45C8-8244-4BC1-B638-C4883173AE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7" r="17401" b="-2"/>
          <a:stretch/>
        </p:blipFill>
        <p:spPr>
          <a:xfrm>
            <a:off x="3793813" y="744344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Picture 4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454B7EC3-D60E-44FE-B9B2-4CB88D5DD8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916" b="-3"/>
          <a:stretch/>
        </p:blipFill>
        <p:spPr>
          <a:xfrm>
            <a:off x="1319706" y="1757695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7" name="Picture 6" descr="A group of people holding a sign&#10;&#10;Description automatically generated with medium confidence">
            <a:extLst>
              <a:ext uri="{FF2B5EF4-FFF2-40B4-BE49-F238E27FC236}">
                <a16:creationId xmlns:a16="http://schemas.microsoft.com/office/drawing/2014/main" id="{D5C7A259-D55E-49F4-B27E-B5BED7C31F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46" r="18964" b="-3"/>
          <a:stretch/>
        </p:blipFill>
        <p:spPr>
          <a:xfrm>
            <a:off x="8297994" y="175769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9766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8E9F987-450D-478A-B74B-96C462244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23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Why LiveSimply? Animation for schools | CAFOD">
            <a:hlinkClick r:id="" action="ppaction://media"/>
            <a:extLst>
              <a:ext uri="{FF2B5EF4-FFF2-40B4-BE49-F238E27FC236}">
                <a16:creationId xmlns:a16="http://schemas.microsoft.com/office/drawing/2014/main" id="{C3C27A05-3B64-7E09-D0F1-C2F809C8C7D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04760" y="210803"/>
            <a:ext cx="10771746" cy="63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38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erson, outdoor&#10;&#10;Description automatically generated">
            <a:extLst>
              <a:ext uri="{FF2B5EF4-FFF2-40B4-BE49-F238E27FC236}">
                <a16:creationId xmlns:a16="http://schemas.microsoft.com/office/drawing/2014/main" id="{929EF05F-B076-4A20-874A-9D3A85C44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2406"/>
            <a:ext cx="12192000" cy="914556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039A63-0136-4167-B6CF-0220C8047E7F}"/>
              </a:ext>
            </a:extLst>
          </p:cNvPr>
          <p:cNvSpPr/>
          <p:nvPr/>
        </p:nvSpPr>
        <p:spPr>
          <a:xfrm>
            <a:off x="653352" y="135012"/>
            <a:ext cx="11208026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GB" sz="320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Loving God, you created the world for us all to share, </a:t>
            </a:r>
          </a:p>
        </p:txBody>
      </p:sp>
    </p:spTree>
    <p:extLst>
      <p:ext uri="{BB962C8B-B14F-4D97-AF65-F5344CB8AC3E}">
        <p14:creationId xmlns:p14="http://schemas.microsoft.com/office/powerpoint/2010/main" val="3327659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ee on a leaf&#10;&#10;Description automatically generated with medium confidence">
            <a:extLst>
              <a:ext uri="{FF2B5EF4-FFF2-40B4-BE49-F238E27FC236}">
                <a16:creationId xmlns:a16="http://schemas.microsoft.com/office/drawing/2014/main" id="{30972EC5-C871-4FAB-BC87-C34620C340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/>
          <a:stretch/>
        </p:blipFill>
        <p:spPr>
          <a:xfrm>
            <a:off x="0" y="-22928"/>
            <a:ext cx="12192000" cy="90973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23666D-EC3C-4036-81BF-26C274EDB891}"/>
              </a:ext>
            </a:extLst>
          </p:cNvPr>
          <p:cNvSpPr/>
          <p:nvPr/>
        </p:nvSpPr>
        <p:spPr>
          <a:xfrm>
            <a:off x="5506278" y="4104137"/>
            <a:ext cx="6520069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GB" sz="3200" dirty="0">
                <a:latin typeface="Century Gothic" panose="020B0502020202020204" pitchFamily="34" charset="0"/>
                <a:ea typeface="Calibri" panose="020F0502020204030204" pitchFamily="34" charset="0"/>
              </a:rPr>
              <a:t>A</a:t>
            </a:r>
            <a:r>
              <a:rPr lang="en-GB" sz="32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world of beauty and plenty. </a:t>
            </a:r>
          </a:p>
        </p:txBody>
      </p:sp>
    </p:spTree>
    <p:extLst>
      <p:ext uri="{BB962C8B-B14F-4D97-AF65-F5344CB8AC3E}">
        <p14:creationId xmlns:p14="http://schemas.microsoft.com/office/powerpoint/2010/main" val="994571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BFDF345E-B225-40FE-A908-5B71C0FAC9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"/>
          <a:stretch/>
        </p:blipFill>
        <p:spPr>
          <a:xfrm>
            <a:off x="0" y="0"/>
            <a:ext cx="12353365" cy="802490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42A13A-038B-4CC7-9C7C-1D4207B1CC9A}"/>
              </a:ext>
            </a:extLst>
          </p:cNvPr>
          <p:cNvSpPr/>
          <p:nvPr/>
        </p:nvSpPr>
        <p:spPr>
          <a:xfrm>
            <a:off x="636002" y="58026"/>
            <a:ext cx="11242726" cy="11918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Create in us a desire to live simply, so we can see your generosity.</a:t>
            </a:r>
          </a:p>
        </p:txBody>
      </p:sp>
    </p:spTree>
    <p:extLst>
      <p:ext uri="{BB962C8B-B14F-4D97-AF65-F5344CB8AC3E}">
        <p14:creationId xmlns:p14="http://schemas.microsoft.com/office/powerpoint/2010/main" val="2324548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80CE460-FE01-4DC9-9142-D5CD17F2D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098"/>
          <a:stretch/>
        </p:blipFill>
        <p:spPr bwMode="auto">
          <a:xfrm>
            <a:off x="-1" y="0"/>
            <a:ext cx="12192001" cy="687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D3F0B3-E18F-44C2-B9CB-F6A6E7E0501A}"/>
              </a:ext>
            </a:extLst>
          </p:cNvPr>
          <p:cNvSpPr txBox="1"/>
          <p:nvPr/>
        </p:nvSpPr>
        <p:spPr>
          <a:xfrm>
            <a:off x="161095" y="5926028"/>
            <a:ext cx="12242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endParaRPr lang="en-US" sz="360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FDE2834-A53D-4D78-B81F-3A044904DF8C}"/>
              </a:ext>
            </a:extLst>
          </p:cNvPr>
          <p:cNvSpPr/>
          <p:nvPr/>
        </p:nvSpPr>
        <p:spPr>
          <a:xfrm>
            <a:off x="161095" y="5945837"/>
            <a:ext cx="8237470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>
                <a:latin typeface="Century Gothic" panose="020B0502020202020204" pitchFamily="34" charset="0"/>
                <a:ea typeface="Calibri" panose="020F0502020204030204" pitchFamily="34" charset="0"/>
              </a:rPr>
              <a:t>You gave us responsibility for the earth, </a:t>
            </a:r>
          </a:p>
        </p:txBody>
      </p:sp>
    </p:spTree>
    <p:extLst>
      <p:ext uri="{BB962C8B-B14F-4D97-AF65-F5344CB8AC3E}">
        <p14:creationId xmlns:p14="http://schemas.microsoft.com/office/powerpoint/2010/main" val="1852859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D07BA4-F531-4E43-A193-8049667B9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06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person&#10;&#10;Description automatically generated">
            <a:extLst>
              <a:ext uri="{FF2B5EF4-FFF2-40B4-BE49-F238E27FC236}">
                <a16:creationId xmlns:a16="http://schemas.microsoft.com/office/drawing/2014/main" id="{84E926F9-96D1-4516-AC8F-C16A65F0D9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02804" cy="818984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13C281-D283-4928-85E2-76826599E95C}"/>
              </a:ext>
            </a:extLst>
          </p:cNvPr>
          <p:cNvSpPr/>
          <p:nvPr/>
        </p:nvSpPr>
        <p:spPr>
          <a:xfrm>
            <a:off x="7976936" y="3283921"/>
            <a:ext cx="3777916" cy="11918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>
                <a:latin typeface="Century Gothic" panose="020B0502020202020204" pitchFamily="34" charset="0"/>
                <a:ea typeface="Calibri" panose="020F0502020204030204" pitchFamily="34" charset="0"/>
              </a:rPr>
              <a:t>a world of riches and delight.</a:t>
            </a:r>
          </a:p>
        </p:txBody>
      </p:sp>
    </p:spTree>
    <p:extLst>
      <p:ext uri="{BB962C8B-B14F-4D97-AF65-F5344CB8AC3E}">
        <p14:creationId xmlns:p14="http://schemas.microsoft.com/office/powerpoint/2010/main" val="4131627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grass, sky&#10;&#10;Description automatically generated">
            <a:extLst>
              <a:ext uri="{FF2B5EF4-FFF2-40B4-BE49-F238E27FC236}">
                <a16:creationId xmlns:a16="http://schemas.microsoft.com/office/drawing/2014/main" id="{08D36925-0BE2-455B-AB39-2572E8237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904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D35875-0E2E-40B1-BC86-B17E2EBED0C4}"/>
              </a:ext>
            </a:extLst>
          </p:cNvPr>
          <p:cNvSpPr/>
          <p:nvPr/>
        </p:nvSpPr>
        <p:spPr>
          <a:xfrm>
            <a:off x="6977268" y="2015847"/>
            <a:ext cx="4961283" cy="282630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Help us to live sustainably, so that those who follow us may enjoy the fruits of your creation. </a:t>
            </a:r>
          </a:p>
        </p:txBody>
      </p:sp>
    </p:spTree>
    <p:extLst>
      <p:ext uri="{BB962C8B-B14F-4D97-AF65-F5344CB8AC3E}">
        <p14:creationId xmlns:p14="http://schemas.microsoft.com/office/powerpoint/2010/main" val="2235829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person, people&#10;&#10;Description automatically generated">
            <a:extLst>
              <a:ext uri="{FF2B5EF4-FFF2-40B4-BE49-F238E27FC236}">
                <a16:creationId xmlns:a16="http://schemas.microsoft.com/office/drawing/2014/main" id="{55633B14-481A-4B89-AD96-E82B416F8C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148"/>
            <a:ext cx="12210222" cy="81401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B3410F-FAC8-4D58-A4B3-FF271958AB30}"/>
              </a:ext>
            </a:extLst>
          </p:cNvPr>
          <p:cNvSpPr/>
          <p:nvPr/>
        </p:nvSpPr>
        <p:spPr>
          <a:xfrm>
            <a:off x="243769" y="6116566"/>
            <a:ext cx="11535145" cy="64698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>
                <a:latin typeface="Century Gothic" panose="020B0502020202020204" pitchFamily="34" charset="0"/>
                <a:ea typeface="Calibri" panose="020F0502020204030204" pitchFamily="34" charset="0"/>
              </a:rPr>
              <a:t>Help us to act in solidarity with all our brothers and sisters </a:t>
            </a:r>
          </a:p>
        </p:txBody>
      </p:sp>
    </p:spTree>
    <p:extLst>
      <p:ext uri="{BB962C8B-B14F-4D97-AF65-F5344CB8AC3E}">
        <p14:creationId xmlns:p14="http://schemas.microsoft.com/office/powerpoint/2010/main" val="774247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ground, person&#10;&#10;Description automatically generated">
            <a:extLst>
              <a:ext uri="{FF2B5EF4-FFF2-40B4-BE49-F238E27FC236}">
                <a16:creationId xmlns:a16="http://schemas.microsoft.com/office/drawing/2014/main" id="{1C679586-470C-45E6-807A-1F71A2ECEF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9"/>
          <a:stretch/>
        </p:blipFill>
        <p:spPr>
          <a:xfrm>
            <a:off x="1" y="-27844"/>
            <a:ext cx="12225770" cy="688584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408E7D9-F1DC-4473-8F9F-466C6E54C0AD}"/>
              </a:ext>
            </a:extLst>
          </p:cNvPr>
          <p:cNvSpPr/>
          <p:nvPr/>
        </p:nvSpPr>
        <p:spPr>
          <a:xfrm>
            <a:off x="7841976" y="3640382"/>
            <a:ext cx="3955549" cy="228147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fontAlgn="base"/>
            <a:r>
              <a:rPr lang="en-US" sz="320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so that we help create a fairer world. </a:t>
            </a:r>
          </a:p>
          <a:p>
            <a:pPr fontAlgn="base"/>
            <a:r>
              <a:rPr lang="en-US" sz="320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Amen. </a:t>
            </a:r>
          </a:p>
        </p:txBody>
      </p:sp>
    </p:spTree>
    <p:extLst>
      <p:ext uri="{BB962C8B-B14F-4D97-AF65-F5344CB8AC3E}">
        <p14:creationId xmlns:p14="http://schemas.microsoft.com/office/powerpoint/2010/main" val="2974825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E236F17-EB93-410D-874D-F41523996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439" b="50000"/>
          <a:stretch/>
        </p:blipFill>
        <p:spPr>
          <a:xfrm>
            <a:off x="3295234" y="456290"/>
            <a:ext cx="4557848" cy="594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32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958867A-395D-4A43-8B2E-3E7C2DC83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20" r="53017" b="50000"/>
          <a:stretch/>
        </p:blipFill>
        <p:spPr>
          <a:xfrm>
            <a:off x="3496235" y="906083"/>
            <a:ext cx="4518211" cy="502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59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958867A-395D-4A43-8B2E-3E7C2DC83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10" r="26594" b="50000"/>
          <a:stretch/>
        </p:blipFill>
        <p:spPr>
          <a:xfrm>
            <a:off x="3083859" y="294755"/>
            <a:ext cx="5773270" cy="636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07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958867A-395D-4A43-8B2E-3E7C2DC83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002" b="50000"/>
          <a:stretch/>
        </p:blipFill>
        <p:spPr>
          <a:xfrm>
            <a:off x="1900518" y="-26778"/>
            <a:ext cx="7588122" cy="688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21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958867A-395D-4A43-8B2E-3E7C2DC83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315" r="77585" b="6112"/>
          <a:stretch/>
        </p:blipFill>
        <p:spPr>
          <a:xfrm>
            <a:off x="2431691" y="376518"/>
            <a:ext cx="6163462" cy="62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24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6A8ECE42-18B9-4C4C-97AB-87876FF1E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87" t="52148" r="57189" b="2939"/>
          <a:stretch/>
        </p:blipFill>
        <p:spPr>
          <a:xfrm>
            <a:off x="4177553" y="92718"/>
            <a:ext cx="4285130" cy="667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62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18B06-DC4B-4BEA-A17E-C8B0F8EE9F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89" t="75927" r="13266" b="14821"/>
          <a:stretch/>
        </p:blipFill>
        <p:spPr>
          <a:xfrm>
            <a:off x="8996516" y="5824829"/>
            <a:ext cx="3038169" cy="87094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24FDDCD-E070-4407-95D9-DFF337F2F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9"/>
          <a:stretch/>
        </p:blipFill>
        <p:spPr bwMode="auto">
          <a:xfrm>
            <a:off x="215397" y="688256"/>
            <a:ext cx="11761206" cy="47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747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736A40A8-A2AB-4034-AF78-354180BCD9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06" t="57083" r="29028"/>
          <a:stretch/>
        </p:blipFill>
        <p:spPr>
          <a:xfrm>
            <a:off x="4347879" y="251012"/>
            <a:ext cx="4043086" cy="647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17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0CD4D0A-DA5A-4494-9BCB-0BF998D89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303" t="50767" r="-1110"/>
          <a:stretch/>
        </p:blipFill>
        <p:spPr>
          <a:xfrm>
            <a:off x="3155576" y="256563"/>
            <a:ext cx="5683624" cy="634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38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8872DA-39DB-41D7-B552-2E7C96B860E9}"/>
              </a:ext>
            </a:extLst>
          </p:cNvPr>
          <p:cNvSpPr txBox="1"/>
          <p:nvPr/>
        </p:nvSpPr>
        <p:spPr>
          <a:xfrm>
            <a:off x="0" y="1321356"/>
            <a:ext cx="1219199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>
                <a:latin typeface="Century Gothic" panose="020B0502020202020204" pitchFamily="34" charset="0"/>
              </a:rPr>
              <a:t>1 month </a:t>
            </a:r>
          </a:p>
        </p:txBody>
      </p:sp>
    </p:spTree>
    <p:extLst>
      <p:ext uri="{BB962C8B-B14F-4D97-AF65-F5344CB8AC3E}">
        <p14:creationId xmlns:p14="http://schemas.microsoft.com/office/powerpoint/2010/main" val="3782526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8872DA-39DB-41D7-B552-2E7C96B860E9}"/>
              </a:ext>
            </a:extLst>
          </p:cNvPr>
          <p:cNvSpPr txBox="1"/>
          <p:nvPr/>
        </p:nvSpPr>
        <p:spPr>
          <a:xfrm>
            <a:off x="0" y="1321356"/>
            <a:ext cx="1219199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>
                <a:latin typeface="Century Gothic" panose="020B0502020202020204" pitchFamily="34" charset="0"/>
              </a:rPr>
              <a:t>2 months </a:t>
            </a:r>
          </a:p>
        </p:txBody>
      </p:sp>
    </p:spTree>
    <p:extLst>
      <p:ext uri="{BB962C8B-B14F-4D97-AF65-F5344CB8AC3E}">
        <p14:creationId xmlns:p14="http://schemas.microsoft.com/office/powerpoint/2010/main" val="3511500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8872DA-39DB-41D7-B552-2E7C96B860E9}"/>
              </a:ext>
            </a:extLst>
          </p:cNvPr>
          <p:cNvSpPr txBox="1"/>
          <p:nvPr/>
        </p:nvSpPr>
        <p:spPr>
          <a:xfrm>
            <a:off x="0" y="1321356"/>
            <a:ext cx="1219199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>
                <a:latin typeface="Century Gothic" panose="020B0502020202020204" pitchFamily="34" charset="0"/>
              </a:rPr>
              <a:t>10-20 years </a:t>
            </a:r>
          </a:p>
        </p:txBody>
      </p:sp>
    </p:spTree>
    <p:extLst>
      <p:ext uri="{BB962C8B-B14F-4D97-AF65-F5344CB8AC3E}">
        <p14:creationId xmlns:p14="http://schemas.microsoft.com/office/powerpoint/2010/main" val="222874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1EDB13-6193-49F7-B3CA-5A6FBF69F3E2}"/>
              </a:ext>
            </a:extLst>
          </p:cNvPr>
          <p:cNvSpPr txBox="1"/>
          <p:nvPr/>
        </p:nvSpPr>
        <p:spPr>
          <a:xfrm>
            <a:off x="0" y="1321356"/>
            <a:ext cx="1219199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>
                <a:latin typeface="Century Gothic" panose="020B0502020202020204" pitchFamily="34" charset="0"/>
              </a:rPr>
              <a:t>50 years </a:t>
            </a:r>
          </a:p>
        </p:txBody>
      </p:sp>
    </p:spTree>
    <p:extLst>
      <p:ext uri="{BB962C8B-B14F-4D97-AF65-F5344CB8AC3E}">
        <p14:creationId xmlns:p14="http://schemas.microsoft.com/office/powerpoint/2010/main" val="1316620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8103CB-BBF5-40FA-AF7B-A01319CE5A9C}"/>
              </a:ext>
            </a:extLst>
          </p:cNvPr>
          <p:cNvSpPr txBox="1"/>
          <p:nvPr/>
        </p:nvSpPr>
        <p:spPr>
          <a:xfrm>
            <a:off x="0" y="1321356"/>
            <a:ext cx="1219199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>
                <a:latin typeface="Century Gothic" panose="020B0502020202020204" pitchFamily="34" charset="0"/>
              </a:rPr>
              <a:t>200 years </a:t>
            </a:r>
          </a:p>
        </p:txBody>
      </p:sp>
    </p:spTree>
    <p:extLst>
      <p:ext uri="{BB962C8B-B14F-4D97-AF65-F5344CB8AC3E}">
        <p14:creationId xmlns:p14="http://schemas.microsoft.com/office/powerpoint/2010/main" val="8166805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06A5FE-4CAF-49E6-9074-BE2512C37DE5}"/>
              </a:ext>
            </a:extLst>
          </p:cNvPr>
          <p:cNvSpPr txBox="1"/>
          <p:nvPr/>
        </p:nvSpPr>
        <p:spPr>
          <a:xfrm>
            <a:off x="0" y="1321356"/>
            <a:ext cx="1219199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>
                <a:latin typeface="Century Gothic" panose="020B0502020202020204" pitchFamily="34" charset="0"/>
              </a:rPr>
              <a:t>450 years </a:t>
            </a:r>
          </a:p>
        </p:txBody>
      </p:sp>
    </p:spTree>
    <p:extLst>
      <p:ext uri="{BB962C8B-B14F-4D97-AF65-F5344CB8AC3E}">
        <p14:creationId xmlns:p14="http://schemas.microsoft.com/office/powerpoint/2010/main" val="3345121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507D2D-AF41-477F-842D-6729B61D6CC5}"/>
              </a:ext>
            </a:extLst>
          </p:cNvPr>
          <p:cNvSpPr txBox="1"/>
          <p:nvPr/>
        </p:nvSpPr>
        <p:spPr>
          <a:xfrm>
            <a:off x="0" y="1321356"/>
            <a:ext cx="1219199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>
                <a:latin typeface="Century Gothic" panose="020B0502020202020204" pitchFamily="34" charset="0"/>
              </a:rPr>
              <a:t>500 years </a:t>
            </a:r>
          </a:p>
        </p:txBody>
      </p:sp>
    </p:spTree>
    <p:extLst>
      <p:ext uri="{BB962C8B-B14F-4D97-AF65-F5344CB8AC3E}">
        <p14:creationId xmlns:p14="http://schemas.microsoft.com/office/powerpoint/2010/main" val="36630913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DED2B4-7932-434B-8DA2-A7EA72BFBE96}"/>
              </a:ext>
            </a:extLst>
          </p:cNvPr>
          <p:cNvSpPr txBox="1"/>
          <p:nvPr/>
        </p:nvSpPr>
        <p:spPr>
          <a:xfrm>
            <a:off x="0" y="1321356"/>
            <a:ext cx="1219199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600">
                <a:latin typeface="Century Gothic" panose="020B0502020202020204" pitchFamily="34" charset="0"/>
              </a:rPr>
              <a:t>Unknown </a:t>
            </a:r>
          </a:p>
        </p:txBody>
      </p:sp>
    </p:spTree>
    <p:extLst>
      <p:ext uri="{BB962C8B-B14F-4D97-AF65-F5344CB8AC3E}">
        <p14:creationId xmlns:p14="http://schemas.microsoft.com/office/powerpoint/2010/main" val="3728025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47E041E-C9B9-4B64-8C9A-A5D16D551D6F}"/>
              </a:ext>
            </a:extLst>
          </p:cNvPr>
          <p:cNvSpPr txBox="1">
            <a:spLocks/>
          </p:cNvSpPr>
          <p:nvPr/>
        </p:nvSpPr>
        <p:spPr>
          <a:xfrm>
            <a:off x="1795625" y="877765"/>
            <a:ext cx="3170475" cy="13410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000">
                <a:latin typeface="Century Gothic" panose="020B0502020202020204" pitchFamily="34" charset="0"/>
              </a:rPr>
              <a:t>Live simply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1B50847-3C1B-4654-ACF1-0BE0C12AEF6D}"/>
              </a:ext>
            </a:extLst>
          </p:cNvPr>
          <p:cNvSpPr txBox="1">
            <a:spLocks/>
          </p:cNvSpPr>
          <p:nvPr/>
        </p:nvSpPr>
        <p:spPr>
          <a:xfrm>
            <a:off x="519212" y="1803341"/>
            <a:ext cx="10890000" cy="224640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1pPr>
            <a:lvl2pPr marL="762000" indent="-3048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Wingdings" charset="2"/>
              <a:buChar char="ü"/>
              <a:tabLst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13C919B-FD00-405C-9213-1BB2027E9F5A}"/>
              </a:ext>
            </a:extLst>
          </p:cNvPr>
          <p:cNvSpPr txBox="1">
            <a:spLocks/>
          </p:cNvSpPr>
          <p:nvPr/>
        </p:nvSpPr>
        <p:spPr>
          <a:xfrm>
            <a:off x="671612" y="1945913"/>
            <a:ext cx="10890000" cy="224640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1pPr>
            <a:lvl2pPr marL="762000" indent="-3048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Wingdings" charset="2"/>
              <a:buChar char="ü"/>
              <a:tabLst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6" name="Picture 15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48EF2E47-D119-4298-A985-9FEE3419A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060" y="2569953"/>
            <a:ext cx="1678529" cy="162596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4035A47-B378-4F2D-9E64-C20787C1F997}"/>
              </a:ext>
            </a:extLst>
          </p:cNvPr>
          <p:cNvSpPr txBox="1">
            <a:spLocks/>
          </p:cNvSpPr>
          <p:nvPr/>
        </p:nvSpPr>
        <p:spPr>
          <a:xfrm>
            <a:off x="5225986" y="2882316"/>
            <a:ext cx="4172951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1pPr>
            <a:lvl2pPr marL="762000" indent="-3048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Wingdings" charset="2"/>
              <a:buChar char="ü"/>
              <a:tabLst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000">
                <a:latin typeface="Century Gothic" panose="020B0502020202020204" pitchFamily="34" charset="0"/>
              </a:rPr>
              <a:t>Live sustainably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B8A31A6-8C0A-41F7-BA3F-ED56B2A1470F}"/>
              </a:ext>
            </a:extLst>
          </p:cNvPr>
          <p:cNvSpPr txBox="1">
            <a:spLocks/>
          </p:cNvSpPr>
          <p:nvPr/>
        </p:nvSpPr>
        <p:spPr>
          <a:xfrm>
            <a:off x="3241341" y="4950776"/>
            <a:ext cx="4749930" cy="7186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1pPr>
            <a:lvl2pPr marL="762000" indent="-3048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Wingdings" charset="2"/>
              <a:buChar char="ü"/>
              <a:tabLst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100"/>
              </a:spcAft>
              <a:buClr>
                <a:srgbClr val="A5C400"/>
              </a:buClr>
              <a:buSzPct val="120000"/>
              <a:buFont typeface="Arial" panose="020B0604020202020204" pitchFamily="34" charset="0"/>
              <a:buChar char="•"/>
              <a:defRPr sz="2000" kern="1200">
                <a:solidFill>
                  <a:srgbClr val="11264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4000">
                <a:latin typeface="Century Gothic" panose="020B0502020202020204" pitchFamily="34" charset="0"/>
              </a:rPr>
              <a:t>Live in solidarity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1AAA0A9-9EEC-41D8-A759-14E918E2AF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589" t="75927" r="13266" b="14821"/>
          <a:stretch/>
        </p:blipFill>
        <p:spPr>
          <a:xfrm>
            <a:off x="8996516" y="5824829"/>
            <a:ext cx="3038169" cy="870940"/>
          </a:xfrm>
          <a:prstGeom prst="rect">
            <a:avLst/>
          </a:prstGeom>
        </p:spPr>
      </p:pic>
      <p:pic>
        <p:nvPicPr>
          <p:cNvPr id="2" name="Picture 2" descr="A group of people holding a heart&#10;&#10;Description automatically generated">
            <a:extLst>
              <a:ext uri="{FF2B5EF4-FFF2-40B4-BE49-F238E27FC236}">
                <a16:creationId xmlns:a16="http://schemas.microsoft.com/office/drawing/2014/main" id="{A402FA5C-8D0B-B9B8-4B3E-970D46522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274" y="4471451"/>
            <a:ext cx="2124075" cy="1800225"/>
          </a:xfrm>
          <a:prstGeom prst="rect">
            <a:avLst/>
          </a:prstGeom>
        </p:spPr>
      </p:pic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49D8D99-71F0-20F3-1F9D-7EB91A45A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1639" y="4733274"/>
            <a:ext cx="2399763" cy="1265846"/>
          </a:xfrm>
          <a:prstGeom prst="rect">
            <a:avLst/>
          </a:prstGeom>
        </p:spPr>
      </p:pic>
      <p:pic>
        <p:nvPicPr>
          <p:cNvPr id="4" name="Picture 4" descr="A person sitting cross legged with hands together&#10;&#10;Description automatically generated">
            <a:extLst>
              <a:ext uri="{FF2B5EF4-FFF2-40B4-BE49-F238E27FC236}">
                <a16:creationId xmlns:a16="http://schemas.microsoft.com/office/drawing/2014/main" id="{DFB22000-30EB-B221-0CF0-E973438310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375" y="384622"/>
            <a:ext cx="1200150" cy="1581150"/>
          </a:xfrm>
          <a:prstGeom prst="rect">
            <a:avLst/>
          </a:prstGeom>
        </p:spPr>
      </p:pic>
      <p:pic>
        <p:nvPicPr>
          <p:cNvPr id="5" name="Picture 5" descr="A person and person drinking tea&#10;&#10;Description automatically generated">
            <a:extLst>
              <a:ext uri="{FF2B5EF4-FFF2-40B4-BE49-F238E27FC236}">
                <a16:creationId xmlns:a16="http://schemas.microsoft.com/office/drawing/2014/main" id="{992E9F2B-AFCC-8F46-CCBF-E0D77190DB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2645" y="441839"/>
            <a:ext cx="1945247" cy="1455984"/>
          </a:xfrm>
          <a:prstGeom prst="rect">
            <a:avLst/>
          </a:prstGeom>
        </p:spPr>
      </p:pic>
      <p:pic>
        <p:nvPicPr>
          <p:cNvPr id="6" name="Picture 6" descr="A group of children holding a globe&#10;&#10;Description automatically generated">
            <a:extLst>
              <a:ext uri="{FF2B5EF4-FFF2-40B4-BE49-F238E27FC236}">
                <a16:creationId xmlns:a16="http://schemas.microsoft.com/office/drawing/2014/main" id="{25C97825-8C3D-8E3C-1D22-C96D7EB78A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1896" y="2359517"/>
            <a:ext cx="21717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12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7A723-BDFA-D21D-6D45-ECAC8F3A136F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>
                <a:latin typeface="Century Gothic" panose="020B0502020202020204" pitchFamily="34" charset="0"/>
              </a:rPr>
              <a:t>How long until it’s gone?</a:t>
            </a:r>
          </a:p>
        </p:txBody>
      </p:sp>
      <p:pic>
        <p:nvPicPr>
          <p:cNvPr id="3" name="Picture 2" descr="A picture containing messy, cluttered, shop, variety&#10;&#10;Description automatically generated">
            <a:extLst>
              <a:ext uri="{FF2B5EF4-FFF2-40B4-BE49-F238E27FC236}">
                <a16:creationId xmlns:a16="http://schemas.microsoft.com/office/drawing/2014/main" id="{3184C085-0526-BA47-624E-7154AF491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42" y="1341120"/>
            <a:ext cx="4000500" cy="5334000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35EBA61-875C-EB6E-9B82-28CF634119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6096000" y="2056492"/>
            <a:ext cx="4880028" cy="137250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E5DF60-C6D7-085F-81C7-D4BC4AE73E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767"/>
          <a:stretch/>
        </p:blipFill>
        <p:spPr>
          <a:xfrm>
            <a:off x="5836144" y="4193775"/>
            <a:ext cx="4956062" cy="137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53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18B06-DC4B-4BEA-A17E-C8B0F8EE9F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89" t="75927" r="13266" b="14821"/>
          <a:stretch/>
        </p:blipFill>
        <p:spPr>
          <a:xfrm>
            <a:off x="8996516" y="5824829"/>
            <a:ext cx="3038169" cy="870940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E585761-CCBD-4E18-9C50-65A0D61CBB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000"/>
          <a:stretch/>
        </p:blipFill>
        <p:spPr>
          <a:xfrm>
            <a:off x="570268" y="1164751"/>
            <a:ext cx="7735712" cy="217566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A73FC2C-19D8-471D-AD31-56A56E55945F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>
                <a:latin typeface="Century Gothic" panose="020B0502020202020204" pitchFamily="34" charset="0"/>
              </a:rPr>
              <a:t>How long until it’s gone?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1DC815-13D5-41A9-AC29-9AD977ACDB49}"/>
              </a:ext>
            </a:extLst>
          </p:cNvPr>
          <p:cNvSpPr txBox="1"/>
          <p:nvPr/>
        </p:nvSpPr>
        <p:spPr>
          <a:xfrm>
            <a:off x="9580397" y="1985434"/>
            <a:ext cx="200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  <a:r>
              <a:rPr lang="en-GB">
                <a:latin typeface="Century Gothic" panose="020B0502020202020204" pitchFamily="34" charset="0"/>
              </a:rPr>
              <a:t>2 months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DBED9-9878-41EB-AAA3-DF2EB03A6322}"/>
              </a:ext>
            </a:extLst>
          </p:cNvPr>
          <p:cNvSpPr txBox="1"/>
          <p:nvPr/>
        </p:nvSpPr>
        <p:spPr>
          <a:xfrm>
            <a:off x="9580397" y="1506022"/>
            <a:ext cx="200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Century Gothic" panose="020B0502020202020204" pitchFamily="34" charset="0"/>
              </a:rPr>
              <a:t>1 month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D8CD7D-984E-4A51-A4C0-65E93E2679B6}"/>
              </a:ext>
            </a:extLst>
          </p:cNvPr>
          <p:cNvSpPr txBox="1"/>
          <p:nvPr/>
        </p:nvSpPr>
        <p:spPr>
          <a:xfrm>
            <a:off x="9580397" y="2449475"/>
            <a:ext cx="200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  <a:r>
              <a:rPr lang="en-GB">
                <a:latin typeface="Century Gothic" panose="020B0502020202020204" pitchFamily="34" charset="0"/>
              </a:rPr>
              <a:t>10-20 years 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B70380AA-FD04-40F2-9A8F-D0BE0B32BC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767"/>
          <a:stretch/>
        </p:blipFill>
        <p:spPr>
          <a:xfrm>
            <a:off x="605822" y="4003562"/>
            <a:ext cx="7735712" cy="21422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82C731-D14B-4327-8D90-D62773957EB1}"/>
              </a:ext>
            </a:extLst>
          </p:cNvPr>
          <p:cNvSpPr txBox="1"/>
          <p:nvPr/>
        </p:nvSpPr>
        <p:spPr>
          <a:xfrm>
            <a:off x="9580396" y="2934423"/>
            <a:ext cx="200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  <a:r>
              <a:rPr lang="en-GB">
                <a:latin typeface="Century Gothic" panose="020B0502020202020204" pitchFamily="34" charset="0"/>
              </a:rPr>
              <a:t>50 years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0F3411-D2C3-40B6-9D40-C28C0BA7A776}"/>
              </a:ext>
            </a:extLst>
          </p:cNvPr>
          <p:cNvSpPr txBox="1"/>
          <p:nvPr/>
        </p:nvSpPr>
        <p:spPr>
          <a:xfrm>
            <a:off x="9580397" y="3436374"/>
            <a:ext cx="200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  <a:r>
              <a:rPr lang="en-GB">
                <a:latin typeface="Century Gothic" panose="020B0502020202020204" pitchFamily="34" charset="0"/>
              </a:rPr>
              <a:t>200 years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02672C-FA97-41B7-8199-43191D77FCDE}"/>
              </a:ext>
            </a:extLst>
          </p:cNvPr>
          <p:cNvSpPr txBox="1"/>
          <p:nvPr/>
        </p:nvSpPr>
        <p:spPr>
          <a:xfrm>
            <a:off x="9580397" y="3927203"/>
            <a:ext cx="200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  <a:r>
              <a:rPr lang="en-GB">
                <a:latin typeface="Century Gothic" panose="020B0502020202020204" pitchFamily="34" charset="0"/>
              </a:rPr>
              <a:t>450 years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E01249-11EA-4BB2-8AB6-1F4AC68CDBAB}"/>
              </a:ext>
            </a:extLst>
          </p:cNvPr>
          <p:cNvSpPr txBox="1"/>
          <p:nvPr/>
        </p:nvSpPr>
        <p:spPr>
          <a:xfrm>
            <a:off x="9580397" y="4373889"/>
            <a:ext cx="200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  <a:r>
              <a:rPr lang="en-GB">
                <a:latin typeface="Century Gothic" panose="020B0502020202020204" pitchFamily="34" charset="0"/>
              </a:rPr>
              <a:t>500 years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7C321C-8863-4AE2-A3BD-617856287A10}"/>
              </a:ext>
            </a:extLst>
          </p:cNvPr>
          <p:cNvSpPr txBox="1"/>
          <p:nvPr/>
        </p:nvSpPr>
        <p:spPr>
          <a:xfrm>
            <a:off x="9580397" y="4841038"/>
            <a:ext cx="200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  <a:r>
              <a:rPr lang="en-GB">
                <a:latin typeface="Century Gothic" panose="020B0502020202020204" pitchFamily="34" charset="0"/>
              </a:rPr>
              <a:t>Unknown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9EB2B7-0A15-4A74-A5EC-32DB9036F72C}"/>
              </a:ext>
            </a:extLst>
          </p:cNvPr>
          <p:cNvSpPr txBox="1"/>
          <p:nvPr/>
        </p:nvSpPr>
        <p:spPr>
          <a:xfrm>
            <a:off x="6761566" y="6141106"/>
            <a:ext cx="200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Century Gothic" panose="020B0502020202020204" pitchFamily="34" charset="0"/>
              </a:rPr>
              <a:t>Paper bag</a:t>
            </a:r>
          </a:p>
          <a:p>
            <a:r>
              <a:rPr lang="en-GB">
                <a:latin typeface="Century Gothic" panose="020B0502020202020204" pitchFamily="34" charset="0"/>
              </a:rPr>
              <a:t>1 month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10017F-D547-423F-855F-03DA195FD6C7}"/>
              </a:ext>
            </a:extLst>
          </p:cNvPr>
          <p:cNvSpPr txBox="1"/>
          <p:nvPr/>
        </p:nvSpPr>
        <p:spPr>
          <a:xfrm>
            <a:off x="856909" y="3280872"/>
            <a:ext cx="200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  <a:r>
              <a:rPr lang="en-GB">
                <a:latin typeface="Century Gothic" panose="020B0502020202020204" pitchFamily="34" charset="0"/>
              </a:rPr>
              <a:t>Apple core</a:t>
            </a:r>
          </a:p>
          <a:p>
            <a:r>
              <a:rPr lang="en-GB">
                <a:latin typeface="Century Gothic" panose="020B0502020202020204" pitchFamily="34" charset="0"/>
              </a:rPr>
              <a:t>2 months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DB210B-BA77-4440-88A6-2CB357C3BDC0}"/>
              </a:ext>
            </a:extLst>
          </p:cNvPr>
          <p:cNvSpPr txBox="1"/>
          <p:nvPr/>
        </p:nvSpPr>
        <p:spPr>
          <a:xfrm>
            <a:off x="2343855" y="3315510"/>
            <a:ext cx="200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Century Gothic" panose="020B0502020202020204" pitchFamily="34" charset="0"/>
              </a:rPr>
              <a:t> Plastic bag</a:t>
            </a:r>
          </a:p>
          <a:p>
            <a:r>
              <a:rPr lang="en-GB">
                <a:latin typeface="Century Gothic" panose="020B0502020202020204" pitchFamily="34" charset="0"/>
              </a:rPr>
              <a:t>10-20 years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7F719F-893D-4CD5-8E57-D770A2FD2A83}"/>
              </a:ext>
            </a:extLst>
          </p:cNvPr>
          <p:cNvSpPr txBox="1"/>
          <p:nvPr/>
        </p:nvSpPr>
        <p:spPr>
          <a:xfrm>
            <a:off x="2653570" y="6189413"/>
            <a:ext cx="200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  <a:r>
              <a:rPr lang="en-GB">
                <a:latin typeface="Century Gothic" panose="020B0502020202020204" pitchFamily="34" charset="0"/>
              </a:rPr>
              <a:t>Tin can</a:t>
            </a:r>
          </a:p>
          <a:p>
            <a:r>
              <a:rPr lang="en-GB">
                <a:latin typeface="Century Gothic" panose="020B0502020202020204" pitchFamily="34" charset="0"/>
              </a:rPr>
              <a:t>50 years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8163B6-256C-4BF3-94B0-6D504D8F42CE}"/>
              </a:ext>
            </a:extLst>
          </p:cNvPr>
          <p:cNvSpPr txBox="1"/>
          <p:nvPr/>
        </p:nvSpPr>
        <p:spPr>
          <a:xfrm>
            <a:off x="4581444" y="3313671"/>
            <a:ext cx="200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 </a:t>
            </a:r>
            <a:r>
              <a:rPr lang="en-GB">
                <a:latin typeface="Century Gothic" panose="020B0502020202020204" pitchFamily="34" charset="0"/>
              </a:rPr>
              <a:t>Aluminium can</a:t>
            </a:r>
          </a:p>
          <a:p>
            <a:r>
              <a:rPr lang="en-GB">
                <a:latin typeface="Century Gothic" panose="020B0502020202020204" pitchFamily="34" charset="0"/>
              </a:rPr>
              <a:t>200 years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9D20E3-D79D-43BE-8FFD-0B6781C60ED2}"/>
              </a:ext>
            </a:extLst>
          </p:cNvPr>
          <p:cNvSpPr txBox="1"/>
          <p:nvPr/>
        </p:nvSpPr>
        <p:spPr>
          <a:xfrm>
            <a:off x="869015" y="6141407"/>
            <a:ext cx="200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Century Gothic" panose="020B0502020202020204" pitchFamily="34" charset="0"/>
              </a:rPr>
              <a:t> Plastic bottle</a:t>
            </a:r>
          </a:p>
          <a:p>
            <a:r>
              <a:rPr lang="en-GB">
                <a:latin typeface="Century Gothic" panose="020B0502020202020204" pitchFamily="34" charset="0"/>
              </a:rPr>
              <a:t>450 years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4FCDCA-CE23-4298-B18C-3D873EBDF9B7}"/>
              </a:ext>
            </a:extLst>
          </p:cNvPr>
          <p:cNvSpPr txBox="1"/>
          <p:nvPr/>
        </p:nvSpPr>
        <p:spPr>
          <a:xfrm>
            <a:off x="6663244" y="3355800"/>
            <a:ext cx="200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Century Gothic" panose="020B0502020202020204" pitchFamily="34" charset="0"/>
              </a:rPr>
              <a:t>Toothbrush</a:t>
            </a:r>
          </a:p>
          <a:p>
            <a:r>
              <a:rPr lang="en-GB">
                <a:latin typeface="Century Gothic" panose="020B0502020202020204" pitchFamily="34" charset="0"/>
              </a:rPr>
              <a:t> 500 years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09A4A5-582E-420E-B6F3-1FE96197FCB1}"/>
              </a:ext>
            </a:extLst>
          </p:cNvPr>
          <p:cNvSpPr txBox="1"/>
          <p:nvPr/>
        </p:nvSpPr>
        <p:spPr>
          <a:xfrm>
            <a:off x="4707568" y="6207734"/>
            <a:ext cx="200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Century Gothic" panose="020B0502020202020204" pitchFamily="34" charset="0"/>
              </a:rPr>
              <a:t>Glass bottle</a:t>
            </a:r>
          </a:p>
          <a:p>
            <a:r>
              <a:rPr lang="en-GB">
                <a:latin typeface="Century Gothic" panose="020B0502020202020204" pitchFamily="34" charset="0"/>
              </a:rPr>
              <a:t>Unknown</a:t>
            </a:r>
          </a:p>
        </p:txBody>
      </p:sp>
    </p:spTree>
    <p:extLst>
      <p:ext uri="{BB962C8B-B14F-4D97-AF65-F5344CB8AC3E}">
        <p14:creationId xmlns:p14="http://schemas.microsoft.com/office/powerpoint/2010/main" val="20749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4077CC6-A09D-0140-9E14-3C6003668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-1778"/>
            <a:ext cx="6667500" cy="1789876"/>
          </a:xfrm>
          <a:prstGeom prst="rect">
            <a:avLst/>
          </a:prstGeom>
        </p:spPr>
      </p:pic>
      <p:pic>
        <p:nvPicPr>
          <p:cNvPr id="7" name="Picture 6" descr="A picture containing light, computer, dark, lit&#10;&#10;Description automatically generated">
            <a:extLst>
              <a:ext uri="{FF2B5EF4-FFF2-40B4-BE49-F238E27FC236}">
                <a16:creationId xmlns:a16="http://schemas.microsoft.com/office/drawing/2014/main" id="{0C8CE50A-882F-BC44-AA4F-D96EAC2ABD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398"/>
          <a:stretch/>
        </p:blipFill>
        <p:spPr>
          <a:xfrm>
            <a:off x="-1" y="3427039"/>
            <a:ext cx="12310533" cy="3430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56CD28-D799-C44C-BE03-912B5EB6CF1A}"/>
              </a:ext>
            </a:extLst>
          </p:cNvPr>
          <p:cNvSpPr txBox="1"/>
          <p:nvPr/>
        </p:nvSpPr>
        <p:spPr>
          <a:xfrm>
            <a:off x="3887491" y="2628377"/>
            <a:ext cx="441701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2400" dirty="0">
              <a:cs typeface="Calibri"/>
            </a:endParaRPr>
          </a:p>
        </p:txBody>
      </p:sp>
      <p:pic>
        <p:nvPicPr>
          <p:cNvPr id="3" name="Online Media 2" title="An introduction to LiveSimply for schools | CAFOD">
            <a:hlinkClick r:id="" action="ppaction://media"/>
            <a:extLst>
              <a:ext uri="{FF2B5EF4-FFF2-40B4-BE49-F238E27FC236}">
                <a16:creationId xmlns:a16="http://schemas.microsoft.com/office/drawing/2014/main" id="{7AF7D3B9-6D81-E81D-4A81-177F621144B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39815" y="68265"/>
            <a:ext cx="10410028" cy="68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79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1919DF0-DDB8-4E1D-AF26-D22C7B6D778A}"/>
              </a:ext>
            </a:extLst>
          </p:cNvPr>
          <p:cNvSpPr txBox="1">
            <a:spLocks/>
          </p:cNvSpPr>
          <p:nvPr/>
        </p:nvSpPr>
        <p:spPr>
          <a:xfrm>
            <a:off x="305382" y="432371"/>
            <a:ext cx="10592174" cy="10006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800" b="1" i="0" kern="1200">
                <a:solidFill>
                  <a:srgbClr val="11264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4000" b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rPr>
              <a:t>What does it mean to live simply?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12647D-AB62-4217-9CFA-78B2021B49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6" t="6305" r="52339" b="25592"/>
          <a:stretch/>
        </p:blipFill>
        <p:spPr>
          <a:xfrm>
            <a:off x="3333135" y="1093714"/>
            <a:ext cx="4955459" cy="467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63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person, outdoor, ground&#10;&#10;Description automatically generated">
            <a:extLst>
              <a:ext uri="{FF2B5EF4-FFF2-40B4-BE49-F238E27FC236}">
                <a16:creationId xmlns:a16="http://schemas.microsoft.com/office/drawing/2014/main" id="{58E6F0C1-BCAC-494E-838F-B33F55DDC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214" r="1734" b="12884"/>
          <a:stretch/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97084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2308B02E1E4A9F4BBEA19176AB65" ma:contentTypeVersion="2975" ma:contentTypeDescription="Create a new document." ma:contentTypeScope="" ma:versionID="cd04e5d0b46e86fb4ea7db3c5993d45c">
  <xsd:schema xmlns:xsd="http://www.w3.org/2001/XMLSchema" xmlns:xs="http://www.w3.org/2001/XMLSchema" xmlns:p="http://schemas.microsoft.com/office/2006/metadata/properties" xmlns:ns2="04672002-f21f-4240-adfb-f0b653fb6fb5" xmlns:ns3="236a9a4b-a03c-46ba-8ec6-624c184acbc6" xmlns:ns4="http://schemas.microsoft.com/sharepoint/v3/fields" xmlns:ns5="bdf04112-6931-4610-9724-cd62e91446a3" xmlns:ns6="453a0c7f-c966-4a5c-a0f8-de0f8150ea1e" targetNamespace="http://schemas.microsoft.com/office/2006/metadata/properties" ma:root="true" ma:fieldsID="43b1e07c8e5d4571e954582f7444b22b" ns2:_="" ns3:_="" ns4:_="" ns5:_="" ns6:_="">
    <xsd:import namespace="04672002-f21f-4240-adfb-f0b653fb6fb5"/>
    <xsd:import namespace="236a9a4b-a03c-46ba-8ec6-624c184acbc6"/>
    <xsd:import namespace="http://schemas.microsoft.com/sharepoint/v3/fields"/>
    <xsd:import namespace="bdf04112-6931-4610-9724-cd62e91446a3"/>
    <xsd:import namespace="453a0c7f-c966-4a5c-a0f8-de0f8150ea1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/>
                <xsd:element ref="ns3:Activity" minOccurs="0"/>
                <xsd:element ref="ns4:_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6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9a4b-a03c-46ba-8ec6-624c184acbc6" elementFormDefault="qualified">
    <xsd:import namespace="http://schemas.microsoft.com/office/2006/documentManagement/types"/>
    <xsd:import namespace="http://schemas.microsoft.com/office/infopath/2007/PartnerControls"/>
    <xsd:element name="Audience" ma:index="11" ma:displayName="Audience" ma:format="Dropdown" ma:internalName="Audience">
      <xsd:simpleType>
        <xsd:restriction base="dms:Choice">
          <xsd:enumeration value="Primary"/>
          <xsd:enumeration value="11-18"/>
          <xsd:enumeration value="Both"/>
          <xsd:enumeration value="N/A"/>
        </xsd:restriction>
      </xsd:simpleType>
    </xsd:element>
    <xsd:element name="Activity" ma:index="12" nillable="true" ma:displayName="Activity" ma:default="Advent" ma:format="Dropdown" ma:internalName="Activity">
      <xsd:simpleType>
        <xsd:restriction base="dms:Choice">
          <xsd:enumeration value="Advent"/>
          <xsd:enumeration value="CAFOD Clubs"/>
          <xsd:enumeration value="Campaigns"/>
          <xsd:enumeration value="Fairtrade"/>
          <xsd:enumeration value="Faith in Action"/>
          <xsd:enumeration value="Harvest"/>
          <xsd:enumeration value="Lent"/>
          <xsd:enumeration value="Other Curriculum"/>
          <xsd:enumeration value="Prayer and Worship"/>
          <xsd:enumeration value="RE Curriculum"/>
          <xsd:enumeration value="Sport"/>
          <xsd:enumeration value="World Gifts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73aede18-5762-4cff-92fc-bd8aa2d291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a0c7f-c966-4a5c-a0f8-de0f8150ea1e" elementFormDefault="qualified">
    <xsd:import namespace="http://schemas.microsoft.com/office/2006/documentManagement/types"/>
    <xsd:import namespace="http://schemas.microsoft.com/office/infopath/2007/PartnerControls"/>
    <xsd:element name="TaxCatchAll" ma:index="29" nillable="true" ma:displayName="Taxonomy Catch All Column" ma:hidden="true" ma:list="{3b9f4064-c5ee-4255-b955-fb8a72b2bce5}" ma:internalName="TaxCatchAll" ma:showField="CatchAllData" ma:web="04672002-f21f-4240-adfb-f0b653fb6f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tivity xmlns="236a9a4b-a03c-46ba-8ec6-624c184acbc6">Advent</Activity>
    <Audience xmlns="236a9a4b-a03c-46ba-8ec6-624c184acbc6">Primary</Audience>
    <_Status xmlns="http://schemas.microsoft.com/sharepoint/v3/fields">Not Started</_Status>
    <_dlc_DocId xmlns="04672002-f21f-4240-adfb-f0b653fb6fb5">SZUU6KYVHK2A-2146017777-15139</_dlc_DocId>
    <_dlc_DocIdUrl xmlns="04672002-f21f-4240-adfb-f0b653fb6fb5">
      <Url>https://cafod365.sharepoint.com/sites/int/Education/_layouts/15/DocIdRedir.aspx?ID=SZUU6KYVHK2A-2146017777-15139</Url>
      <Description>SZUU6KYVHK2A-2146017777-15139</Description>
    </_dlc_DocIdUrl>
    <lcf76f155ced4ddcb4097134ff3c332f xmlns="236a9a4b-a03c-46ba-8ec6-624c184acbc6">
      <Terms xmlns="http://schemas.microsoft.com/office/infopath/2007/PartnerControls"/>
    </lcf76f155ced4ddcb4097134ff3c332f>
    <TaxCatchAll xmlns="453a0c7f-c966-4a5c-a0f8-de0f8150ea1e" xsi:nil="true"/>
  </documentManagement>
</p:properties>
</file>

<file path=customXml/itemProps1.xml><?xml version="1.0" encoding="utf-8"?>
<ds:datastoreItem xmlns:ds="http://schemas.openxmlformats.org/officeDocument/2006/customXml" ds:itemID="{59962070-1515-4D38-9F61-9AF13666AB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672002-f21f-4240-adfb-f0b653fb6fb5"/>
    <ds:schemaRef ds:uri="236a9a4b-a03c-46ba-8ec6-624c184acbc6"/>
    <ds:schemaRef ds:uri="http://schemas.microsoft.com/sharepoint/v3/fields"/>
    <ds:schemaRef ds:uri="bdf04112-6931-4610-9724-cd62e91446a3"/>
    <ds:schemaRef ds:uri="453a0c7f-c966-4a5c-a0f8-de0f8150ea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7431602-8C35-417A-BA44-EE28CD9AAB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919A2B-F037-42CB-8945-42232CB9ADE7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2B476405-E03B-4AB4-B763-C173128612A9}">
  <ds:schemaRefs>
    <ds:schemaRef ds:uri="04672002-f21f-4240-adfb-f0b653fb6fb5"/>
    <ds:schemaRef ds:uri="236a9a4b-a03c-46ba-8ec6-624c184acbc6"/>
    <ds:schemaRef ds:uri="bdf04112-6931-4610-9724-cd62e91446a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XML/1998/namespace"/>
    <ds:schemaRef ds:uri="453a0c7f-c966-4a5c-a0f8-de0f8150ea1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39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Kieran O'Brien</dc:creator>
  <cp:revision>83</cp:revision>
  <dcterms:created xsi:type="dcterms:W3CDTF">2022-02-03T18:53:29Z</dcterms:created>
  <dcterms:modified xsi:type="dcterms:W3CDTF">2023-07-25T11:09:53Z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0x01010096472308B02E1E4A9F4BBEA19176AB65</vt:lpwstr>
  </property>
  <property fmtid="{D5CDD505-2E9C-101B-9397-08002B2CF9AE}" pid="3" name="_dlc_DocIdItemGuid">
    <vt:lpwstr>3f8394f3-c280-49b4-b9b1-d32af31e9725</vt:lpwstr>
  </property>
  <property fmtid="{D5CDD505-2E9C-101B-9397-08002B2CF9AE}" pid="4" name="MediaServiceImageTags">
    <vt:lpwstr/>
  </property>
</Properties>
</file>