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6"/>
  </p:notesMasterIdLst>
  <p:sldIdLst>
    <p:sldId id="257" r:id="rId6"/>
    <p:sldId id="299" r:id="rId7"/>
    <p:sldId id="259" r:id="rId8"/>
    <p:sldId id="306" r:id="rId9"/>
    <p:sldId id="258" r:id="rId10"/>
    <p:sldId id="308" r:id="rId11"/>
    <p:sldId id="304" r:id="rId12"/>
    <p:sldId id="312" r:id="rId13"/>
    <p:sldId id="305" r:id="rId14"/>
    <p:sldId id="31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DE8B80-BE37-492F-852C-3E9FB7EE4161}" v="132" dt="2021-11-15T15:21:29.0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9171" autoAdjust="0"/>
  </p:normalViewPr>
  <p:slideViewPr>
    <p:cSldViewPr snapToGrid="0">
      <p:cViewPr varScale="1">
        <p:scale>
          <a:sx n="50" d="100"/>
          <a:sy n="50" d="100"/>
        </p:scale>
        <p:origin x="190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2AE60-B502-4E7C-B6C5-18372E5ECCF8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A7CCD-0C05-491D-9FE2-BE1E069652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012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you have time, at this point show the </a:t>
            </a:r>
            <a:r>
              <a:rPr lang="en-GB" b="1" dirty="0"/>
              <a:t>Eyes of the World banner tour video </a:t>
            </a:r>
            <a:r>
              <a:rPr lang="en-GB" dirty="0"/>
              <a:t>(</a:t>
            </a:r>
            <a:r>
              <a:rPr lang="en-GB"/>
              <a:t>1:41):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https</a:t>
            </a:r>
            <a:r>
              <a:rPr lang="en-GB" dirty="0"/>
              <a:t>://www.youtube.com/watch?v=SorwgqXwYYE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A7CCD-0C05-491D-9FE2-BE1E069652E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538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A7CCD-0C05-491D-9FE2-BE1E069652E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784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A7CCD-0C05-491D-9FE2-BE1E069652E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385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A7CCD-0C05-491D-9FE2-BE1E069652E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507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A7CCD-0C05-491D-9FE2-BE1E069652E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591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A7CCD-0C05-491D-9FE2-BE1E069652E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64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A7CCD-0C05-491D-9FE2-BE1E069652E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682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Picture credits: John Paul De Quay; Tamala Caesar; Louise Norton; Thom Flint; CAFOD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A7CCD-0C05-491D-9FE2-BE1E069652E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609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164E1-5B64-412C-97EB-B2A0BAD0BC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469E82-1A68-4528-A021-0D79C6C0C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B2860-FA7D-482D-AD91-A3B64D207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54E-501C-4F9F-8165-5008F736EB14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5265F-B31B-4A4A-B6C5-C06D3BE9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77C54-710E-4913-8944-1CE64A658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71D1-A44A-4D6D-AB15-4D9B2105798B}" type="slidenum">
              <a:rPr lang="en-GB" smtClean="0"/>
              <a:t>‹#›</a:t>
            </a:fld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8D2736B-1F1E-4A15-AF76-CD2462904FAC}"/>
              </a:ext>
            </a:extLst>
          </p:cNvPr>
          <p:cNvGrpSpPr/>
          <p:nvPr userDrawn="1"/>
        </p:nvGrpSpPr>
        <p:grpSpPr>
          <a:xfrm>
            <a:off x="0" y="-50212"/>
            <a:ext cx="12192000" cy="6908212"/>
            <a:chOff x="0" y="0"/>
            <a:chExt cx="12192000" cy="690821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5455BC-F09D-402E-8F73-97609E36D2D4}"/>
                </a:ext>
              </a:extLst>
            </p:cNvPr>
            <p:cNvSpPr/>
            <p:nvPr userDrawn="1"/>
          </p:nvSpPr>
          <p:spPr>
            <a:xfrm>
              <a:off x="0" y="50212"/>
              <a:ext cx="12192000" cy="6858000"/>
            </a:xfrm>
            <a:prstGeom prst="rect">
              <a:avLst/>
            </a:prstGeom>
            <a:solidFill>
              <a:srgbClr val="1CF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80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endParaRPr lang="en-GB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endParaRPr lang="en-GB" sz="180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B8D1EA-D74B-42A5-8B7B-D26F06B383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37500" r="311"/>
            <a:stretch/>
          </p:blipFill>
          <p:spPr>
            <a:xfrm>
              <a:off x="0" y="0"/>
              <a:ext cx="12192000" cy="33612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3306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80FB3-4462-44C7-B3BB-D8F99F507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61813F-BA1D-45E3-9A8D-0BD94B131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75389-F101-4708-97BA-E7A17CB34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54E-501C-4F9F-8165-5008F736EB14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6C317-9A5A-49D9-9D70-E728BCBCC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2AB79-1D9C-46BF-9C6D-9BC85F0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71D1-A44A-4D6D-AB15-4D9B21057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074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921613-F467-4E9E-AB07-972DD4DFC9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5F522-41AC-4799-8D3C-95295215B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DB3F-5010-438F-AC08-B7EE046D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54E-501C-4F9F-8165-5008F736EB14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D85FA-0567-4479-8F5D-EEAF847D4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33786-D1FF-4EE1-B332-B2F1C24DA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71D1-A44A-4D6D-AB15-4D9B21057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50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B2D1E-AF3E-4B22-9E90-66632389B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65A9A-1D36-4451-AF45-1E13ED22B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DE87D-A5B2-4EAB-B037-F691EF3A8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54E-501C-4F9F-8165-5008F736EB14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B1218-D3F8-4A44-A72C-EAD466F1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8C051-B016-4048-843E-474B6158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71D1-A44A-4D6D-AB15-4D9B21057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11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02AC4-9278-4B0E-AC96-E50B412A1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E199F-71FE-4C13-8916-2A38D076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19DC5-C24C-4427-9D12-AE7D7EB2A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54E-501C-4F9F-8165-5008F736EB14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EFA33-201A-45E8-9996-FBD3A6DF4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9EE1E-50AD-4223-970B-F90A3BB69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71D1-A44A-4D6D-AB15-4D9B21057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096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FB9A4-9D54-4214-BAD1-DCB367B97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48690-B9AC-423E-8FA7-FDDAB60CEB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8727F-12B1-45C8-B2F6-637605C0F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D52A3-4397-4E73-82D3-7BBBEB15F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54E-501C-4F9F-8165-5008F736EB14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D98A7E-ED2F-4A65-97EB-5009D8975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2DD9D-6DB1-4D96-8DF0-08FE99848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71D1-A44A-4D6D-AB15-4D9B21057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600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EEB3F-CF96-4B12-95D5-364560767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C030E-0740-4B85-92D5-7F791641B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AD0E8-B366-494F-BE7E-692162EB5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786843-80E2-458F-9EC7-C4817C79B1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B8D4E8-A277-482D-9463-DDA0A223B0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113C20-CF2E-4E74-B374-4CBEFC96B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54E-501C-4F9F-8165-5008F736EB14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008967-AAB4-45E2-8317-7C012E09D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75703B-C99D-4C27-AF07-85595CE97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71D1-A44A-4D6D-AB15-4D9B21057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639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BC126-B82E-4FDF-86C3-DA549DFDE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2029A4-D7D7-4117-B756-2F2E5DEBF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54E-501C-4F9F-8165-5008F736EB14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83E74-FA58-4964-B702-242DC1F47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EF991D-9F92-4FE5-959B-36B366EBF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71D1-A44A-4D6D-AB15-4D9B21057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030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3285ED-F711-4B97-8D77-D77A479EC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54E-501C-4F9F-8165-5008F736EB14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B2D9F5-709F-4866-B1E3-D3BF6247A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62677-8539-41D3-A1CF-12C64D1C4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71D1-A44A-4D6D-AB15-4D9B21057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11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6BB9C-9CD3-412E-8A4D-A06C6C067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E2E34-AE38-4588-8ABD-F0000A16D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B5E859-B269-4A63-8D52-52C154050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4E433F-39FE-42FC-B5A3-B4A6E0FB3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54E-501C-4F9F-8165-5008F736EB14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86FC5-E038-449A-BFBF-CAC17B38F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AD5607-3D27-436D-8DCF-5A9291E9B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71D1-A44A-4D6D-AB15-4D9B21057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229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8D9BB-4E6E-430A-848A-4508B9B97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748C79-5249-40E9-A194-E11E0066F0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5F4F99-3C6B-4FDD-B5AB-3648FBBF4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11C34-96BC-45DC-A02C-BD742EC91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54E-501C-4F9F-8165-5008F736EB14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DAF25A-3FB6-49EA-9096-BCB8A1423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F715F-B32A-4049-9FC6-4F62141DE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71D1-A44A-4D6D-AB15-4D9B21057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636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0EFCA6-78F6-4FC8-A036-EA25C7D5A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CB998D-471C-4984-BCE9-45A943517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217BB-904D-466C-9F41-EFEE1D1E7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6754E-501C-4F9F-8165-5008F736EB14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A626D-40E4-440B-9CB8-F861B3533B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B7A83-38BB-4C5D-B501-22436ECE1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E71D1-A44A-4D6D-AB15-4D9B2105798B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66EB1F-A3B1-47BE-9F81-8B508CD7FE7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531" y="0"/>
            <a:ext cx="12184469" cy="69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C64D8-3F94-4752-BFD0-C0E4EC401A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563335-2F7B-41C4-A9EF-4AE10CDA64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text, outdoor object&#10;&#10;Description automatically generated">
            <a:extLst>
              <a:ext uri="{FF2B5EF4-FFF2-40B4-BE49-F238E27FC236}">
                <a16:creationId xmlns:a16="http://schemas.microsoft.com/office/drawing/2014/main" id="{C0AA22E3-C094-44A2-B7EA-EB1349E0B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7" cy="7010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3929E2-2FDC-4FF2-8863-D005AAE5E86F}"/>
              </a:ext>
            </a:extLst>
          </p:cNvPr>
          <p:cNvSpPr txBox="1"/>
          <p:nvPr/>
        </p:nvSpPr>
        <p:spPr>
          <a:xfrm>
            <a:off x="2118947" y="2274838"/>
            <a:ext cx="82471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What happened at COP26?</a:t>
            </a:r>
          </a:p>
        </p:txBody>
      </p:sp>
    </p:spTree>
    <p:extLst>
      <p:ext uri="{BB962C8B-B14F-4D97-AF65-F5344CB8AC3E}">
        <p14:creationId xmlns:p14="http://schemas.microsoft.com/office/powerpoint/2010/main" val="4052474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8E62535-3720-4A71-BD6D-0C174B1E731D}"/>
              </a:ext>
            </a:extLst>
          </p:cNvPr>
          <p:cNvSpPr txBox="1"/>
          <p:nvPr/>
        </p:nvSpPr>
        <p:spPr>
          <a:xfrm>
            <a:off x="360469" y="736104"/>
            <a:ext cx="414554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Let’s keep going! </a:t>
            </a:r>
          </a:p>
          <a:p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s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peaking up for our earth,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acting and praying in solidarity with 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our global family,</a:t>
            </a:r>
          </a:p>
          <a:p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build a better world.</a:t>
            </a:r>
            <a:endParaRPr lang="en-GB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outdoor, tree, grass, person&#10;&#10;Description automatically generated">
            <a:extLst>
              <a:ext uri="{FF2B5EF4-FFF2-40B4-BE49-F238E27FC236}">
                <a16:creationId xmlns:a16="http://schemas.microsoft.com/office/drawing/2014/main" id="{A70A9E4A-9526-4DA0-A115-2B2437A16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44"/>
          <a:stretch/>
        </p:blipFill>
        <p:spPr>
          <a:xfrm>
            <a:off x="4632041" y="0"/>
            <a:ext cx="7559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1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B20F079-CE80-4D03-910A-88A39FEDDE37}"/>
              </a:ext>
            </a:extLst>
          </p:cNvPr>
          <p:cNvSpPr txBox="1"/>
          <p:nvPr/>
        </p:nvSpPr>
        <p:spPr>
          <a:xfrm>
            <a:off x="676368" y="919305"/>
            <a:ext cx="513054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</a:p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to everyone who joined our </a:t>
            </a: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Eyes of the world 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campaign for COP26.</a:t>
            </a: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6" name="AutoShape 2" descr="Firework sparkler">
            <a:extLst>
              <a:ext uri="{FF2B5EF4-FFF2-40B4-BE49-F238E27FC236}">
                <a16:creationId xmlns:a16="http://schemas.microsoft.com/office/drawing/2014/main" id="{E2689A38-4F02-42FA-83B6-245908F5FE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-327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4" descr="5️⃣">
            <a:extLst>
              <a:ext uri="{FF2B5EF4-FFF2-40B4-BE49-F238E27FC236}">
                <a16:creationId xmlns:a16="http://schemas.microsoft.com/office/drawing/2014/main" id="{79B94815-3E9C-4D36-BDE4-B517EC92EA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73838" y="-327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5" descr="0️⃣">
            <a:extLst>
              <a:ext uri="{FF2B5EF4-FFF2-40B4-BE49-F238E27FC236}">
                <a16:creationId xmlns:a16="http://schemas.microsoft.com/office/drawing/2014/main" id="{34999E3A-E389-4671-BB6E-B94035711A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34213" y="-327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6" descr="0️⃣">
            <a:extLst>
              <a:ext uri="{FF2B5EF4-FFF2-40B4-BE49-F238E27FC236}">
                <a16:creationId xmlns:a16="http://schemas.microsoft.com/office/drawing/2014/main" id="{8C78BBB9-52A1-42EB-BFCA-005FE9E93E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59663" y="-327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7" descr="0️⃣">
            <a:extLst>
              <a:ext uri="{FF2B5EF4-FFF2-40B4-BE49-F238E27FC236}">
                <a16:creationId xmlns:a16="http://schemas.microsoft.com/office/drawing/2014/main" id="{C97679F0-E32F-4DDA-AB8A-9001B2BF82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20038" y="-327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AutoShape 8" descr="0️⃣">
            <a:extLst>
              <a:ext uri="{FF2B5EF4-FFF2-40B4-BE49-F238E27FC236}">
                <a16:creationId xmlns:a16="http://schemas.microsoft.com/office/drawing/2014/main" id="{4F8CBAF2-F46D-4808-98B3-62D7D1F3CF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80413" y="-327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AutoShape 9" descr="Green heart">
            <a:extLst>
              <a:ext uri="{FF2B5EF4-FFF2-40B4-BE49-F238E27FC236}">
                <a16:creationId xmlns:a16="http://schemas.microsoft.com/office/drawing/2014/main" id="{0DF51078-4633-4740-9D28-A56F2836C1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25" y="-327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E18F5A-F005-4F64-B457-4718685C236F}"/>
              </a:ext>
            </a:extLst>
          </p:cNvPr>
          <p:cNvSpPr txBox="1"/>
          <p:nvPr/>
        </p:nvSpPr>
        <p:spPr>
          <a:xfrm>
            <a:off x="676369" y="3473851"/>
            <a:ext cx="570872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58,000 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you called on our government to keep the world’s poorest people at the heart of the talks.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Content Placeholder 17" descr="A person holding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124D8CFE-F966-4806-9F30-EFFE616EF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6" r="22381"/>
          <a:stretch/>
        </p:blipFill>
        <p:spPr>
          <a:xfrm>
            <a:off x="6806871" y="12241"/>
            <a:ext cx="5385129" cy="6916459"/>
          </a:xfrm>
        </p:spPr>
      </p:pic>
    </p:spTree>
    <p:extLst>
      <p:ext uri="{BB962C8B-B14F-4D97-AF65-F5344CB8AC3E}">
        <p14:creationId xmlns:p14="http://schemas.microsoft.com/office/powerpoint/2010/main" val="2680855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05A5C2-39CC-4137-83D5-28604893B3A9}"/>
              </a:ext>
            </a:extLst>
          </p:cNvPr>
          <p:cNvSpPr txBox="1"/>
          <p:nvPr/>
        </p:nvSpPr>
        <p:spPr>
          <a:xfrm>
            <a:off x="956185" y="2273320"/>
            <a:ext cx="100404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atin typeface="Arial" panose="020B0604020202020204" pitchFamily="34" charset="0"/>
                <a:cs typeface="Arial" panose="020B0604020202020204" pitchFamily="34" charset="0"/>
              </a:rPr>
              <a:t>Your voices </a:t>
            </a:r>
          </a:p>
          <a:p>
            <a:r>
              <a:rPr lang="en-GB" sz="6000" dirty="0">
                <a:latin typeface="Arial" panose="020B0604020202020204" pitchFamily="34" charset="0"/>
                <a:cs typeface="Arial" panose="020B0604020202020204" pitchFamily="34" charset="0"/>
              </a:rPr>
              <a:t>were heard.</a:t>
            </a:r>
          </a:p>
        </p:txBody>
      </p:sp>
      <p:pic>
        <p:nvPicPr>
          <p:cNvPr id="11" name="Content Placeholder 10" descr="A group of boys holding signs&#10;&#10;Description automatically generated with low confidence">
            <a:extLst>
              <a:ext uri="{FF2B5EF4-FFF2-40B4-BE49-F238E27FC236}">
                <a16:creationId xmlns:a16="http://schemas.microsoft.com/office/drawing/2014/main" id="{7E0F9856-4055-45AC-9669-A7950C8BD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224" y="0"/>
            <a:ext cx="5136776" cy="6849036"/>
          </a:xfrm>
        </p:spPr>
      </p:pic>
    </p:spTree>
    <p:extLst>
      <p:ext uri="{BB962C8B-B14F-4D97-AF65-F5344CB8AC3E}">
        <p14:creationId xmlns:p14="http://schemas.microsoft.com/office/powerpoint/2010/main" val="1916189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E9C5A6A-C7CA-433D-B6A1-62EE57EB6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932" y="3066521"/>
            <a:ext cx="10879068" cy="37914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87C2E1-7F6B-4A16-ADF2-6AC75877AF04}"/>
              </a:ext>
            </a:extLst>
          </p:cNvPr>
          <p:cNvSpPr/>
          <p:nvPr/>
        </p:nvSpPr>
        <p:spPr>
          <a:xfrm>
            <a:off x="775063" y="2891246"/>
            <a:ext cx="10014857" cy="2037590"/>
          </a:xfrm>
          <a:prstGeom prst="rect">
            <a:avLst/>
          </a:prstGeom>
          <a:solidFill>
            <a:srgbClr val="1CF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F001C-C99F-42A8-89B0-EC9B8BEDC593}"/>
              </a:ext>
            </a:extLst>
          </p:cNvPr>
          <p:cNvSpPr txBox="1"/>
          <p:nvPr/>
        </p:nvSpPr>
        <p:spPr>
          <a:xfrm>
            <a:off x="936257" y="747504"/>
            <a:ext cx="100404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You asked for countries to stop funding fossil fuels overseas…</a:t>
            </a:r>
          </a:p>
          <a:p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The Glasgow Climate Pact is the first COP agreement to mention fossil fuels, with an agreement to phase-down coal.</a:t>
            </a:r>
          </a:p>
        </p:txBody>
      </p:sp>
    </p:spTree>
    <p:extLst>
      <p:ext uri="{BB962C8B-B14F-4D97-AF65-F5344CB8AC3E}">
        <p14:creationId xmlns:p14="http://schemas.microsoft.com/office/powerpoint/2010/main" val="277954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E9C5A6A-C7CA-433D-B6A1-62EE57EB6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932" y="3066521"/>
            <a:ext cx="10879068" cy="37914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87C2E1-7F6B-4A16-ADF2-6AC75877AF04}"/>
              </a:ext>
            </a:extLst>
          </p:cNvPr>
          <p:cNvSpPr/>
          <p:nvPr/>
        </p:nvSpPr>
        <p:spPr>
          <a:xfrm>
            <a:off x="775063" y="2891246"/>
            <a:ext cx="10014857" cy="2037590"/>
          </a:xfrm>
          <a:prstGeom prst="rect">
            <a:avLst/>
          </a:prstGeom>
          <a:solidFill>
            <a:srgbClr val="1CF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09C124-A676-48A3-9399-0F0706408F9E}"/>
              </a:ext>
            </a:extLst>
          </p:cNvPr>
          <p:cNvSpPr txBox="1"/>
          <p:nvPr/>
        </p:nvSpPr>
        <p:spPr>
          <a:xfrm>
            <a:off x="992948" y="796601"/>
            <a:ext cx="1038554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called for countries to keep global temperature rises below 1.5 degrees….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Countries at COP26 agreed to come to COP27 next year with their plans for cutting emissions.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76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8E62535-3720-4A71-BD6D-0C174B1E731D}"/>
              </a:ext>
            </a:extLst>
          </p:cNvPr>
          <p:cNvSpPr txBox="1"/>
          <p:nvPr/>
        </p:nvSpPr>
        <p:spPr>
          <a:xfrm>
            <a:off x="495906" y="808326"/>
            <a:ext cx="4972965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tide is turning.</a:t>
            </a:r>
          </a:p>
          <a:p>
            <a:endParaRPr lang="en-GB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But COP26 was just the start. And it didn’t go far enough.</a:t>
            </a:r>
          </a:p>
          <a:p>
            <a:endParaRPr lang="en-GB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 hasn't delivered the action </a:t>
            </a:r>
            <a:r>
              <a:rPr lang="en-GB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that’s urgently needed.</a:t>
            </a:r>
            <a:endParaRPr lang="en-GB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37E62E-5CF3-4585-9466-8A577C45E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-1"/>
            <a:ext cx="6705600" cy="688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2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05A5C2-39CC-4137-83D5-28604893B3A9}"/>
              </a:ext>
            </a:extLst>
          </p:cNvPr>
          <p:cNvSpPr txBox="1"/>
          <p:nvPr/>
        </p:nvSpPr>
        <p:spPr>
          <a:xfrm>
            <a:off x="1075763" y="1498911"/>
            <a:ext cx="10040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600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D9649A-F885-4C15-9C15-1CF487325644}"/>
              </a:ext>
            </a:extLst>
          </p:cNvPr>
          <p:cNvSpPr txBox="1"/>
          <p:nvPr/>
        </p:nvSpPr>
        <p:spPr>
          <a:xfrm>
            <a:off x="6377890" y="507994"/>
            <a:ext cx="538676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hotter our climate gets, the more we will see extreme weather, flooding and droughts.</a:t>
            </a:r>
          </a:p>
          <a:p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are all affected by the climate crisis, but the world’s poorest communities, </a:t>
            </a:r>
          </a:p>
          <a:p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who have done the least to cause it, are suffering the most right now.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621E5F-78C2-4BAA-AB28-29DC8B24C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97291" cy="6955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526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05A5C2-39CC-4137-83D5-28604893B3A9}"/>
              </a:ext>
            </a:extLst>
          </p:cNvPr>
          <p:cNvSpPr txBox="1"/>
          <p:nvPr/>
        </p:nvSpPr>
        <p:spPr>
          <a:xfrm>
            <a:off x="1075763" y="1498911"/>
            <a:ext cx="10040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600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D9649A-F885-4C15-9C15-1CF487325644}"/>
              </a:ext>
            </a:extLst>
          </p:cNvPr>
          <p:cNvSpPr txBox="1"/>
          <p:nvPr/>
        </p:nvSpPr>
        <p:spPr>
          <a:xfrm>
            <a:off x="936377" y="627130"/>
            <a:ext cx="542466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are on a road with no turning back now. The question is, are we travelling 'far enough, fast enough and fairly enough' – to which the answer is no.  </a:t>
            </a:r>
          </a:p>
          <a:p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Climate justice is not just a concept for some, it is what must be delivered. 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Christine Allen, CAFOD Director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1" descr="Closed quotation mark with solid fill">
            <a:extLst>
              <a:ext uri="{FF2B5EF4-FFF2-40B4-BE49-F238E27FC236}">
                <a16:creationId xmlns:a16="http://schemas.microsoft.com/office/drawing/2014/main" id="{3558C368-232D-4DEC-A180-EBB9F6E2C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8860" y="352338"/>
            <a:ext cx="914400" cy="914400"/>
          </a:xfrm>
          <a:prstGeom prst="rect">
            <a:avLst/>
          </a:prstGeom>
        </p:spPr>
      </p:pic>
      <p:pic>
        <p:nvPicPr>
          <p:cNvPr id="13" name="Graphic 12" descr="Closed quotation mark with solid fill">
            <a:extLst>
              <a:ext uri="{FF2B5EF4-FFF2-40B4-BE49-F238E27FC236}">
                <a16:creationId xmlns:a16="http://schemas.microsoft.com/office/drawing/2014/main" id="{439DD0A6-926A-424F-8EB8-C44619E0A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5429" y="4444689"/>
            <a:ext cx="914400" cy="914400"/>
          </a:xfrm>
          <a:prstGeom prst="rect">
            <a:avLst/>
          </a:prstGeom>
        </p:spPr>
      </p:pic>
      <p:pic>
        <p:nvPicPr>
          <p:cNvPr id="3" name="Picture 2" descr="A young child fetching water from a river&#10;&#10;Description automatically generated with low confidence">
            <a:extLst>
              <a:ext uri="{FF2B5EF4-FFF2-40B4-BE49-F238E27FC236}">
                <a16:creationId xmlns:a16="http://schemas.microsoft.com/office/drawing/2014/main" id="{2AB69E64-047E-4150-80AB-3815DC6C56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8" r="24131"/>
          <a:stretch/>
        </p:blipFill>
        <p:spPr>
          <a:xfrm>
            <a:off x="6606149" y="-23614"/>
            <a:ext cx="5585852" cy="69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19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05A5C2-39CC-4137-83D5-28604893B3A9}"/>
              </a:ext>
            </a:extLst>
          </p:cNvPr>
          <p:cNvSpPr txBox="1"/>
          <p:nvPr/>
        </p:nvSpPr>
        <p:spPr>
          <a:xfrm>
            <a:off x="1226040" y="603364"/>
            <a:ext cx="67019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Now is the time to act, urgently, courageously and responsibly. 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Message to COP26, Pope Francis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phic 8" descr="Closed quotation mark with solid fill">
            <a:extLst>
              <a:ext uri="{FF2B5EF4-FFF2-40B4-BE49-F238E27FC236}">
                <a16:creationId xmlns:a16="http://schemas.microsoft.com/office/drawing/2014/main" id="{5D08CB4B-5318-4F1F-8A83-D1B7242D0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81292" y="603364"/>
            <a:ext cx="1115909" cy="1115909"/>
          </a:xfrm>
          <a:prstGeom prst="rect">
            <a:avLst/>
          </a:prstGeom>
        </p:spPr>
      </p:pic>
      <p:pic>
        <p:nvPicPr>
          <p:cNvPr id="10" name="Graphic 9" descr="Closed quotation mark with solid fill">
            <a:extLst>
              <a:ext uri="{FF2B5EF4-FFF2-40B4-BE49-F238E27FC236}">
                <a16:creationId xmlns:a16="http://schemas.microsoft.com/office/drawing/2014/main" id="{7EF421E0-A818-4585-B11C-F3BEC6234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19051" y="3363794"/>
            <a:ext cx="1176309" cy="1176309"/>
          </a:xfrm>
          <a:prstGeom prst="rect">
            <a:avLst/>
          </a:prstGeom>
        </p:spPr>
      </p:pic>
      <p:pic>
        <p:nvPicPr>
          <p:cNvPr id="5" name="Picture 4" descr="Eyes of the world banner tour">
            <a:extLst>
              <a:ext uri="{FF2B5EF4-FFF2-40B4-BE49-F238E27FC236}">
                <a16:creationId xmlns:a16="http://schemas.microsoft.com/office/drawing/2014/main" id="{D4784E55-1BF5-4659-A7CA-4873F29EE0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4" r="27491"/>
          <a:stretch/>
        </p:blipFill>
        <p:spPr>
          <a:xfrm>
            <a:off x="8229601" y="-1"/>
            <a:ext cx="3962400" cy="691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25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72308B02E1E4A9F4BBEA19176AB65" ma:contentTypeVersion="2971" ma:contentTypeDescription="Create a new document." ma:contentTypeScope="" ma:versionID="4aa2db4177c8e0f85f25b58e27dabfdf">
  <xsd:schema xmlns:xsd="http://www.w3.org/2001/XMLSchema" xmlns:xs="http://www.w3.org/2001/XMLSchema" xmlns:p="http://schemas.microsoft.com/office/2006/metadata/properties" xmlns:ns2="04672002-f21f-4240-adfb-f0b653fb6fb5" xmlns:ns3="236a9a4b-a03c-46ba-8ec6-624c184acbc6" xmlns:ns4="http://schemas.microsoft.com/sharepoint/v3/fields" xmlns:ns5="bdf04112-6931-4610-9724-cd62e91446a3" targetNamespace="http://schemas.microsoft.com/office/2006/metadata/properties" ma:root="true" ma:fieldsID="9904130c5251f848678ed5a103073116" ns2:_="" ns3:_="" ns4:_="" ns5:_="">
    <xsd:import namespace="04672002-f21f-4240-adfb-f0b653fb6fb5"/>
    <xsd:import namespace="236a9a4b-a03c-46ba-8ec6-624c184acbc6"/>
    <xsd:import namespace="http://schemas.microsoft.com/sharepoint/v3/fields"/>
    <xsd:import namespace="bdf04112-6931-4610-9724-cd62e91446a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udience"/>
                <xsd:element ref="ns3:Activity" minOccurs="0"/>
                <xsd:element ref="ns4:_Statu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5:SharedWithUsers" minOccurs="0"/>
                <xsd:element ref="ns5:SharedWithDetail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2002-f21f-4240-adfb-f0b653fb6f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a9a4b-a03c-46ba-8ec6-624c184acbc6" elementFormDefault="qualified">
    <xsd:import namespace="http://schemas.microsoft.com/office/2006/documentManagement/types"/>
    <xsd:import namespace="http://schemas.microsoft.com/office/infopath/2007/PartnerControls"/>
    <xsd:element name="Audience" ma:index="11" ma:displayName="Audience" ma:format="Dropdown" ma:internalName="Audience">
      <xsd:simpleType>
        <xsd:restriction base="dms:Choice">
          <xsd:enumeration value="Primary"/>
          <xsd:enumeration value="11-18"/>
          <xsd:enumeration value="Both"/>
          <xsd:enumeration value="N/A"/>
        </xsd:restriction>
      </xsd:simpleType>
    </xsd:element>
    <xsd:element name="Activity" ma:index="12" nillable="true" ma:displayName="Activity" ma:default="Advent" ma:format="Dropdown" ma:internalName="Activity">
      <xsd:simpleType>
        <xsd:restriction base="dms:Choice">
          <xsd:enumeration value="Advent"/>
          <xsd:enumeration value="CAFOD Clubs"/>
          <xsd:enumeration value="Campaigns"/>
          <xsd:enumeration value="Fairtrade"/>
          <xsd:enumeration value="Faith in Action"/>
          <xsd:enumeration value="Harvest"/>
          <xsd:enumeration value="Lent"/>
          <xsd:enumeration value="Other Curriculum"/>
          <xsd:enumeration value="Prayer and Worship"/>
          <xsd:enumeration value="RE Curriculum"/>
          <xsd:enumeration value="Sport"/>
          <xsd:enumeration value="World Gifts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3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04112-6931-4610-9724-cd62e91446a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tivity xmlns="236a9a4b-a03c-46ba-8ec6-624c184acbc6">Campaigns</Activity>
    <Audience xmlns="236a9a4b-a03c-46ba-8ec6-624c184acbc6">Primary</Audience>
    <_Status xmlns="http://schemas.microsoft.com/sharepoint/v3/fields">Not Started</_Status>
    <_dlc_DocId xmlns="04672002-f21f-4240-adfb-f0b653fb6fb5">SZUU6KYVHK2A-2146017777-14698</_dlc_DocId>
    <_dlc_DocIdUrl xmlns="04672002-f21f-4240-adfb-f0b653fb6fb5">
      <Url>https://cafod365.sharepoint.com/sites/int/Education/_layouts/15/DocIdRedir.aspx?ID=SZUU6KYVHK2A-2146017777-14698</Url>
      <Description>SZUU6KYVHK2A-2146017777-14698</Description>
    </_dlc_DocIdUrl>
  </documentManagement>
</p:properties>
</file>

<file path=customXml/itemProps1.xml><?xml version="1.0" encoding="utf-8"?>
<ds:datastoreItem xmlns:ds="http://schemas.openxmlformats.org/officeDocument/2006/customXml" ds:itemID="{5DFDE8C6-41AE-4A7C-A9FE-D53F30CA26D6}">
  <ds:schemaRefs>
    <ds:schemaRef ds:uri="04672002-f21f-4240-adfb-f0b653fb6fb5"/>
    <ds:schemaRef ds:uri="236a9a4b-a03c-46ba-8ec6-624c184acbc6"/>
    <ds:schemaRef ds:uri="bdf04112-6931-4610-9724-cd62e91446a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D464A42-5E54-4FDB-9028-C027236C24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9596DC-5969-4AA0-A3C5-0955B19AB91B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CD3B0561-DE96-4A7A-A34C-F6EE5B126D11}">
  <ds:schemaRefs>
    <ds:schemaRef ds:uri="04672002-f21f-4240-adfb-f0b653fb6fb5"/>
    <ds:schemaRef ds:uri="236a9a4b-a03c-46ba-8ec6-624c184acbc6"/>
    <ds:schemaRef ds:uri="bdf04112-6931-4610-9724-cd62e91446a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348</Words>
  <Application>Microsoft Office PowerPoint</Application>
  <PresentationFormat>Widescreen</PresentationFormat>
  <Paragraphs>44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Brinn</dc:creator>
  <cp:lastModifiedBy>Kathleen O'Brien</cp:lastModifiedBy>
  <cp:revision>2</cp:revision>
  <dcterms:created xsi:type="dcterms:W3CDTF">2021-03-29T13:55:02Z</dcterms:created>
  <dcterms:modified xsi:type="dcterms:W3CDTF">2021-11-15T16:12:22Z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0x01010096472308B02E1E4A9F4BBEA19176AB65</vt:lpwstr>
  </property>
  <property fmtid="{D5CDD505-2E9C-101B-9397-08002B2CF9AE}" pid="3" name="_dlc_DocIdItemGuid">
    <vt:lpwstr>58a54f46-ce8b-4743-9321-df014cc72015</vt:lpwstr>
  </property>
</Properties>
</file>