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5"/>
  </p:notesMasterIdLst>
  <p:handoutMasterIdLst>
    <p:handoutMasterId r:id="rId26"/>
  </p:handoutMasterIdLst>
  <p:sldIdLst>
    <p:sldId id="301" r:id="rId6"/>
    <p:sldId id="268" r:id="rId7"/>
    <p:sldId id="420" r:id="rId8"/>
    <p:sldId id="430" r:id="rId9"/>
    <p:sldId id="269" r:id="rId10"/>
    <p:sldId id="386" r:id="rId11"/>
    <p:sldId id="381" r:id="rId12"/>
    <p:sldId id="382" r:id="rId13"/>
    <p:sldId id="390" r:id="rId14"/>
    <p:sldId id="426" r:id="rId15"/>
    <p:sldId id="428" r:id="rId16"/>
    <p:sldId id="429" r:id="rId17"/>
    <p:sldId id="431" r:id="rId18"/>
    <p:sldId id="293" r:id="rId19"/>
    <p:sldId id="405" r:id="rId20"/>
    <p:sldId id="418" r:id="rId21"/>
    <p:sldId id="361" r:id="rId22"/>
    <p:sldId id="425" r:id="rId23"/>
    <p:sldId id="257" r:id="rId24"/>
  </p:sldIdLst>
  <p:sldSz cx="9144000" cy="5143500" type="screen16x9"/>
  <p:notesSz cx="20104100" cy="11309350"/>
  <p:embeddedFontLst>
    <p:embeddedFont>
      <p:font typeface="Century Gothic" panose="020B050202020202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ExtraBold" panose="00000900000000000000" pitchFamily="2" charset="0"/>
      <p:bold r:id="rId35"/>
      <p:italic r:id="rId36"/>
      <p:boldItalic r:id="rId37"/>
    </p:embeddedFont>
    <p:embeddedFont>
      <p:font typeface="Montserrat Light" panose="00000400000000000000" pitchFamily="2" charset="0"/>
      <p:regular r:id="rId38"/>
      <p:italic r:id="rId39"/>
    </p:embeddedFont>
    <p:embeddedFont>
      <p:font typeface="Montserrat school" panose="020B0604020202020204" charset="0"/>
      <p:regular r:id="rId40"/>
      <p:italic r:id="rId41"/>
    </p:embeddedFont>
    <p:embeddedFont>
      <p:font typeface="Segoe UI" panose="020B0502040204020203" pitchFamily="34" charset="0"/>
      <p:regular r:id="rId42"/>
      <p:bold r:id="rId43"/>
      <p:italic r:id="rId44"/>
      <p:boldItalic r:id="rId45"/>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AEC52-D19C-CB2D-0B01-4BAB72749C35}" v="1364" dt="2026-06-10T11:08:39.856"/>
    <p1510:client id="{40D78531-DD36-48CC-02C0-4A2572A9E67D}" v="209" dt="2026-06-08T17:50:39.320"/>
    <p1510:client id="{ACBF6529-CFFB-B5E7-F7E7-36CB4A18BE60}" v="609" dt="2026-06-08T16:36:40.720"/>
    <p1510:client id="{F804FA32-3BC6-5F0F-6811-64D8CCA115F2}" v="633" dt="2026-06-09T11:27:14.06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02"/>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3.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6/10/2026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6/10/2026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Eleventh</a:t>
            </a:r>
            <a:r>
              <a:rPr lang="en-US" b="1">
                <a:solidFill>
                  <a:srgbClr val="000000"/>
                </a:solidFill>
              </a:rPr>
              <a:t> Sunday in Ordinary Time </a:t>
            </a:r>
            <a:r>
              <a:rPr lang="en-US" b="1"/>
              <a:t>(Year A)</a:t>
            </a:r>
            <a:endParaRPr lang="en-US" b="1" dirty="0"/>
          </a:p>
          <a:p>
            <a:endParaRPr lang="en-US" b="1" dirty="0"/>
          </a:p>
          <a:p>
            <a:r>
              <a:rPr lang="en-US" b="1"/>
              <a:t>Preparation of the worship space</a:t>
            </a:r>
            <a:endParaRPr lang="en-US" b="1" dirty="0"/>
          </a:p>
          <a:p>
            <a:r>
              <a:rPr lang="en-US" b="1" dirty="0" err="1"/>
              <a:t>Colour</a:t>
            </a:r>
            <a:r>
              <a:rPr lang="en-US" b="1" dirty="0"/>
              <a:t>: </a:t>
            </a:r>
            <a:r>
              <a:rPr lang="en-US" dirty="0"/>
              <a:t>green</a:t>
            </a:r>
          </a:p>
          <a:p>
            <a:endParaRPr lang="en-US" dirty="0">
              <a:solidFill>
                <a:srgbClr val="000000"/>
              </a:solidFill>
            </a:endParaRPr>
          </a:p>
          <a:p>
            <a:r>
              <a:rPr lang="en-US" b="1">
                <a:solidFill>
                  <a:srgbClr val="000000"/>
                </a:solidFill>
              </a:rPr>
              <a:t>Song suggestions:</a:t>
            </a:r>
            <a:endParaRPr lang="en-US" b="1"/>
          </a:p>
          <a:p>
            <a:r>
              <a:rPr lang="en-US">
                <a:solidFill>
                  <a:srgbClr val="000000"/>
                </a:solidFill>
              </a:rPr>
              <a:t>God’s Spirit is in my heart (864, Laudate)</a:t>
            </a:r>
            <a:endParaRPr lang="en-US"/>
          </a:p>
          <a:p>
            <a:endParaRPr lang="en-US" b="1" dirty="0">
              <a:solidFill>
                <a:srgbClr val="000000"/>
              </a:solidFill>
            </a:endParaRPr>
          </a:p>
          <a:p>
            <a:r>
              <a:rPr lang="en-US" b="1">
                <a:solidFill>
                  <a:srgbClr val="000000"/>
                </a:solidFill>
              </a:rPr>
              <a:t>Welcome</a:t>
            </a:r>
            <a:endParaRPr lang="en-US" b="1"/>
          </a:p>
          <a:p>
            <a:r>
              <a:rPr lang="en-US" dirty="0">
                <a:solidFill>
                  <a:srgbClr val="000000"/>
                </a:solidFill>
              </a:rPr>
              <a:t>Today, we hear how Jesus was moved with compassion for people who were worried and who were looking for help. He sent the disciples out to care for them and he asks us to carry on </a:t>
            </a:r>
            <a:r>
              <a:rPr lang="en-US" dirty="0"/>
              <a:t>this work today</a:t>
            </a:r>
            <a:r>
              <a:rPr lang="en-US" dirty="0">
                <a:solidFill>
                  <a:srgbClr val="000000"/>
                </a:solidFill>
              </a:rPr>
              <a:t>.</a:t>
            </a:r>
            <a:endParaRPr lang="en-US" dirty="0"/>
          </a:p>
          <a:p>
            <a:endParaRPr lang="en-US" dirty="0"/>
          </a:p>
          <a:p>
            <a:r>
              <a:rPr lang="en-US"/>
              <a:t>Dristy, Bangladesh</a:t>
            </a:r>
            <a:endParaRPr lang="en-US" dirty="0"/>
          </a:p>
          <a:p>
            <a:r>
              <a:rPr lang="en-US"/>
              <a:t>Photo credit: Amit Rudro</a:t>
            </a:r>
            <a:endParaRPr lang="en-US" dirty="0"/>
          </a:p>
          <a:p>
            <a:endParaRPr lang="en-US" b="1" dirty="0"/>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Schoolchildren from Our Lady of Perpetual Help primary school, Manchester</a:t>
            </a:r>
            <a:endParaRPr lang="en-US"/>
          </a:p>
          <a:p>
            <a:r>
              <a:rPr lang="en-US"/>
              <a:t>Photo credit: Thom Flint</a:t>
            </a:r>
          </a:p>
          <a:p>
            <a:r>
              <a:rPr lang="en-US"/>
              <a:t>Cynthia and her son, Messi, DRC</a:t>
            </a:r>
          </a:p>
          <a:p>
            <a:r>
              <a:rPr lang="en-US"/>
              <a:t>Photo credit: Carielle Doe</a:t>
            </a:r>
            <a:endParaRPr lang="en-US" dirty="0"/>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114729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School children taking part in the Big Lent Walk</a:t>
            </a:r>
            <a:endParaRPr lang="en-US">
              <a:solidFill>
                <a:srgbClr val="444444"/>
              </a:solidFill>
            </a:endParaRPr>
          </a:p>
          <a:p>
            <a:r>
              <a:rPr lang="en-US"/>
              <a:t>Photo credit: CAFOD Liverpool</a:t>
            </a:r>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A975-76DE-1C1B-0CB9-394E849F1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4788D-5763-C730-3CA2-D3C243162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E63D1-7162-C06A-FF7C-F01CF85D98C1}"/>
              </a:ext>
            </a:extLst>
          </p:cNvPr>
          <p:cNvSpPr>
            <a:spLocks noGrp="1"/>
          </p:cNvSpPr>
          <p:nvPr>
            <p:ph type="body" idx="1"/>
          </p:nvPr>
        </p:nvSpPr>
        <p:spPr/>
        <p:txBody>
          <a:bodyPr/>
          <a:lstStyle/>
          <a:p>
            <a:r>
              <a:rPr lang="en-US"/>
              <a:t>Pupils at St Chad's, London</a:t>
            </a:r>
          </a:p>
          <a:p>
            <a:r>
              <a:rPr lang="en-US">
                <a:latin typeface="Calibri"/>
                <a:ea typeface="Calibri"/>
                <a:cs typeface="Calibri"/>
              </a:rPr>
              <a:t>Photo credit: Joe Newman</a:t>
            </a:r>
          </a:p>
          <a:p>
            <a:r>
              <a:rPr lang="en-US">
                <a:latin typeface="Calibri"/>
                <a:ea typeface="Calibri"/>
                <a:cs typeface="Calibri"/>
              </a:rPr>
              <a:t>Marching for climate change</a:t>
            </a:r>
          </a:p>
          <a:p>
            <a:r>
              <a:rPr lang="en-US" dirty="0">
                <a:highlight>
                  <a:srgbClr val="F4F4F5"/>
                </a:highlight>
              </a:rPr>
              <a:t>Photo </a:t>
            </a:r>
            <a:r>
              <a:rPr lang="en-US">
                <a:highlight>
                  <a:srgbClr val="F4F4F5"/>
                </a:highlight>
              </a:rPr>
              <a:t>credit: David</a:t>
            </a:r>
            <a:r>
              <a:rPr lang="en-US" dirty="0">
                <a:highlight>
                  <a:srgbClr val="F4F4F5"/>
                </a:highlight>
              </a:rPr>
              <a:t> Gallardo</a:t>
            </a:r>
          </a:p>
          <a:p>
            <a:r>
              <a:rPr lang="en-US">
                <a:highlight>
                  <a:srgbClr val="F4F4F5"/>
                </a:highlight>
              </a:rPr>
              <a:t>St Francis Xavier's RC Primary School, Herefordshire</a:t>
            </a:r>
          </a:p>
          <a:p>
            <a:r>
              <a:rPr lang="en-US">
                <a:highlight>
                  <a:srgbClr val="F4F4F5"/>
                </a:highlight>
              </a:rPr>
              <a:t>Photo credit: Vicky Ahmed</a:t>
            </a:r>
            <a:endParaRPr lang="en-US"/>
          </a:p>
        </p:txBody>
      </p:sp>
      <p:sp>
        <p:nvSpPr>
          <p:cNvPr id="4" name="Slide Number Placeholder 3">
            <a:extLst>
              <a:ext uri="{FF2B5EF4-FFF2-40B4-BE49-F238E27FC236}">
                <a16:creationId xmlns:a16="http://schemas.microsoft.com/office/drawing/2014/main" id="{380C9989-290B-0011-B9E2-97AE4BDAA7D5}"/>
              </a:ext>
            </a:extLst>
          </p:cNvPr>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43314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3320E-F585-1847-8B87-AC72852FB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9128A-66CD-7F4A-4089-9A10D65F0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6B692-8EFA-922E-666F-8BD9DD321623}"/>
              </a:ext>
            </a:extLst>
          </p:cNvPr>
          <p:cNvSpPr>
            <a:spLocks noGrp="1"/>
          </p:cNvSpPr>
          <p:nvPr>
            <p:ph type="body" idx="1"/>
          </p:nvPr>
        </p:nvSpPr>
        <p:spPr/>
        <p:txBody>
          <a:bodyPr/>
          <a:lstStyle/>
          <a:p>
            <a:r>
              <a:rPr lang="en-US"/>
              <a:t>Dristy, Bangladesh</a:t>
            </a:r>
          </a:p>
          <a:p>
            <a:r>
              <a:rPr lang="en-US"/>
              <a:t>Photo credit: Amit Rudro</a:t>
            </a:r>
          </a:p>
          <a:p>
            <a:r>
              <a:rPr lang="en-US" dirty="0" err="1"/>
              <a:t>Saidimu</a:t>
            </a:r>
            <a:r>
              <a:rPr lang="en-US" dirty="0"/>
              <a:t>, Kenya</a:t>
            </a:r>
          </a:p>
          <a:p>
            <a:r>
              <a:rPr lang="en-US">
                <a:highlight>
                  <a:srgbClr val="F4F4F5"/>
                </a:highlight>
              </a:rPr>
              <a:t>Photo credit: Mwangi Kirubi</a:t>
            </a:r>
          </a:p>
          <a:p>
            <a:r>
              <a:rPr lang="en-US">
                <a:highlight>
                  <a:srgbClr val="F4F4F5"/>
                </a:highlight>
              </a:rPr>
              <a:t>Monica and her baby, Brazil</a:t>
            </a:r>
          </a:p>
          <a:p>
            <a:r>
              <a:rPr lang="en-US">
                <a:highlight>
                  <a:srgbClr val="F4F4F5"/>
                </a:highlight>
              </a:rPr>
              <a:t>Photo credit: Kezia Lavan</a:t>
            </a:r>
            <a:endParaRPr lang="en-US" dirty="0">
              <a:highlight>
                <a:srgbClr val="F4F4F5"/>
              </a:highlight>
            </a:endParaRPr>
          </a:p>
        </p:txBody>
      </p:sp>
      <p:sp>
        <p:nvSpPr>
          <p:cNvPr id="4" name="Slide Number Placeholder 3">
            <a:extLst>
              <a:ext uri="{FF2B5EF4-FFF2-40B4-BE49-F238E27FC236}">
                <a16:creationId xmlns:a16="http://schemas.microsoft.com/office/drawing/2014/main" id="{07F62601-5270-EFAF-0831-45F38C540203}"/>
              </a:ext>
            </a:extLst>
          </p:cNvPr>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356320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38383C"/>
                </a:solidFill>
                <a:highlight>
                  <a:srgbClr val="F4F4F5"/>
                </a:highlight>
              </a:rPr>
              <a:t>Pupils of St Mary's RC High School, Herefordshire</a:t>
            </a:r>
            <a:endParaRPr lang="en-US"/>
          </a:p>
          <a:p>
            <a:r>
              <a:rPr lang="en-GB">
                <a:highlight>
                  <a:srgbClr val="F4F4F5"/>
                </a:highlight>
              </a:rPr>
              <a:t>Photo credit: Victoria Ahmed</a:t>
            </a:r>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Rachel Summers</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2A5F-B690-52FA-8491-9077AD5E1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55EC0-AC64-C3F7-B7A8-ED013568E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5C3D9-6946-8769-EB8F-76AECEDAB1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F5CC95-4A5F-15DA-4849-104A443DFBAA}"/>
              </a:ext>
            </a:extLst>
          </p:cNvPr>
          <p:cNvSpPr>
            <a:spLocks noGrp="1"/>
          </p:cNvSpPr>
          <p:nvPr>
            <p:ph type="sldNum" sz="quarter" idx="5"/>
          </p:nvPr>
        </p:nvSpPr>
        <p:spPr/>
        <p:txBody>
          <a:bodyPr/>
          <a:lstStyle/>
          <a:p>
            <a:fld id="{467C0A84-E356-4051-98B9-B29298D6E6F5}" type="slidenum">
              <a:rPr lang="en-GB" smtClean="0"/>
              <a:t>4</a:t>
            </a:fld>
            <a:endParaRPr lang="en-GB"/>
          </a:p>
        </p:txBody>
      </p:sp>
    </p:spTree>
    <p:extLst>
      <p:ext uri="{BB962C8B-B14F-4D97-AF65-F5344CB8AC3E}">
        <p14:creationId xmlns:p14="http://schemas.microsoft.com/office/powerpoint/2010/main" val="106351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Woman in thought</a:t>
            </a:r>
            <a:endParaRPr lang="en-GB" dirty="0">
              <a:highlight>
                <a:srgbClr val="F4F4F5"/>
              </a:highlight>
            </a:endParaRPr>
          </a:p>
          <a:p>
            <a:pPr>
              <a:defRPr/>
            </a:pPr>
            <a:r>
              <a:rPr lang="en-GB">
                <a:highlight>
                  <a:srgbClr val="F4F4F5"/>
                </a:highlight>
                <a:ea typeface="Calibri"/>
                <a:cs typeface="Calibri"/>
              </a:rPr>
              <a:t>Photo credit: Stock image</a:t>
            </a:r>
            <a:endParaRPr lang="en-GB" dirty="0">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F4F4F5"/>
                </a:highlight>
              </a:rPr>
              <a:t>Caring</a:t>
            </a:r>
            <a:endParaRPr lang="en-GB" i="1" dirty="0">
              <a:highlight>
                <a:srgbClr val="F4F4F5"/>
              </a:highlight>
            </a:endParaRPr>
          </a:p>
          <a:p>
            <a:r>
              <a:rPr lang="en-GB">
                <a:highlight>
                  <a:srgbClr val="F4F4F5"/>
                </a:highlight>
                <a:ea typeface="Calibri"/>
                <a:cs typeface="Calibri"/>
              </a:rPr>
              <a:t>Photo credit: Stock image</a:t>
            </a:r>
            <a:endParaRPr lang="en-GB" dirty="0">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Worried</a:t>
            </a:r>
            <a:endParaRPr lang="en-US"/>
          </a:p>
          <a:p>
            <a:r>
              <a:rPr lang="en-US" dirty="0">
                <a:solidFill>
                  <a:srgbClr val="38383C"/>
                </a:solidFill>
                <a:highlight>
                  <a:srgbClr val="F4F4F5"/>
                </a:highlight>
              </a:rPr>
              <a:t>Photo credit: Katie Gerrard on </a:t>
            </a:r>
            <a:r>
              <a:rPr lang="en-US" dirty="0" err="1">
                <a:solidFill>
                  <a:srgbClr val="38383C"/>
                </a:solidFill>
                <a:highlight>
                  <a:srgbClr val="F4F4F5"/>
                </a:highlight>
              </a:rPr>
              <a:t>Unsplash</a:t>
            </a:r>
            <a:endParaRPr lang="en-US">
              <a:solidFill>
                <a:srgbClr val="38383C"/>
              </a:solidFill>
              <a:highlight>
                <a:srgbClr val="F4F4F5"/>
              </a:highlight>
            </a:endParaRPr>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F4F4F5"/>
                </a:highlight>
              </a:rPr>
              <a:t>Hands On Magdalena Medio Norwich wall hanging, UK</a:t>
            </a:r>
            <a:endParaRPr lang="en-US"/>
          </a:p>
          <a:p>
            <a:r>
              <a:rPr lang="en-GB">
                <a:highlight>
                  <a:srgbClr val="F4F4F5"/>
                </a:highlight>
              </a:rPr>
              <a:t>Photo credit: Joe Savage</a:t>
            </a:r>
            <a:endParaRPr lang="en-GB" dirty="0">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Hands in prayer</a:t>
            </a:r>
            <a:endParaRPr lang="en-US" dirty="0">
              <a:solidFill>
                <a:srgbClr val="000000"/>
              </a:solidFill>
              <a:highlight>
                <a:srgbClr val="F4F4F5"/>
              </a:highlight>
            </a:endParaRPr>
          </a:p>
          <a:p>
            <a:r>
              <a:rPr lang="en-US" dirty="0">
                <a:solidFill>
                  <a:srgbClr val="000000"/>
                </a:solidFill>
                <a:highlight>
                  <a:srgbClr val="F4F4F5"/>
                </a:highlight>
              </a:rPr>
              <a:t>Photo </a:t>
            </a:r>
            <a:r>
              <a:rPr lang="en-US">
                <a:solidFill>
                  <a:srgbClr val="000000"/>
                </a:solidFill>
                <a:highlight>
                  <a:srgbClr val="F4F4F5"/>
                </a:highlight>
              </a:rPr>
              <a:t>credit: Stock</a:t>
            </a:r>
            <a:r>
              <a:rPr lang="en-US" dirty="0">
                <a:solidFill>
                  <a:srgbClr val="000000"/>
                </a:solidFill>
                <a:highlight>
                  <a:srgbClr val="F4F4F5"/>
                </a:highlight>
              </a:rPr>
              <a:t> image</a:t>
            </a:r>
            <a:endParaRPr lang="en-US" dirty="0">
              <a:solidFill>
                <a:srgbClr val="000000"/>
              </a:solidFill>
            </a:endParaRPr>
          </a:p>
          <a:p>
            <a:endParaRPr lang="en-US" dirty="0">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10/06/2026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10/06/2026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10/06/2026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hyperlink" Target="https://assets.ctfassets.net/vy3axnuecuwj/7MhhZb3aoTsCj3oZHI9iTX/262509a1d04b43bfce1367753bf9496a/Childrens_liturgy_11th_Sunday_ordinary_time_A4_2026_v1.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hyperlink" Target="https://cafod.org.uk/education/primary-teaching-resourc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7.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cafod.org.uk/jubilee-schools/ways-to-take-ac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931665" y="1953429"/>
            <a:ext cx="38712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ontserrat school"/>
                <a:cs typeface="Times New Roman"/>
              </a:rPr>
              <a:t>What can we do to show compassion </a:t>
            </a:r>
            <a:r>
              <a:rPr lang="en-GB">
                <a:latin typeface="Montserrat school"/>
                <a:cs typeface="Times New Roman"/>
              </a:rPr>
              <a:t>and to help</a:t>
            </a:r>
            <a:r>
              <a:rPr lang="en-GB" dirty="0">
                <a:latin typeface="Montserrat school"/>
                <a:cs typeface="Times New Roman"/>
              </a:rPr>
              <a:t> our brothers and sisters in need?</a:t>
            </a:r>
            <a:endParaRPr lang="en-US" dirty="0"/>
          </a:p>
        </p:txBody>
      </p:sp>
      <p:pic>
        <p:nvPicPr>
          <p:cNvPr id="2" name="Picture Placeholder 1" descr="A person holding two green olives&#10;&#10;AI-generated content may be incorrect.">
            <a:extLst>
              <a:ext uri="{FF2B5EF4-FFF2-40B4-BE49-F238E27FC236}">
                <a16:creationId xmlns:a16="http://schemas.microsoft.com/office/drawing/2014/main" id="{D96D6898-5B73-2855-BFFF-F05536D93090}"/>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child standing on a rocky beach looking at the ocean&#10;&#10;AI-generated content may be incorrect.">
            <a:extLst>
              <a:ext uri="{FF2B5EF4-FFF2-40B4-BE49-F238E27FC236}">
                <a16:creationId xmlns:a16="http://schemas.microsoft.com/office/drawing/2014/main" id="{CF50705C-874E-C5DF-0FD6-7FD17B0F52DD}"/>
              </a:ext>
            </a:extLst>
          </p:cNvPr>
          <p:cNvPicPr>
            <a:picLocks noChangeAspect="1"/>
          </p:cNvPicPr>
          <p:nvPr/>
        </p:nvPicPr>
        <p:blipFill>
          <a:blip r:embed="rId3"/>
          <a:stretch>
            <a:fillRect/>
          </a:stretch>
        </p:blipFill>
        <p:spPr>
          <a:xfrm>
            <a:off x="322651" y="2576434"/>
            <a:ext cx="3864652" cy="2576435"/>
          </a:xfrm>
          <a:prstGeom prst="rect">
            <a:avLst/>
          </a:prstGeom>
        </p:spPr>
      </p:pic>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7" name="TextBox 6">
            <a:extLst>
              <a:ext uri="{FF2B5EF4-FFF2-40B4-BE49-F238E27FC236}">
                <a16:creationId xmlns:a16="http://schemas.microsoft.com/office/drawing/2014/main" id="{A09FC627-98A0-9D7C-A529-D983E6AB1D54}"/>
              </a:ext>
            </a:extLst>
          </p:cNvPr>
          <p:cNvSpPr txBox="1"/>
          <p:nvPr/>
        </p:nvSpPr>
        <p:spPr>
          <a:xfrm>
            <a:off x="4489354" y="952761"/>
            <a:ext cx="4546171" cy="3585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highlight>
                  <a:srgbClr val="FFFFFF"/>
                </a:highlight>
                <a:latin typeface="Montserrat school"/>
                <a:cs typeface="Times New Roman"/>
              </a:rPr>
              <a:t>We are followers of Jesus and so we are called to do what we can to love and help other people. </a:t>
            </a:r>
            <a:endParaRPr lang="en-US" dirty="0">
              <a:solidFill>
                <a:srgbClr val="000000"/>
              </a:solidFill>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The person who needs our help might be a member of our family or a friend, someone at school or church or in our local community. </a:t>
            </a:r>
            <a:endParaRPr lang="en-US">
              <a:solidFill>
                <a:srgbClr val="000000"/>
              </a:solidFill>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It could be someone further away who we know, or even someone we’ve never met.</a:t>
            </a:r>
            <a:endParaRPr lang="en-US">
              <a:latin typeface="Montserrat school"/>
            </a:endParaRPr>
          </a:p>
          <a:p>
            <a:pPr algn="l"/>
            <a:endParaRPr lang="en-US" sz="1100" dirty="0">
              <a:solidFill>
                <a:srgbClr val="000000"/>
              </a:solidFill>
              <a:highlight>
                <a:srgbClr val="FFFFFF"/>
              </a:highlight>
              <a:latin typeface="Aptos"/>
            </a:endParaRPr>
          </a:p>
        </p:txBody>
      </p:sp>
      <p:pic>
        <p:nvPicPr>
          <p:cNvPr id="2" name="Picture 1" descr="A group of girls holding a garbage bag&#10;&#10;AI-generated content may be incorrect.">
            <a:extLst>
              <a:ext uri="{FF2B5EF4-FFF2-40B4-BE49-F238E27FC236}">
                <a16:creationId xmlns:a16="http://schemas.microsoft.com/office/drawing/2014/main" id="{D9638F43-031B-4583-8F2F-D3569CF35D03}"/>
              </a:ext>
            </a:extLst>
          </p:cNvPr>
          <p:cNvPicPr>
            <a:picLocks noChangeAspect="1"/>
          </p:cNvPicPr>
          <p:nvPr/>
        </p:nvPicPr>
        <p:blipFill>
          <a:blip r:embed="rId4"/>
          <a:stretch>
            <a:fillRect/>
          </a:stretch>
        </p:blipFill>
        <p:spPr>
          <a:xfrm>
            <a:off x="2342" y="-1"/>
            <a:ext cx="3874021" cy="2604542"/>
          </a:xfrm>
          <a:prstGeom prst="rect">
            <a:avLst/>
          </a:prstGeom>
        </p:spPr>
      </p:pic>
    </p:spTree>
    <p:extLst>
      <p:ext uri="{BB962C8B-B14F-4D97-AF65-F5344CB8AC3E}">
        <p14:creationId xmlns:p14="http://schemas.microsoft.com/office/powerpoint/2010/main" val="202894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5063015" y="1184442"/>
            <a:ext cx="3654814" cy="4416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highlight>
                  <a:srgbClr val="FFFFFF"/>
                </a:highlight>
                <a:latin typeface="Montserrat school"/>
                <a:cs typeface="Times New Roman"/>
              </a:rPr>
              <a:t>When we see a problem, we are asked not just to feel sorry for the person who is sad, worried, ill or struggling, but like Jesus, we are called to take action to help.</a:t>
            </a:r>
            <a:endParaRPr lang="en-US" dirty="0">
              <a:solidFill>
                <a:srgbClr val="000000"/>
              </a:solidFill>
              <a:latin typeface="Montserrat school"/>
              <a:cs typeface="Times New Roman"/>
            </a:endParaRPr>
          </a:p>
          <a:p>
            <a:pPr algn="l"/>
            <a:endParaRPr lang="en-US">
              <a:solidFill>
                <a:srgbClr val="000000"/>
              </a:solidFill>
              <a:latin typeface="Montserrat school"/>
              <a:cs typeface="Times New Roman"/>
            </a:endParaRPr>
          </a:p>
          <a:p>
            <a:pPr algn="l"/>
            <a:r>
              <a:rPr lang="en-GB">
                <a:solidFill>
                  <a:srgbClr val="000000"/>
                </a:solidFill>
                <a:highlight>
                  <a:srgbClr val="FFFFFF"/>
                </a:highlight>
                <a:latin typeface="Montserrat school"/>
                <a:cs typeface="Times New Roman"/>
              </a:rPr>
              <a:t>When we are struggling, we pray </a:t>
            </a:r>
            <a:r>
              <a:rPr lang="en-GB" dirty="0">
                <a:solidFill>
                  <a:srgbClr val="000000"/>
                </a:solidFill>
                <a:highlight>
                  <a:srgbClr val="FFFFFF"/>
                </a:highlight>
                <a:latin typeface="Montserrat school"/>
                <a:cs typeface="Times New Roman"/>
              </a:rPr>
              <a:t>that others will do the same for us.</a:t>
            </a:r>
            <a:endParaRPr lang="en-US">
              <a:latin typeface="Montserrat school"/>
            </a:endParaRPr>
          </a:p>
          <a:p>
            <a:pPr algn="l"/>
            <a:endParaRPr lang="en-GB" dirty="0">
              <a:solidFill>
                <a:srgbClr val="000000"/>
              </a:solidFill>
              <a:highlight>
                <a:srgbClr val="FFFFFF"/>
              </a:highlight>
              <a:latin typeface="Montserrat school"/>
              <a:cs typeface="Times New Roman"/>
            </a:endParaRPr>
          </a:p>
          <a:p>
            <a:pPr algn="l"/>
            <a:endParaRPr lang="en-GB" dirty="0">
              <a:highlight>
                <a:srgbClr val="FFFFFF"/>
              </a:highlight>
              <a:latin typeface="Montserrat school"/>
              <a:cs typeface="Times New Roman"/>
            </a:endParaRPr>
          </a:p>
          <a:p>
            <a:pPr algn="l"/>
            <a:endParaRPr lang="en-GB" dirty="0">
              <a:solidFill>
                <a:srgbClr val="212544"/>
              </a:solidFill>
              <a:highlight>
                <a:srgbClr val="FFFFFF"/>
              </a:highlight>
              <a:latin typeface="Montserrat school"/>
            </a:endParaRPr>
          </a:p>
          <a:p>
            <a:pPr algn="l"/>
            <a:endParaRPr lang="en-US" dirty="0">
              <a:solidFill>
                <a:srgbClr val="000000"/>
              </a:solidFill>
              <a:highlight>
                <a:srgbClr val="FFFFFF"/>
              </a:highlight>
              <a:latin typeface="Montserrat school"/>
            </a:endParaRPr>
          </a:p>
          <a:p>
            <a:pPr algn="l"/>
            <a:endParaRPr lang="en-GB" dirty="0">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group of children holding a banner&#10;&#10;AI-generated content may be incorrect.">
            <a:extLst>
              <a:ext uri="{FF2B5EF4-FFF2-40B4-BE49-F238E27FC236}">
                <a16:creationId xmlns:a16="http://schemas.microsoft.com/office/drawing/2014/main" id="{DC07A2B6-E1E3-A4CD-5C04-6C2E36EDF5D2}"/>
              </a:ext>
            </a:extLst>
          </p:cNvPr>
          <p:cNvPicPr>
            <a:picLocks noChangeAspect="1"/>
          </p:cNvPicPr>
          <p:nvPr/>
        </p:nvPicPr>
        <p:blipFill>
          <a:blip r:embed="rId3"/>
          <a:stretch>
            <a:fillRect/>
          </a:stretch>
        </p:blipFill>
        <p:spPr>
          <a:xfrm>
            <a:off x="452078" y="1001881"/>
            <a:ext cx="4409007" cy="3471599"/>
          </a:xfrm>
          <a:prstGeom prst="rect">
            <a:avLst/>
          </a:prstGeom>
        </p:spPr>
      </p:pic>
    </p:spTree>
    <p:extLst>
      <p:ext uri="{BB962C8B-B14F-4D97-AF65-F5344CB8AC3E}">
        <p14:creationId xmlns:p14="http://schemas.microsoft.com/office/powerpoint/2010/main" val="207167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043FD-4040-9568-E09A-CEFB28E29BFC}"/>
            </a:ext>
          </a:extLst>
        </p:cNvPr>
        <p:cNvGrpSpPr/>
        <p:nvPr/>
      </p:nvGrpSpPr>
      <p:grpSpPr>
        <a:xfrm>
          <a:off x="0" y="0"/>
          <a:ext cx="0" cy="0"/>
          <a:chOff x="0" y="0"/>
          <a:chExt cx="0" cy="0"/>
        </a:xfrm>
      </p:grpSpPr>
      <p:pic>
        <p:nvPicPr>
          <p:cNvPr id="8" name="Picture 7" descr="A group of people walking on the street&#10;&#10;AI-generated content may be incorrect.">
            <a:extLst>
              <a:ext uri="{FF2B5EF4-FFF2-40B4-BE49-F238E27FC236}">
                <a16:creationId xmlns:a16="http://schemas.microsoft.com/office/drawing/2014/main" id="{9E1BAE90-ACB7-05C1-C6B2-9FCA15F5649A}"/>
              </a:ext>
            </a:extLst>
          </p:cNvPr>
          <p:cNvPicPr>
            <a:picLocks noChangeAspect="1"/>
          </p:cNvPicPr>
          <p:nvPr/>
        </p:nvPicPr>
        <p:blipFill>
          <a:blip r:embed="rId3"/>
          <a:stretch>
            <a:fillRect/>
          </a:stretch>
        </p:blipFill>
        <p:spPr>
          <a:xfrm rot="720000">
            <a:off x="4465901" y="2950663"/>
            <a:ext cx="2298994" cy="1690814"/>
          </a:xfrm>
          <a:prstGeom prst="rect">
            <a:avLst/>
          </a:prstGeom>
        </p:spPr>
      </p:pic>
      <p:pic>
        <p:nvPicPr>
          <p:cNvPr id="3" name="Picture 2" descr="A group of people holding signs and protesting&#10;&#10;AI-generated content may be incorrect.">
            <a:extLst>
              <a:ext uri="{FF2B5EF4-FFF2-40B4-BE49-F238E27FC236}">
                <a16:creationId xmlns:a16="http://schemas.microsoft.com/office/drawing/2014/main" id="{1B435A00-BDD1-8EE6-F387-7AA6D16C7CB3}"/>
              </a:ext>
            </a:extLst>
          </p:cNvPr>
          <p:cNvPicPr>
            <a:picLocks noChangeAspect="1"/>
          </p:cNvPicPr>
          <p:nvPr/>
        </p:nvPicPr>
        <p:blipFill>
          <a:blip r:embed="rId4"/>
          <a:srcRect t="17045" r="2617" b="166"/>
          <a:stretch>
            <a:fillRect/>
          </a:stretch>
        </p:blipFill>
        <p:spPr>
          <a:xfrm>
            <a:off x="6691481" y="2052494"/>
            <a:ext cx="2551700" cy="3258415"/>
          </a:xfrm>
          <a:prstGeom prst="rect">
            <a:avLst/>
          </a:prstGeom>
        </p:spPr>
      </p:pic>
      <p:sp>
        <p:nvSpPr>
          <p:cNvPr id="4" name="Footer Placeholder 3">
            <a:extLst>
              <a:ext uri="{FF2B5EF4-FFF2-40B4-BE49-F238E27FC236}">
                <a16:creationId xmlns:a16="http://schemas.microsoft.com/office/drawing/2014/main" id="{2DB1DC33-302B-D5C6-E951-3DABFD943C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A39B92-8082-B856-D485-DA575D7D9D1F}"/>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EB5876C0-0356-D7D8-4135-A3895DA1A145}"/>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E155B79B-A0DB-B241-BB23-7BDAFDF16A06}"/>
              </a:ext>
            </a:extLst>
          </p:cNvPr>
          <p:cNvSpPr txBox="1"/>
          <p:nvPr/>
        </p:nvSpPr>
        <p:spPr>
          <a:xfrm>
            <a:off x="160323" y="813494"/>
            <a:ext cx="4257054"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ighlight>
                  <a:srgbClr val="FFFFFF"/>
                </a:highlight>
                <a:latin typeface="Montserrat school"/>
                <a:cs typeface="Times New Roman"/>
              </a:rPr>
              <a:t>Thousands of children like you </a:t>
            </a:r>
            <a:r>
              <a:rPr lang="en-US">
                <a:highlight>
                  <a:srgbClr val="FFFFFF"/>
                </a:highlight>
                <a:latin typeface="Montserrat school"/>
                <a:cs typeface="Times New Roman"/>
              </a:rPr>
              <a:t>have raised money for CAFOD, helping communities </a:t>
            </a:r>
            <a:r>
              <a:rPr lang="en-US" dirty="0">
                <a:highlight>
                  <a:srgbClr val="FFFFFF"/>
                </a:highlight>
                <a:latin typeface="Montserrat school"/>
                <a:cs typeface="Times New Roman"/>
              </a:rPr>
              <a:t>living in poverty that you have never met. </a:t>
            </a:r>
            <a:endParaRPr lang="en-US"/>
          </a:p>
          <a:p>
            <a:pPr algn="l"/>
            <a:endParaRPr lang="en-US">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Showing compassion and love, you may have baked for cake sales; </a:t>
            </a:r>
            <a:r>
              <a:rPr lang="en-US" dirty="0" err="1">
                <a:solidFill>
                  <a:srgbClr val="000000"/>
                </a:solidFill>
                <a:highlight>
                  <a:srgbClr val="FFFFFF"/>
                </a:highlight>
                <a:latin typeface="Montserrat school"/>
                <a:cs typeface="Times New Roman"/>
              </a:rPr>
              <a:t>organised</a:t>
            </a:r>
            <a:r>
              <a:rPr lang="en-US" dirty="0">
                <a:solidFill>
                  <a:srgbClr val="000000"/>
                </a:solidFill>
                <a:highlight>
                  <a:srgbClr val="FFFFFF"/>
                </a:highlight>
                <a:latin typeface="Montserrat school"/>
                <a:cs typeface="Times New Roman"/>
              </a:rPr>
              <a:t> a sponsored silence; walked the Big Lent Walk.</a:t>
            </a:r>
          </a:p>
          <a:p>
            <a:pPr algn="l"/>
            <a:endParaRPr lang="en-US" dirty="0">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You might have helped by making your voice </a:t>
            </a:r>
            <a:r>
              <a:rPr lang="en-US" dirty="0">
                <a:solidFill>
                  <a:srgbClr val="000000"/>
                </a:solidFill>
                <a:highlight>
                  <a:srgbClr val="FFFFFF"/>
                </a:highlight>
                <a:latin typeface="Montserrat school"/>
                <a:cs typeface="Times New Roman"/>
              </a:rPr>
              <a:t>heard by writing to your MP or carrying a banner. </a:t>
            </a:r>
            <a:endParaRPr lang="en-US"/>
          </a:p>
          <a:p>
            <a:pPr algn="l"/>
            <a:endParaRPr lang="en-US" sz="1100">
              <a:solidFill>
                <a:srgbClr val="000000"/>
              </a:solidFill>
              <a:highlight>
                <a:srgbClr val="FFFFFF"/>
              </a:highlight>
              <a:latin typeface="Aptos"/>
            </a:endParaRPr>
          </a:p>
        </p:txBody>
      </p:sp>
      <p:pic>
        <p:nvPicPr>
          <p:cNvPr id="2" name="Picture 1" descr="A group of children posing for a picture&#10;&#10;AI-generated content may be incorrect.">
            <a:extLst>
              <a:ext uri="{FF2B5EF4-FFF2-40B4-BE49-F238E27FC236}">
                <a16:creationId xmlns:a16="http://schemas.microsoft.com/office/drawing/2014/main" id="{BEC2E848-D386-80B6-9585-07CE0ADFE63F}"/>
              </a:ext>
            </a:extLst>
          </p:cNvPr>
          <p:cNvPicPr>
            <a:picLocks noChangeAspect="1"/>
          </p:cNvPicPr>
          <p:nvPr/>
        </p:nvPicPr>
        <p:blipFill>
          <a:blip r:embed="rId5"/>
          <a:stretch>
            <a:fillRect/>
          </a:stretch>
        </p:blipFill>
        <p:spPr>
          <a:xfrm rot="-780000">
            <a:off x="4865835" y="805367"/>
            <a:ext cx="2699380" cy="1802710"/>
          </a:xfrm>
          <a:prstGeom prst="rect">
            <a:avLst/>
          </a:prstGeom>
        </p:spPr>
      </p:pic>
    </p:spTree>
    <p:extLst>
      <p:ext uri="{BB962C8B-B14F-4D97-AF65-F5344CB8AC3E}">
        <p14:creationId xmlns:p14="http://schemas.microsoft.com/office/powerpoint/2010/main" val="3595694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2A95-FE23-E990-6290-B26CB791497F}"/>
            </a:ext>
          </a:extLst>
        </p:cNvPr>
        <p:cNvGrpSpPr/>
        <p:nvPr/>
      </p:nvGrpSpPr>
      <p:grpSpPr>
        <a:xfrm>
          <a:off x="0" y="0"/>
          <a:ext cx="0" cy="0"/>
          <a:chOff x="0" y="0"/>
          <a:chExt cx="0" cy="0"/>
        </a:xfrm>
      </p:grpSpPr>
      <p:pic>
        <p:nvPicPr>
          <p:cNvPr id="3" name="Picture 2" descr="A child holding a goat&#10;&#10;AI-generated content may be incorrect.">
            <a:extLst>
              <a:ext uri="{FF2B5EF4-FFF2-40B4-BE49-F238E27FC236}">
                <a16:creationId xmlns:a16="http://schemas.microsoft.com/office/drawing/2014/main" id="{C8CCB1D2-B090-B58C-D7C1-8AACF3EE3177}"/>
              </a:ext>
            </a:extLst>
          </p:cNvPr>
          <p:cNvPicPr>
            <a:picLocks noChangeAspect="1"/>
          </p:cNvPicPr>
          <p:nvPr/>
        </p:nvPicPr>
        <p:blipFill>
          <a:blip r:embed="rId3"/>
          <a:stretch>
            <a:fillRect/>
          </a:stretch>
        </p:blipFill>
        <p:spPr>
          <a:xfrm>
            <a:off x="1379562" y="1564600"/>
            <a:ext cx="3190095" cy="2211048"/>
          </a:xfrm>
          <a:prstGeom prst="rect">
            <a:avLst/>
          </a:prstGeom>
        </p:spPr>
      </p:pic>
      <p:pic>
        <p:nvPicPr>
          <p:cNvPr id="10" name="Picture 9" descr="A person holding a baby&#10;&#10;AI-generated content may be incorrect.">
            <a:extLst>
              <a:ext uri="{FF2B5EF4-FFF2-40B4-BE49-F238E27FC236}">
                <a16:creationId xmlns:a16="http://schemas.microsoft.com/office/drawing/2014/main" id="{8D95DCE4-5B7A-D4B3-E240-8EC71AD8C1A0}"/>
              </a:ext>
            </a:extLst>
          </p:cNvPr>
          <p:cNvPicPr>
            <a:picLocks noChangeAspect="1"/>
          </p:cNvPicPr>
          <p:nvPr/>
        </p:nvPicPr>
        <p:blipFill>
          <a:blip r:embed="rId4"/>
          <a:srcRect l="-1600" t="6523" r="-1160" b="106"/>
          <a:stretch>
            <a:fillRect/>
          </a:stretch>
        </p:blipFill>
        <p:spPr>
          <a:xfrm rot="1020000">
            <a:off x="124678" y="3099953"/>
            <a:ext cx="3278130" cy="2046989"/>
          </a:xfrm>
          <a:prstGeom prst="rect">
            <a:avLst/>
          </a:prstGeom>
        </p:spPr>
      </p:pic>
      <p:sp>
        <p:nvSpPr>
          <p:cNvPr id="4" name="Footer Placeholder 3">
            <a:extLst>
              <a:ext uri="{FF2B5EF4-FFF2-40B4-BE49-F238E27FC236}">
                <a16:creationId xmlns:a16="http://schemas.microsoft.com/office/drawing/2014/main" id="{F8723E1E-4E56-1108-829D-B05168897A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9B0B00-9143-B857-36C7-1B93F2DF15D4}"/>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A57CE5BC-1BFE-7EBC-A5F8-64AC447962B2}"/>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2E63A20D-D468-56B3-B7A7-17C74E461A40}"/>
              </a:ext>
            </a:extLst>
          </p:cNvPr>
          <p:cNvSpPr txBox="1"/>
          <p:nvPr/>
        </p:nvSpPr>
        <p:spPr>
          <a:xfrm>
            <a:off x="4783728" y="999184"/>
            <a:ext cx="457413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highlight>
                  <a:srgbClr val="FFFFFF"/>
                </a:highlight>
                <a:latin typeface="Montserrat school"/>
                <a:cs typeface="Times New Roman"/>
              </a:rPr>
              <a:t>CAFOD has helped communities </a:t>
            </a:r>
            <a:r>
              <a:rPr lang="en-GB">
                <a:highlight>
                  <a:srgbClr val="FFFFFF"/>
                </a:highlight>
                <a:latin typeface="Montserrat school"/>
                <a:cs typeface="Times New Roman"/>
              </a:rPr>
              <a:t>living in poverty have basic things </a:t>
            </a:r>
            <a:r>
              <a:rPr lang="en-GB" dirty="0">
                <a:highlight>
                  <a:srgbClr val="FFFFFF"/>
                </a:highlight>
                <a:latin typeface="Montserrat school"/>
                <a:cs typeface="Times New Roman"/>
              </a:rPr>
              <a:t>like </a:t>
            </a:r>
            <a:r>
              <a:rPr lang="en-GB">
                <a:highlight>
                  <a:srgbClr val="FFFFFF"/>
                </a:highlight>
                <a:latin typeface="Montserrat school"/>
                <a:cs typeface="Times New Roman"/>
              </a:rPr>
              <a:t>clean water, enough food and somewhere safe to live.</a:t>
            </a:r>
          </a:p>
          <a:p>
            <a:pPr algn="l"/>
            <a:endParaRPr lang="en-GB" dirty="0">
              <a:highlight>
                <a:srgbClr val="FFFFFF"/>
              </a:highlight>
              <a:latin typeface="Montserrat school"/>
              <a:cs typeface="Times New Roman"/>
            </a:endParaRPr>
          </a:p>
          <a:p>
            <a:pPr algn="l"/>
            <a:r>
              <a:rPr lang="en-GB" dirty="0">
                <a:highlight>
                  <a:srgbClr val="FFFFFF"/>
                </a:highlight>
                <a:latin typeface="Montserrat school"/>
                <a:cs typeface="Times New Roman"/>
              </a:rPr>
              <a:t>You have </a:t>
            </a:r>
            <a:r>
              <a:rPr lang="en-GB" dirty="0" err="1">
                <a:highlight>
                  <a:srgbClr val="FFFFFF"/>
                </a:highlight>
                <a:latin typeface="Montserrat school"/>
                <a:cs typeface="Times New Roman"/>
              </a:rPr>
              <a:t>have</a:t>
            </a:r>
            <a:r>
              <a:rPr lang="en-GB" dirty="0">
                <a:highlight>
                  <a:srgbClr val="FFFFFF"/>
                </a:highlight>
                <a:latin typeface="Montserrat school"/>
                <a:cs typeface="Times New Roman"/>
              </a:rPr>
              <a:t> helped change the lives of people like Dristy in Bangladesh, </a:t>
            </a:r>
            <a:r>
              <a:rPr lang="en-GB" dirty="0" err="1">
                <a:highlight>
                  <a:srgbClr val="FFFFFF"/>
                </a:highlight>
                <a:latin typeface="Montserrat school"/>
                <a:cs typeface="Times New Roman"/>
              </a:rPr>
              <a:t>Saidimu</a:t>
            </a:r>
            <a:r>
              <a:rPr lang="en-GB" dirty="0">
                <a:highlight>
                  <a:srgbClr val="FFFFFF"/>
                </a:highlight>
                <a:latin typeface="Montserrat school"/>
                <a:cs typeface="Times New Roman"/>
              </a:rPr>
              <a:t> in Kenya, Monica and her daughter in Brazil.</a:t>
            </a:r>
            <a:endParaRPr lang="en-GB"/>
          </a:p>
          <a:p>
            <a:pPr algn="l"/>
            <a:endParaRPr lang="en-GB" dirty="0">
              <a:highlight>
                <a:srgbClr val="FFFFFF"/>
              </a:highlight>
              <a:latin typeface="Montserrat school"/>
              <a:cs typeface="Times New Roman"/>
            </a:endParaRPr>
          </a:p>
          <a:p>
            <a:pPr algn="l"/>
            <a:r>
              <a:rPr lang="en-GB" dirty="0">
                <a:highlight>
                  <a:srgbClr val="FFFFFF"/>
                </a:highlight>
                <a:latin typeface="Montserrat school"/>
                <a:cs typeface="Times New Roman"/>
              </a:rPr>
              <a:t>Let’s share God’s love with one another and act with compassion when others need our support. </a:t>
            </a:r>
            <a:endParaRPr lang="en-GB" dirty="0">
              <a:solidFill>
                <a:srgbClr val="000000"/>
              </a:solidFill>
              <a:highlight>
                <a:srgbClr val="FFFFFF"/>
              </a:highlight>
              <a:latin typeface="Montserrat school"/>
              <a:cs typeface="Times New Roman"/>
            </a:endParaRPr>
          </a:p>
        </p:txBody>
      </p:sp>
      <p:pic>
        <p:nvPicPr>
          <p:cNvPr id="2" name="Picture 1" descr="A child in a garden&#10;&#10;AI-generated content may be incorrect.">
            <a:extLst>
              <a:ext uri="{FF2B5EF4-FFF2-40B4-BE49-F238E27FC236}">
                <a16:creationId xmlns:a16="http://schemas.microsoft.com/office/drawing/2014/main" id="{AD4535BD-8D87-2E42-C997-8C29FC61EF95}"/>
              </a:ext>
            </a:extLst>
          </p:cNvPr>
          <p:cNvPicPr>
            <a:picLocks noChangeAspect="1"/>
          </p:cNvPicPr>
          <p:nvPr/>
        </p:nvPicPr>
        <p:blipFill>
          <a:blip r:embed="rId5"/>
          <a:stretch>
            <a:fillRect/>
          </a:stretch>
        </p:blipFill>
        <p:spPr>
          <a:xfrm rot="-900000">
            <a:off x="-621781" y="-550006"/>
            <a:ext cx="3574215" cy="2510851"/>
          </a:xfrm>
          <a:prstGeom prst="rect">
            <a:avLst/>
          </a:prstGeom>
        </p:spPr>
      </p:pic>
    </p:spTree>
    <p:extLst>
      <p:ext uri="{BB962C8B-B14F-4D97-AF65-F5344CB8AC3E}">
        <p14:creationId xmlns:p14="http://schemas.microsoft.com/office/powerpoint/2010/main" val="1162973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Montserrat school"/>
              </a:rPr>
              <a:t>We pray for all people in our world, especially those who are worried, ill or finding things hard:</a:t>
            </a:r>
            <a:r>
              <a:rPr lang="en-US" sz="1600" dirty="0">
                <a:solidFill>
                  <a:srgbClr val="A2C617"/>
                </a:solidFill>
                <a:latin typeface="Montserrat school"/>
                <a:ea typeface="Calibri"/>
                <a:cs typeface="Times New Roman"/>
              </a:rPr>
              <a:t> </a:t>
            </a:r>
            <a:r>
              <a:rPr lang="en-GB" sz="1600" dirty="0">
                <a:solidFill>
                  <a:schemeClr val="bg1"/>
                </a:solidFill>
                <a:latin typeface="Montserrat school"/>
                <a:ea typeface="Calibri"/>
                <a:cs typeface="Times New Roman"/>
              </a:rPr>
              <a:t>that through God's grace, they may receive the comfort and care they need from those around them.</a:t>
            </a:r>
            <a:endParaRPr lang="en-US" dirty="0">
              <a:solidFill>
                <a:schemeClr val="bg1"/>
              </a:solidFill>
            </a:endParaRPr>
          </a:p>
          <a:p>
            <a:pPr marL="0" indent="0">
              <a:buNone/>
            </a:pPr>
            <a:r>
              <a:rPr lang="en-GB" sz="1600">
                <a:solidFill>
                  <a:schemeClr val="bg1"/>
                </a:solidFill>
                <a:latin typeface="Montserrat school"/>
                <a:ea typeface="Calibri"/>
                <a:cs typeface="Times New Roman"/>
              </a:rPr>
              <a:t>Lord </a:t>
            </a:r>
            <a:r>
              <a:rPr lang="en-GB" sz="1600" dirty="0">
                <a:solidFill>
                  <a:schemeClr val="bg1"/>
                </a:solidFill>
                <a:latin typeface="Montserrat school"/>
                <a:ea typeface="Calibri"/>
                <a:cs typeface="Times New Roman"/>
              </a:rPr>
              <a:t>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r>
              <a:rPr lang="en-US" sz="1600" dirty="0">
                <a:latin typeface="Montserrat school"/>
                <a:cs typeface="Times New Roman"/>
              </a:rPr>
              <a:t>We pray for our parish, families and friends:</a:t>
            </a:r>
            <a:r>
              <a:rPr lang="en-US" sz="1600" dirty="0">
                <a:solidFill>
                  <a:srgbClr val="A2C617"/>
                </a:solidFill>
                <a:latin typeface="Montserrat school"/>
                <a:cs typeface="Times New Roman"/>
              </a:rPr>
              <a:t> </a:t>
            </a:r>
            <a:endParaRPr lang="en-US" sz="1600">
              <a:solidFill>
                <a:srgbClr val="FFFFFF"/>
              </a:solidFill>
              <a:latin typeface="Montserrat school"/>
              <a:cs typeface="Times New Roman"/>
            </a:endParaRPr>
          </a:p>
          <a:p>
            <a:pPr marL="0" indent="0">
              <a:buNone/>
            </a:pPr>
            <a:r>
              <a:rPr lang="en-US" sz="1600" dirty="0">
                <a:solidFill>
                  <a:schemeClr val="bg1"/>
                </a:solidFill>
                <a:latin typeface="Montserrat school"/>
                <a:cs typeface="Times New Roman"/>
              </a:rPr>
              <a:t>that we may be like the disciples, sharing God's love </a:t>
            </a:r>
            <a:r>
              <a:rPr lang="en-US" sz="1600">
                <a:solidFill>
                  <a:schemeClr val="bg1"/>
                </a:solidFill>
                <a:latin typeface="Montserrat school"/>
                <a:cs typeface="Times New Roman"/>
              </a:rPr>
              <a:t>through our actions and asking nothing in return.</a:t>
            </a:r>
            <a:r>
              <a:rPr lang="en-US" sz="1600" dirty="0">
                <a:solidFill>
                  <a:schemeClr val="bg1"/>
                </a:solidFill>
                <a:latin typeface="Montserrat school"/>
                <a:cs typeface="Times New Roman"/>
              </a:rPr>
              <a:t>    </a:t>
            </a:r>
          </a:p>
          <a:p>
            <a:pPr marL="0" indent="0">
              <a:buNone/>
            </a:pPr>
            <a:r>
              <a:rPr lang="en-US" sz="1600">
                <a:solidFill>
                  <a:schemeClr val="bg1"/>
                </a:solidFill>
                <a:latin typeface="Montserrat school"/>
                <a:cs typeface="Times New Roman"/>
              </a:rPr>
              <a:t>Lord in your mercy...</a:t>
            </a:r>
            <a:endParaRPr lang="en-US" sz="1600" dirty="0">
              <a:solidFill>
                <a:schemeClr val="bg1"/>
              </a:solidFill>
              <a:latin typeface="Montserrat school"/>
              <a:cs typeface="Times New Roman"/>
            </a:endParaRPr>
          </a:p>
          <a:p>
            <a:pPr marL="0" indent="0">
              <a:buNone/>
            </a:pPr>
            <a:endParaRPr lang="en-US" sz="1600" dirty="0">
              <a:solidFill>
                <a:srgbClr val="FF0000"/>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622759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the Church </a:t>
            </a:r>
            <a:r>
              <a:rPr lang="en-US" sz="1600" dirty="0">
                <a:latin typeface="Montserrat school"/>
              </a:rPr>
              <a:t>throughout the world: </a:t>
            </a:r>
            <a:r>
              <a:rPr lang="en-GB" sz="1600" dirty="0">
                <a:solidFill>
                  <a:schemeClr val="bg1"/>
                </a:solidFill>
                <a:latin typeface="Montserrat school"/>
              </a:rPr>
              <a:t> </a:t>
            </a:r>
            <a:endParaRPr lang="en-US" sz="1600" dirty="0">
              <a:solidFill>
                <a:schemeClr val="bg1"/>
              </a:solidFill>
              <a:latin typeface="Montserrat school"/>
            </a:endParaRPr>
          </a:p>
          <a:p>
            <a:pPr marL="0" indent="0">
              <a:buNone/>
            </a:pPr>
            <a:r>
              <a:rPr lang="en-GB" sz="1600" dirty="0">
                <a:solidFill>
                  <a:schemeClr val="bg1"/>
                </a:solidFill>
                <a:latin typeface="Montserrat school"/>
              </a:rPr>
              <a:t>that we may continue to serve people, act with compassion and share God's loving care with all who are looking for help.</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r>
              <a:rPr lang="en-US" sz="1600" dirty="0">
                <a:solidFill>
                  <a:srgbClr val="A2C617"/>
                </a:solidFill>
                <a:latin typeface="Montserrat school"/>
                <a:cs typeface="Times New Roman"/>
              </a:rPr>
              <a:t>God of mercy:</a:t>
            </a:r>
            <a:r>
              <a:rPr lang="en-US" sz="1600" dirty="0">
                <a:solidFill>
                  <a:schemeClr val="bg1"/>
                </a:solidFill>
                <a:latin typeface="Montserrat school"/>
                <a:cs typeface="Times New Roman"/>
              </a:rPr>
              <a:t> fill us with compassion for our brothers and sisters who are all loved by you. Lead us to take action to support one another in whatever way we can. </a:t>
            </a:r>
            <a:endParaRPr lang="en-US" sz="1600" dirty="0">
              <a:solidFill>
                <a:schemeClr val="bg1"/>
              </a:solidFill>
              <a:latin typeface="Century Gothic"/>
              <a:cs typeface="Times New Roman"/>
            </a:endParaRPr>
          </a:p>
          <a:p>
            <a:pPr marL="0" indent="0">
              <a:buNone/>
            </a:pPr>
            <a:r>
              <a:rPr lang="en-US" sz="1600">
                <a:solidFill>
                  <a:schemeClr val="bg1"/>
                </a:solidFill>
                <a:latin typeface="Montserrat school"/>
                <a:cs typeface="Times New Roman"/>
              </a:rPr>
              <a:t>Amen. </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029551" y="2029466"/>
            <a:ext cx="4008868"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dirty="0">
                <a:latin typeface="Montserrat school"/>
                <a:cs typeface="Times New Roman"/>
              </a:rPr>
              <a:t>What can we do this week </a:t>
            </a:r>
            <a:r>
              <a:rPr lang="en-GB">
                <a:latin typeface="Montserrat school"/>
                <a:cs typeface="Times New Roman"/>
              </a:rPr>
              <a:t>to show compassion and to help our brothers and sisters in need?</a:t>
            </a:r>
            <a:endParaRPr lang="en-US">
              <a:latin typeface="Montserrat school"/>
            </a:endParaRPr>
          </a:p>
        </p:txBody>
      </p:sp>
      <p:pic>
        <p:nvPicPr>
          <p:cNvPr id="3" name="Picture 2" descr="A group of people holding a banner&#10;&#10;AI-generated content may be incorrect.">
            <a:extLst>
              <a:ext uri="{FF2B5EF4-FFF2-40B4-BE49-F238E27FC236}">
                <a16:creationId xmlns:a16="http://schemas.microsoft.com/office/drawing/2014/main" id="{77B1B7EF-EFE3-D72F-462A-C6C8D65D509C}"/>
              </a:ext>
            </a:extLst>
          </p:cNvPr>
          <p:cNvPicPr>
            <a:picLocks noChangeAspect="1"/>
          </p:cNvPicPr>
          <p:nvPr/>
        </p:nvPicPr>
        <p:blipFill>
          <a:blip r:embed="rId4"/>
          <a:stretch>
            <a:fillRect/>
          </a:stretch>
        </p:blipFill>
        <p:spPr>
          <a:xfrm>
            <a:off x="310805" y="1190199"/>
            <a:ext cx="4607268" cy="3155361"/>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764984"/>
            <a:ext cx="8767085" cy="4685898"/>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endParaRPr lang="en-GB" sz="1600" b="1" dirty="0">
              <a:latin typeface="Montserrat school"/>
            </a:endParaRPr>
          </a:p>
          <a:p>
            <a:r>
              <a:rPr lang="en-GB" sz="1600" dirty="0">
                <a:latin typeface="Montserrat school"/>
                <a:hlinkClick r:id="rId3"/>
              </a:rPr>
              <a:t>Download the illustration</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Invite the children to colour in the accompanying illustration and to write or draw how they will share God’s love and help others in the coming week.</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Remind the children to share all that they have heard and thought about today with the people at home. </a:t>
            </a:r>
            <a:endParaRPr lang="en-GB">
              <a:latin typeface="Montserrat school"/>
              <a:cs typeface="Times New Roman"/>
            </a:endParaRPr>
          </a:p>
          <a:p>
            <a:pPr algn="l"/>
            <a:endParaRPr lang="en-GB" sz="1600" dirty="0">
              <a:latin typeface="Montserrat school"/>
              <a:cs typeface="Times New Roman"/>
            </a:endParaRPr>
          </a:p>
          <a:p>
            <a:pPr algn="l"/>
            <a:r>
              <a:rPr lang="en-GB" sz="1600">
                <a:latin typeface="Montserrat school"/>
                <a:cs typeface="Times New Roman"/>
              </a:rPr>
              <a:t>Encourage them to try to do at least one thing in the coming week to show their compassion for others and to support someone who is looking for help.</a:t>
            </a:r>
            <a:endParaRPr lang="en-GB">
              <a:latin typeface="Montserrat school"/>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r>
              <a:rPr lang="en-GB" sz="1600">
                <a:latin typeface="Montserrat school"/>
                <a:cs typeface="Times New Roman"/>
              </a:rPr>
              <a:t>For more CAFOD ideas and activities, please go to </a:t>
            </a:r>
            <a:r>
              <a:rPr lang="en-GB" sz="1600" dirty="0">
                <a:latin typeface="Montserrat school"/>
                <a:cs typeface="Times New Roman"/>
                <a:hlinkClick r:id="rId4"/>
              </a:rPr>
              <a:t>Primary teaching resources</a:t>
            </a:r>
            <a:endParaRPr lang="en-GB"/>
          </a:p>
          <a:p>
            <a:pPr algn="l"/>
            <a:endParaRPr lang="en-GB" sz="1600" dirty="0">
              <a:latin typeface="Montserrat school"/>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black and white picture of children&#10;&#10;AI-generated content may be incorrect.">
            <a:extLst>
              <a:ext uri="{FF2B5EF4-FFF2-40B4-BE49-F238E27FC236}">
                <a16:creationId xmlns:a16="http://schemas.microsoft.com/office/drawing/2014/main" id="{5635F280-6275-DCB7-DF3D-5A9458211723}"/>
              </a:ext>
            </a:extLst>
          </p:cNvPr>
          <p:cNvPicPr>
            <a:picLocks noChangeAspect="1"/>
          </p:cNvPicPr>
          <p:nvPr/>
        </p:nvPicPr>
        <p:blipFill>
          <a:blip r:embed="rId5"/>
          <a:stretch>
            <a:fillRect/>
          </a:stretch>
        </p:blipFill>
        <p:spPr>
          <a:xfrm>
            <a:off x="3265089" y="250031"/>
            <a:ext cx="2006603" cy="1410891"/>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18</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528415" y="1922662"/>
            <a:ext cx="3159452" cy="2893100"/>
          </a:xfrm>
        </p:spPr>
        <p:txBody>
          <a:bodyPr/>
          <a:lstStyle/>
          <a:p>
            <a:pPr algn="l"/>
            <a:r>
              <a:rPr lang="en-US" sz="1800" dirty="0">
                <a:solidFill>
                  <a:srgbClr val="000000"/>
                </a:solidFill>
                <a:latin typeface="Montserrat school"/>
                <a:cs typeface="Times New Roman"/>
              </a:rPr>
              <a:t>Loving God,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We thank you for your </a:t>
            </a:r>
            <a:r>
              <a:rPr lang="en-US" sz="1800" dirty="0">
                <a:solidFill>
                  <a:srgbClr val="000000"/>
                </a:solidFill>
                <a:latin typeface="Montserrat school"/>
                <a:cs typeface="Times New Roman"/>
              </a:rPr>
              <a:t>care for each one of us. Move us to help one another in whatever way we can, as we try to follow you.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Amen.</a:t>
            </a:r>
            <a:endParaRPr lang="en-US">
              <a:latin typeface="Montserrat school"/>
            </a:endParaRPr>
          </a:p>
          <a:p>
            <a:br>
              <a:rPr lang="en-US" sz="1800"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Matthew 9:36-10:8</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896163"/>
            <a:ext cx="883057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As he saw the crowds, his heart was filled with pity for them, because they were worried and helpless, like sheep without a shepherd. So he said to his disciples, “The harvest is large, but there are few workers to gather it in. Pray to the owner of the harvest that he will send out workers to gather in his harvest.”</a:t>
            </a:r>
            <a:endParaRPr lang="en-US" dirty="0">
              <a:latin typeface="Montserrat school"/>
            </a:endParaRPr>
          </a:p>
          <a:p>
            <a:pPr algn="l"/>
            <a:endParaRPr lang="en-US" dirty="0">
              <a:latin typeface="Montserrat school"/>
              <a:cs typeface="Times New Roman"/>
            </a:endParaRPr>
          </a:p>
          <a:p>
            <a:pPr algn="l"/>
            <a:r>
              <a:rPr lang="en-US">
                <a:latin typeface="Montserrat school"/>
                <a:cs typeface="Times New Roman"/>
              </a:rPr>
              <a:t>Jesus called his twelve disciples together and gave them authority to drive out evil spirits and to heal every disease and sickness. These are the names of the twelve apostles: first, Simon (called Peter) and his brother Andrew; James and his brother John, the sons of Zebedee; Philip and Bartholomew; Thomas and Matthew, the tax collector; James, son of Alphaeus, and Thaddeus, Simon the Patriot and Judas Iscariot, who betrayed Jesus.</a:t>
            </a:r>
            <a:endParaRPr lang="en-US">
              <a:latin typeface="Montserrat school"/>
            </a:endParaRPr>
          </a:p>
          <a:p>
            <a:pPr algn="l"/>
            <a:endParaRPr lang="en-US" dirty="0">
              <a:latin typeface="Montserrat school"/>
              <a:cs typeface="Times New Roman"/>
            </a:endParaRPr>
          </a:p>
          <a:p>
            <a:pPr algn="l"/>
            <a:endParaRPr lang="en-US" dirty="0">
              <a:latin typeface="Montserrat school"/>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C029-980F-9E8C-686C-1C52FA465D4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A2DCCDB-1814-9259-5BC9-0DDA7C901A82}"/>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B283151E-C17F-C2F4-A4E3-DC7BCE911C9F}"/>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393D4B35-74E3-B057-7D1A-03E239E06DB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BACFEFC6-212E-43BE-9516-2FFDA11C30B6}"/>
              </a:ext>
            </a:extLst>
          </p:cNvPr>
          <p:cNvSpPr txBox="1"/>
          <p:nvPr/>
        </p:nvSpPr>
        <p:spPr>
          <a:xfrm>
            <a:off x="68026" y="809357"/>
            <a:ext cx="9005504"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Montserrat school"/>
              <a:cs typeface="Times New Roman"/>
            </a:endParaRPr>
          </a:p>
          <a:p>
            <a:pPr algn="l"/>
            <a:endParaRPr lang="en-US" dirty="0">
              <a:latin typeface="Montserrat school"/>
              <a:cs typeface="Times New Roman"/>
            </a:endParaRPr>
          </a:p>
          <a:p>
            <a:pPr algn="l"/>
            <a:r>
              <a:rPr lang="en-US" dirty="0">
                <a:latin typeface="Montserrat school"/>
                <a:cs typeface="Times New Roman"/>
              </a:rPr>
              <a:t>These twelve men were sent out by Jesus with the following instructions: “Do not go to any Gentile territory or any Samaritan towns. Instead, you are to go to the lost sheep of Israel. Go and preach, ‘The Kingdom of heaven is near!’ Heal the sick, bring the dead back to life, heal those </a:t>
            </a:r>
            <a:r>
              <a:rPr lang="en-US">
                <a:latin typeface="Montserrat school"/>
                <a:cs typeface="Times New Roman"/>
              </a:rPr>
              <a:t>who suffer</a:t>
            </a:r>
            <a:r>
              <a:rPr lang="en-US" dirty="0">
                <a:latin typeface="Montserrat school"/>
                <a:cs typeface="Times New Roman"/>
              </a:rPr>
              <a:t> from dreaded skin diseases, and drive out demons. You have received without paying, so give without being paid.” </a:t>
            </a:r>
            <a:endParaRPr lang="en-US" dirty="0"/>
          </a:p>
          <a:p>
            <a:pPr algn="l"/>
            <a:endParaRPr lang="en-US" sz="1700" dirty="0">
              <a:latin typeface="Montserrat school"/>
              <a:cs typeface="Times New Roman"/>
            </a:endParaRPr>
          </a:p>
        </p:txBody>
      </p:sp>
    </p:spTree>
    <p:extLst>
      <p:ext uri="{BB962C8B-B14F-4D97-AF65-F5344CB8AC3E}">
        <p14:creationId xmlns:p14="http://schemas.microsoft.com/office/powerpoint/2010/main" val="356339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6945479" y="4417368"/>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44962" y="812339"/>
            <a:ext cx="851576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282726" y="1423464"/>
            <a:ext cx="3737051" cy="339323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Jesus can see that the people are worried, that they are struggling and that they are looking for some help.</a:t>
            </a:r>
            <a:endParaRPr lang="en-US">
              <a:latin typeface="Montserrat school"/>
            </a:endParaRPr>
          </a:p>
          <a:p>
            <a:pPr algn="l"/>
            <a:endParaRPr lang="en-GB" dirty="0">
              <a:latin typeface="Montserrat school"/>
              <a:cs typeface="Times New Roman"/>
            </a:endParaRPr>
          </a:p>
          <a:p>
            <a:pPr algn="l"/>
            <a:r>
              <a:rPr lang="en-GB" dirty="0">
                <a:latin typeface="Montserrat school"/>
                <a:cs typeface="Times New Roman"/>
              </a:rPr>
              <a:t>Jesus is filled with compassion for them. But he doesn’t just feel sorry for them, he is also moved to take action.</a:t>
            </a:r>
            <a:endParaRPr lang="en-GB" dirty="0">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Times New Roman"/>
              <a:cs typeface="Times New Roman"/>
            </a:endParaRPr>
          </a:p>
        </p:txBody>
      </p:sp>
      <p:pic>
        <p:nvPicPr>
          <p:cNvPr id="10" name="Picture 9" descr="A person with her hands to her mouth&#10;&#10;AI-generated content may be incorrect.">
            <a:extLst>
              <a:ext uri="{FF2B5EF4-FFF2-40B4-BE49-F238E27FC236}">
                <a16:creationId xmlns:a16="http://schemas.microsoft.com/office/drawing/2014/main" id="{1BBC1297-9491-0C7B-83DD-AFBE06A983DE}"/>
              </a:ext>
            </a:extLst>
          </p:cNvPr>
          <p:cNvPicPr>
            <a:picLocks noChangeAspect="1"/>
          </p:cNvPicPr>
          <p:nvPr/>
        </p:nvPicPr>
        <p:blipFill>
          <a:blip r:embed="rId4"/>
          <a:stretch>
            <a:fillRect/>
          </a:stretch>
        </p:blipFill>
        <p:spPr>
          <a:xfrm>
            <a:off x="4027288" y="1329007"/>
            <a:ext cx="4672586" cy="3076362"/>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06055" y="1102982"/>
            <a:ext cx="4091654"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He gathers together his twelve apostles, his closest friends, and sends them out with instructions, not only to preach and share his message with the people, but also to care for them. </a:t>
            </a:r>
            <a:endParaRPr lang="en-US" dirty="0"/>
          </a:p>
          <a:p>
            <a:pPr algn="l"/>
            <a:endParaRPr lang="en-GB" dirty="0">
              <a:latin typeface="Montserrat school"/>
              <a:cs typeface="Times New Roman"/>
            </a:endParaRPr>
          </a:p>
          <a:p>
            <a:pPr algn="l"/>
            <a:r>
              <a:rPr lang="en-GB">
                <a:latin typeface="Montserrat school"/>
                <a:cs typeface="Times New Roman"/>
              </a:rPr>
              <a:t>Jesus sends the apostles to help, support and heal people. And to do it all for free, without asking for anything in return.</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person&amp;#39;s hands on the beach&#10;&#10;AI-generated content may be incorrect.">
            <a:extLst>
              <a:ext uri="{FF2B5EF4-FFF2-40B4-BE49-F238E27FC236}">
                <a16:creationId xmlns:a16="http://schemas.microsoft.com/office/drawing/2014/main" id="{AB762B8C-255D-2B5C-69B5-0C68478A545A}"/>
              </a:ext>
            </a:extLst>
          </p:cNvPr>
          <p:cNvPicPr>
            <a:picLocks noChangeAspect="1"/>
          </p:cNvPicPr>
          <p:nvPr/>
        </p:nvPicPr>
        <p:blipFill>
          <a:blip r:embed="rId3"/>
          <a:stretch>
            <a:fillRect/>
          </a:stretch>
        </p:blipFill>
        <p:spPr>
          <a:xfrm>
            <a:off x="4396819" y="1283533"/>
            <a:ext cx="4435181" cy="2951189"/>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Montserrat school"/>
              <a:cs typeface="Times New Roman"/>
            </a:endParaRPr>
          </a:p>
          <a:p>
            <a:pPr algn="l"/>
            <a:endParaRPr lang="en-US" dirty="0"/>
          </a:p>
        </p:txBody>
      </p:sp>
      <p:sp>
        <p:nvSpPr>
          <p:cNvPr id="7" name="TextBox 6">
            <a:extLst>
              <a:ext uri="{FF2B5EF4-FFF2-40B4-BE49-F238E27FC236}">
                <a16:creationId xmlns:a16="http://schemas.microsoft.com/office/drawing/2014/main" id="{A0D8FD95-D34B-0A73-DD1B-4B3ADBCE341F}"/>
              </a:ext>
            </a:extLst>
          </p:cNvPr>
          <p:cNvSpPr txBox="1"/>
          <p:nvPr/>
        </p:nvSpPr>
        <p:spPr>
          <a:xfrm>
            <a:off x="4901929" y="1045930"/>
            <a:ext cx="423034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Can you think of a time when you saw that someone or a group of people needed some help or was worried about something? How did you feel? What did you do?</a:t>
            </a:r>
            <a:endParaRPr lang="en-US">
              <a:latin typeface="Montserrat school"/>
            </a:endParaRPr>
          </a:p>
          <a:p>
            <a:pPr algn="l"/>
            <a:endParaRPr lang="en-US" dirty="0">
              <a:latin typeface="Montserrat school"/>
              <a:cs typeface="Times New Roman"/>
            </a:endParaRPr>
          </a:p>
          <a:p>
            <a:pPr algn="l"/>
            <a:r>
              <a:rPr lang="en-US" dirty="0">
                <a:latin typeface="Montserrat school"/>
                <a:cs typeface="Times New Roman"/>
              </a:rPr>
              <a:t>Jesus talks to the disciples about the harvest and how there are </a:t>
            </a:r>
            <a:r>
              <a:rPr lang="en-US">
                <a:latin typeface="Montserrat school"/>
                <a:cs typeface="Times New Roman"/>
              </a:rPr>
              <a:t>not enough workers to gather it in. </a:t>
            </a:r>
          </a:p>
          <a:p>
            <a:pPr algn="l"/>
            <a:endParaRPr lang="en-US" dirty="0">
              <a:latin typeface="Montserrat school"/>
              <a:cs typeface="Times New Roman"/>
            </a:endParaRPr>
          </a:p>
          <a:p>
            <a:pPr algn="l"/>
            <a:r>
              <a:rPr lang="en-US">
                <a:latin typeface="Montserrat school"/>
                <a:cs typeface="Times New Roman"/>
              </a:rPr>
              <a:t>Can you guess what he was talking about here?</a:t>
            </a:r>
            <a:endParaRPr lang="en-US">
              <a:latin typeface="Montserrat school"/>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p>
        </p:txBody>
      </p:sp>
      <p:pic>
        <p:nvPicPr>
          <p:cNvPr id="4" name="Picture 3" descr="A child looking to the side&#10;&#10;AI-generated content may be incorrect.">
            <a:extLst>
              <a:ext uri="{FF2B5EF4-FFF2-40B4-BE49-F238E27FC236}">
                <a16:creationId xmlns:a16="http://schemas.microsoft.com/office/drawing/2014/main" id="{4803150B-E0D9-B31C-0C10-FAA7D0921323}"/>
              </a:ext>
            </a:extLst>
          </p:cNvPr>
          <p:cNvPicPr>
            <a:picLocks noChangeAspect="1"/>
          </p:cNvPicPr>
          <p:nvPr/>
        </p:nvPicPr>
        <p:blipFill>
          <a:blip r:embed="rId3"/>
          <a:srcRect r="7769"/>
          <a:stretch>
            <a:fillRect/>
          </a:stretch>
        </p:blipFill>
        <p:spPr>
          <a:xfrm>
            <a:off x="-159050" y="1045953"/>
            <a:ext cx="4898033" cy="3579963"/>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421641" y="1114846"/>
            <a:ext cx="458491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Jesus knows that everywhere around the world there are people who are looking for comfort and help. </a:t>
            </a:r>
            <a:endParaRPr lang="en-US" dirty="0">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There </a:t>
            </a:r>
            <a:r>
              <a:rPr lang="en-GB" dirty="0">
                <a:latin typeface="Montserrat school"/>
                <a:cs typeface="Times New Roman"/>
              </a:rPr>
              <a:t>are people who need to hear his message of love. But that there is only so much that he and the twelve disciples can do themselves.</a:t>
            </a:r>
            <a:endParaRPr lang="en-US">
              <a:latin typeface="Montserrat school"/>
            </a:endParaRPr>
          </a:p>
          <a:p>
            <a:pPr algn="l"/>
            <a:endParaRPr lang="en-GB" dirty="0">
              <a:latin typeface="Montserrat school"/>
              <a:cs typeface="Times New Roman"/>
            </a:endParaRPr>
          </a:p>
        </p:txBody>
      </p:sp>
      <p:pic>
        <p:nvPicPr>
          <p:cNvPr id="2" name="Picture 1" descr="A heart with a peace sign and a peace symbol on it&#10;&#10;AI-generated content may be incorrect.">
            <a:extLst>
              <a:ext uri="{FF2B5EF4-FFF2-40B4-BE49-F238E27FC236}">
                <a16:creationId xmlns:a16="http://schemas.microsoft.com/office/drawing/2014/main" id="{B269137B-4FE4-2ED6-1CF3-246CF8FDD4C5}"/>
              </a:ext>
            </a:extLst>
          </p:cNvPr>
          <p:cNvPicPr>
            <a:picLocks noChangeAspect="1"/>
          </p:cNvPicPr>
          <p:nvPr/>
        </p:nvPicPr>
        <p:blipFill>
          <a:blip r:embed="rId3"/>
          <a:stretch>
            <a:fillRect/>
          </a:stretch>
        </p:blipFill>
        <p:spPr>
          <a:xfrm>
            <a:off x="5183315" y="1114893"/>
            <a:ext cx="3536744" cy="2417165"/>
          </a:xfrm>
          <a:prstGeom prst="rect">
            <a:avLst/>
          </a:prstGeom>
        </p:spPr>
      </p:pic>
      <p:sp>
        <p:nvSpPr>
          <p:cNvPr id="3" name="TextBox 2">
            <a:extLst>
              <a:ext uri="{FF2B5EF4-FFF2-40B4-BE49-F238E27FC236}">
                <a16:creationId xmlns:a16="http://schemas.microsoft.com/office/drawing/2014/main" id="{F5C22E37-1B01-1A8D-447A-86B37A010DCC}"/>
              </a:ext>
            </a:extLst>
          </p:cNvPr>
          <p:cNvSpPr txBox="1"/>
          <p:nvPr/>
        </p:nvSpPr>
        <p:spPr>
          <a:xfrm>
            <a:off x="417107" y="3697992"/>
            <a:ext cx="8422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rPr>
              <a:t>He asks the disciples to pray to the owner of the harvest to send more workers. Who do you think this </a:t>
            </a:r>
            <a:r>
              <a:rPr lang="en-GB">
                <a:latin typeface="Montserrat school"/>
              </a:rPr>
              <a:t>owner might</a:t>
            </a:r>
            <a:r>
              <a:rPr lang="en-GB" dirty="0">
                <a:latin typeface="Montserrat school"/>
              </a:rPr>
              <a:t> be?</a:t>
            </a:r>
            <a:endParaRPr lang="en-US" dirty="0"/>
          </a:p>
        </p:txBody>
      </p:sp>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3955630" y="998693"/>
            <a:ext cx="480336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Jesus is telling the disciples to pray to God to send them more people to join in with their work, to follow Jesus and to share his love with others.</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What do you think this means for us today? </a:t>
            </a:r>
          </a:p>
          <a:p>
            <a:pPr algn="l"/>
            <a:endParaRPr lang="en-GB" dirty="0">
              <a:latin typeface="Montserrat school"/>
              <a:cs typeface="Times New Roman"/>
            </a:endParaRPr>
          </a:p>
          <a:p>
            <a:pPr algn="l"/>
            <a:r>
              <a:rPr lang="en-GB">
                <a:latin typeface="Montserrat school"/>
                <a:cs typeface="Times New Roman"/>
              </a:rPr>
              <a:t>Sometimes we are the people in need of help. Sometimes we are the people who can help others.</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US">
              <a:latin typeface="Century Gothic"/>
              <a:cs typeface="Times New Roman"/>
            </a:endParaRPr>
          </a:p>
        </p:txBody>
      </p:sp>
      <p:pic>
        <p:nvPicPr>
          <p:cNvPr id="2" name="Picture 1" descr="A group of men standing in a line&#10;&#10;AI-generated content may be incorrect.">
            <a:extLst>
              <a:ext uri="{FF2B5EF4-FFF2-40B4-BE49-F238E27FC236}">
                <a16:creationId xmlns:a16="http://schemas.microsoft.com/office/drawing/2014/main" id="{F0B13CAE-77D4-5E39-32AD-DF6BC07B1023}"/>
              </a:ext>
            </a:extLst>
          </p:cNvPr>
          <p:cNvPicPr>
            <a:picLocks noChangeAspect="1"/>
          </p:cNvPicPr>
          <p:nvPr/>
        </p:nvPicPr>
        <p:blipFill>
          <a:blip r:embed="rId3"/>
          <a:srcRect l="16349" t="40280" r="22619" b="13799"/>
          <a:stretch>
            <a:fillRect/>
          </a:stretch>
        </p:blipFill>
        <p:spPr>
          <a:xfrm>
            <a:off x="617759" y="891346"/>
            <a:ext cx="3114732" cy="3523653"/>
          </a:xfrm>
          <a:prstGeom prst="rect">
            <a:avLst/>
          </a:prstGeom>
        </p:spPr>
      </p:pic>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SZUU6KYVHK2A-2146017777-19627</_dlc_DocId>
    <_dlc_DocIdUrl xmlns="04672002-f21f-4240-adfb-f0b653fb6fb5">
      <Url>https://cafod365.sharepoint.com/sites/int/Education/_layouts/15/DocIdRedir.aspx?ID=SZUU6KYVHK2A-2146017777-19627</Url>
      <Description>SZUU6KYVHK2A-2146017777-19627</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37880FD4-C537-4FE3-BF29-620D65E12577}">
  <ds:schemaRefs>
    <ds:schemaRef ds:uri="236a9a4b-a03c-46ba-8ec6-624c184acbc6"/>
    <ds:schemaRef ds:uri="http://schemas.microsoft.com/office/2006/documentManagement/types"/>
    <ds:schemaRef ds:uri="453a0c7f-c966-4a5c-a0f8-de0f8150ea1e"/>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df04112-6931-4610-9724-cd62e91446a3"/>
    <ds:schemaRef ds:uri="04672002-f21f-4240-adfb-f0b653fb6fb5"/>
    <ds:schemaRef ds:uri="http://schemas.microsoft.com/sharepoint/v3/field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1357</Words>
  <Application>Microsoft Office PowerPoint</Application>
  <PresentationFormat>On-screen Show (16:9)</PresentationFormat>
  <Paragraphs>251</Paragraphs>
  <Slides>19</Slides>
  <Notes>16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 </vt:lpstr>
      <vt:lpstr>Loving God,  We thank you for your care for each one of us. Move us to help one another in whatever way we can, as we try to follow you.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2534</cp:revision>
  <dcterms:created xsi:type="dcterms:W3CDTF">2025-02-19T13:24:09Z</dcterms:created>
  <dcterms:modified xsi:type="dcterms:W3CDTF">2026-06-10T13:15:56Z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d947ed5f-7246-4127-85e2-3e42d3bd526c</vt:lpwstr>
  </property>
  <property fmtid="{D5CDD505-2E9C-101B-9397-08002B2CF9AE}" pid="8" name="MediaServiceImageTags">
    <vt:lpwstr/>
  </property>
</Properties>
</file>