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handoutMasterIdLst>
    <p:handoutMasterId r:id="rId24"/>
  </p:handoutMasterIdLst>
  <p:sldIdLst>
    <p:sldId id="301" r:id="rId6"/>
    <p:sldId id="268" r:id="rId7"/>
    <p:sldId id="420" r:id="rId8"/>
    <p:sldId id="269" r:id="rId9"/>
    <p:sldId id="386" r:id="rId10"/>
    <p:sldId id="381" r:id="rId11"/>
    <p:sldId id="382" r:id="rId12"/>
    <p:sldId id="390" r:id="rId13"/>
    <p:sldId id="426" r:id="rId14"/>
    <p:sldId id="428" r:id="rId15"/>
    <p:sldId id="429" r:id="rId16"/>
    <p:sldId id="293" r:id="rId17"/>
    <p:sldId id="405" r:id="rId18"/>
    <p:sldId id="418" r:id="rId19"/>
    <p:sldId id="361" r:id="rId20"/>
    <p:sldId id="425" r:id="rId21"/>
    <p:sldId id="257" r:id="rId22"/>
  </p:sldIdLst>
  <p:sldSz cx="9144000" cy="5143500" type="screen16x9"/>
  <p:notesSz cx="20104100" cy="11309350"/>
  <p:embeddedFontLst>
    <p:embeddedFont>
      <p:font typeface="Century Gothic" panose="020B050202020202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Montserrat school" pitchFamily="2" charset="0"/>
      <p:regular r:id="rId38"/>
      <p:italic r:id="rId39"/>
    </p:embeddedFont>
    <p:embeddedFont>
      <p:font typeface="Segoe UI" panose="020B0502040204020203" pitchFamily="34" charset="0"/>
      <p:regular r:id="rId40"/>
      <p:bold r:id="rId41"/>
      <p:italic r:id="rId42"/>
      <p:boldItalic r:id="rId43"/>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099444-9AFB-410A-B5F5-65453FA7550A}" v="1" dt="2026-05-20T22:41:10.63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35" autoAdjust="0"/>
  </p:normalViewPr>
  <p:slideViewPr>
    <p:cSldViewPr snapToGrid="0">
      <p:cViewPr varScale="1">
        <p:scale>
          <a:sx n="118" d="100"/>
          <a:sy n="118" d="100"/>
        </p:scale>
        <p:origin x="1404" y="84"/>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custSel modSld">
      <pc:chgData name="Victoria Ahmed" userId="d7b2ef2b-6674-4efc-b11b-0c38a2fd5536" providerId="ADAL" clId="{97DA4315-7444-497A-972B-1ED4349B9216}" dt="2026-05-20T22:43:09.228" v="15" actId="14100"/>
      <pc:docMkLst>
        <pc:docMk/>
      </pc:docMkLst>
      <pc:sldChg chg="addSp delSp modSp mod">
        <pc:chgData name="Victoria Ahmed" userId="d7b2ef2b-6674-4efc-b11b-0c38a2fd5536" providerId="ADAL" clId="{97DA4315-7444-497A-972B-1ED4349B9216}" dt="2026-05-20T22:41:52.085" v="8" actId="1076"/>
        <pc:sldMkLst>
          <pc:docMk/>
          <pc:sldMk cId="43464174" sldId="269"/>
        </pc:sldMkLst>
        <pc:picChg chg="del">
          <ac:chgData name="Victoria Ahmed" userId="d7b2ef2b-6674-4efc-b11b-0c38a2fd5536" providerId="ADAL" clId="{97DA4315-7444-497A-972B-1ED4349B9216}" dt="2026-05-20T22:41:36.476" v="2" actId="478"/>
          <ac:picMkLst>
            <pc:docMk/>
            <pc:sldMk cId="43464174" sldId="269"/>
            <ac:picMk id="11" creationId="{DC441A5B-F72A-B597-12B9-3B4A01D61975}"/>
          </ac:picMkLst>
        </pc:picChg>
        <pc:picChg chg="add mod">
          <ac:chgData name="Victoria Ahmed" userId="d7b2ef2b-6674-4efc-b11b-0c38a2fd5536" providerId="ADAL" clId="{97DA4315-7444-497A-972B-1ED4349B9216}" dt="2026-05-20T22:41:52.085" v="8" actId="1076"/>
          <ac:picMkLst>
            <pc:docMk/>
            <pc:sldMk cId="43464174" sldId="269"/>
            <ac:picMk id="12" creationId="{9FF8F36A-65E9-226C-E56D-19A126AE824C}"/>
          </ac:picMkLst>
        </pc:picChg>
      </pc:sldChg>
      <pc:sldChg chg="modSp mod">
        <pc:chgData name="Victoria Ahmed" userId="d7b2ef2b-6674-4efc-b11b-0c38a2fd5536" providerId="ADAL" clId="{97DA4315-7444-497A-972B-1ED4349B9216}" dt="2026-05-20T22:41:22.667" v="1" actId="18131"/>
        <pc:sldMkLst>
          <pc:docMk/>
          <pc:sldMk cId="3465291456" sldId="301"/>
        </pc:sldMkLst>
        <pc:picChg chg="mod modCrop">
          <ac:chgData name="Victoria Ahmed" userId="d7b2ef2b-6674-4efc-b11b-0c38a2fd5536" providerId="ADAL" clId="{97DA4315-7444-497A-972B-1ED4349B9216}" dt="2026-05-20T22:41:22.667" v="1" actId="18131"/>
          <ac:picMkLst>
            <pc:docMk/>
            <pc:sldMk cId="3465291456" sldId="301"/>
            <ac:picMk id="2" creationId="{142FEF57-F6BA-0F0C-07DC-F0C88B1BCC29}"/>
          </ac:picMkLst>
        </pc:picChg>
      </pc:sldChg>
      <pc:sldChg chg="addSp delSp modSp mod">
        <pc:chgData name="Victoria Ahmed" userId="d7b2ef2b-6674-4efc-b11b-0c38a2fd5536" providerId="ADAL" clId="{97DA4315-7444-497A-972B-1ED4349B9216}" dt="2026-05-20T22:43:09.228" v="15" actId="14100"/>
        <pc:sldMkLst>
          <pc:docMk/>
          <pc:sldMk cId="1535650116" sldId="418"/>
        </pc:sldMkLst>
        <pc:picChg chg="del">
          <ac:chgData name="Victoria Ahmed" userId="d7b2ef2b-6674-4efc-b11b-0c38a2fd5536" providerId="ADAL" clId="{97DA4315-7444-497A-972B-1ED4349B9216}" dt="2026-05-20T22:43:02.119" v="9" actId="478"/>
          <ac:picMkLst>
            <pc:docMk/>
            <pc:sldMk cId="1535650116" sldId="418"/>
            <ac:picMk id="3" creationId="{D45DCCE9-4D1B-EA3D-C677-00BC87A465E5}"/>
          </ac:picMkLst>
        </pc:picChg>
        <pc:picChg chg="add mod">
          <ac:chgData name="Victoria Ahmed" userId="d7b2ef2b-6674-4efc-b11b-0c38a2fd5536" providerId="ADAL" clId="{97DA4315-7444-497A-972B-1ED4349B9216}" dt="2026-05-20T22:43:09.228" v="15" actId="14100"/>
          <ac:picMkLst>
            <pc:docMk/>
            <pc:sldMk cId="1535650116" sldId="418"/>
            <ac:picMk id="5" creationId="{D70E4458-5AB7-EBEA-88EC-DFFCD36D361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5/20/2026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5/20/2026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Pentecost</a:t>
            </a:r>
            <a:r>
              <a:rPr lang="en-US" b="1" dirty="0">
                <a:solidFill>
                  <a:srgbClr val="000000"/>
                </a:solidFill>
              </a:rPr>
              <a:t> </a:t>
            </a:r>
            <a:r>
              <a:rPr lang="en-US" b="1"/>
              <a:t>(Year A)</a:t>
            </a:r>
            <a:endParaRPr lang="en-US" b="1" dirty="0"/>
          </a:p>
          <a:p>
            <a:endParaRPr lang="en-US" b="1" dirty="0"/>
          </a:p>
          <a:p>
            <a:r>
              <a:rPr lang="en-US" b="1"/>
              <a:t>Preparation of the worship space</a:t>
            </a:r>
            <a:endParaRPr lang="en-US" b="1" dirty="0"/>
          </a:p>
          <a:p>
            <a:r>
              <a:rPr lang="en-US" b="1" dirty="0" err="1"/>
              <a:t>Colour</a:t>
            </a:r>
            <a:r>
              <a:rPr lang="en-US" b="1" dirty="0"/>
              <a:t>: </a:t>
            </a:r>
            <a:r>
              <a:rPr lang="en-US" dirty="0"/>
              <a:t>red</a:t>
            </a:r>
          </a:p>
          <a:p>
            <a:endParaRPr lang="en-US" b="1" dirty="0">
              <a:solidFill>
                <a:srgbClr val="000000"/>
              </a:solidFill>
            </a:endParaRPr>
          </a:p>
          <a:p>
            <a:r>
              <a:rPr lang="en-US" b="1">
                <a:solidFill>
                  <a:srgbClr val="000000"/>
                </a:solidFill>
              </a:rPr>
              <a:t>Song suggestions</a:t>
            </a:r>
            <a:endParaRPr lang="en-US" b="1"/>
          </a:p>
          <a:p>
            <a:r>
              <a:rPr lang="en-US">
                <a:solidFill>
                  <a:srgbClr val="000000"/>
                </a:solidFill>
              </a:rPr>
              <a:t>Shine Jesus shine (770, Laudate) Spirit of the Living God (306, Laudate)</a:t>
            </a:r>
            <a:endParaRPr lang="en-US"/>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we hear how Jesus sent the Holy Spirit to be with the disciples, to help them be brave enough to share God’s message with others. Let’s think a bit about what the Holy Spirit does in our lives</a:t>
            </a:r>
            <a:r>
              <a:rPr lang="en-US" dirty="0"/>
              <a:t> today</a:t>
            </a:r>
            <a:r>
              <a:rPr lang="en-US" dirty="0">
                <a:solidFill>
                  <a:srgbClr val="000000"/>
                </a:solidFill>
              </a:rPr>
              <a:t>.</a:t>
            </a:r>
            <a:endParaRPr lang="en-US" dirty="0"/>
          </a:p>
          <a:p>
            <a:endParaRPr lang="en-US" dirty="0"/>
          </a:p>
          <a:p>
            <a:r>
              <a:rPr lang="en-US"/>
              <a:t>Harare Youth Sports Day, Zimbabwe</a:t>
            </a:r>
            <a:endParaRPr lang="en-US">
              <a:solidFill>
                <a:srgbClr val="444444"/>
              </a:solidFill>
            </a:endParaRPr>
          </a:p>
          <a:p>
            <a:r>
              <a:rPr lang="en-US"/>
              <a:t>Photo credit: Cynthia Matonhodze</a:t>
            </a: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Harare Youth Sports Day, Zimbabwe</a:t>
            </a:r>
            <a:endParaRPr lang="en-US">
              <a:solidFill>
                <a:srgbClr val="444444"/>
              </a:solidFill>
            </a:endParaRPr>
          </a:p>
          <a:p>
            <a:r>
              <a:rPr lang="en-US"/>
              <a:t>Photo credit: Cynthia Matonhodze</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A975-76DE-1C1B-0CB9-394E849F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4788D-5763-C730-3CA2-D3C243162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E63D1-7162-C06A-FF7C-F01CF85D98C1}"/>
              </a:ext>
            </a:extLst>
          </p:cNvPr>
          <p:cNvSpPr>
            <a:spLocks noGrp="1"/>
          </p:cNvSpPr>
          <p:nvPr>
            <p:ph type="body" idx="1"/>
          </p:nvPr>
        </p:nvSpPr>
        <p:spPr/>
        <p:txBody>
          <a:bodyPr/>
          <a:lstStyle/>
          <a:p>
            <a:r>
              <a:rPr lang="en-US"/>
              <a:t>Harare Youth Sports Day, Zimbabwe</a:t>
            </a:r>
          </a:p>
          <a:p>
            <a:r>
              <a:rPr lang="en-US">
                <a:latin typeface="Calibri"/>
                <a:ea typeface="Calibri"/>
                <a:cs typeface="Calibri"/>
              </a:rPr>
              <a:t>Photo credit: </a:t>
            </a:r>
            <a:r>
              <a:rPr lang="en-US"/>
              <a:t>Cynthia Matonhodze</a:t>
            </a:r>
          </a:p>
        </p:txBody>
      </p:sp>
      <p:sp>
        <p:nvSpPr>
          <p:cNvPr id="4" name="Slide Number Placeholder 3">
            <a:extLst>
              <a:ext uri="{FF2B5EF4-FFF2-40B4-BE49-F238E27FC236}">
                <a16:creationId xmlns:a16="http://schemas.microsoft.com/office/drawing/2014/main" id="{380C9989-290B-0011-B9E2-97AE4BDAA7D5}"/>
              </a:ext>
            </a:extLst>
          </p:cNvPr>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43314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highlight>
                  <a:srgbClr val="F4F4F5"/>
                </a:highlight>
              </a:rPr>
              <a:t>Illustration</a:t>
            </a:r>
            <a:r>
              <a:rPr lang="en-US">
                <a:highlight>
                  <a:srgbClr val="F4F4F5"/>
                </a:highlight>
              </a:rPr>
              <a:t>: Erika Pal</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highlight>
                  <a:srgbClr val="F4F4F5"/>
                </a:highlight>
              </a:rPr>
              <a:t>What did Jesus say to </a:t>
            </a:r>
            <a:r>
              <a:rPr lang="en-GB">
                <a:highlight>
                  <a:srgbClr val="F4F4F5"/>
                </a:highlight>
              </a:rPr>
              <a:t>the disciples</a:t>
            </a:r>
            <a:r>
              <a:rPr lang="en-GB" dirty="0">
                <a:highlight>
                  <a:srgbClr val="F4F4F5"/>
                </a:highlight>
              </a:rPr>
              <a:t>? (Peace be with you.)</a:t>
            </a:r>
            <a:endParaRPr lang="en-US"/>
          </a:p>
          <a:p>
            <a:pPr>
              <a:defRPr/>
            </a:pPr>
            <a:endParaRPr lang="en-GB" dirty="0">
              <a:highlight>
                <a:srgbClr val="F4F4F5"/>
              </a:highlight>
              <a:ea typeface="Calibri"/>
              <a:cs typeface="Calibri"/>
            </a:endParaRPr>
          </a:p>
          <a:p>
            <a:pPr>
              <a:defRPr/>
            </a:pPr>
            <a:r>
              <a:rPr lang="en-GB">
                <a:highlight>
                  <a:srgbClr val="F4F4F5"/>
                </a:highlight>
                <a:ea typeface="Calibri"/>
                <a:cs typeface="Calibri"/>
              </a:rPr>
              <a:t>Jesus</a:t>
            </a:r>
            <a:endParaRPr lang="en-GB" dirty="0">
              <a:highlight>
                <a:srgbClr val="F4F4F5"/>
              </a:highlight>
              <a:ea typeface="Calibri"/>
              <a:cs typeface="Calibri"/>
            </a:endParaRPr>
          </a:p>
          <a:p>
            <a:pPr>
              <a:defRPr/>
            </a:pPr>
            <a:r>
              <a:rPr lang="en-GB" dirty="0">
                <a:highlight>
                  <a:srgbClr val="F4F4F5"/>
                </a:highlight>
                <a:ea typeface="Calibri"/>
                <a:cs typeface="Calibri"/>
              </a:rPr>
              <a:t>Photo credit: Myriam Zilles on </a:t>
            </a:r>
            <a:r>
              <a:rPr lang="en-GB" dirty="0" err="1">
                <a:highlight>
                  <a:srgbClr val="F4F4F5"/>
                </a:highlight>
                <a:ea typeface="Calibri"/>
                <a:cs typeface="Calibri"/>
              </a:rPr>
              <a:t>Unsplash</a:t>
            </a:r>
            <a:endParaRPr lang="en-GB" dirty="0">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Pupils at St Chad's primary school, London</a:t>
            </a:r>
            <a:endParaRPr lang="en-GB" dirty="0">
              <a:solidFill>
                <a:srgbClr val="000000"/>
              </a:solidFill>
              <a:highlight>
                <a:srgbClr val="F4F4F5"/>
              </a:highlight>
            </a:endParaRPr>
          </a:p>
          <a:p>
            <a:r>
              <a:rPr lang="en-GB">
                <a:highlight>
                  <a:srgbClr val="F4F4F5"/>
                </a:highlight>
              </a:rPr>
              <a:t>Photo credit: Joe Newman</a:t>
            </a:r>
            <a:endParaRPr lang="en-GB">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People</a:t>
            </a:r>
            <a:endParaRPr lang="en-US"/>
          </a:p>
          <a:p>
            <a:r>
              <a:rPr lang="en-US" dirty="0">
                <a:solidFill>
                  <a:srgbClr val="38383C"/>
                </a:solidFill>
                <a:highlight>
                  <a:srgbClr val="F4F4F5"/>
                </a:highlight>
              </a:rPr>
              <a:t>Photo credit: Fernando Marques on </a:t>
            </a:r>
            <a:r>
              <a:rPr lang="en-US" dirty="0" err="1">
                <a:solidFill>
                  <a:srgbClr val="38383C"/>
                </a:solidFill>
                <a:highlight>
                  <a:srgbClr val="F4F4F5"/>
                </a:highlight>
              </a:rPr>
              <a:t>Unsplash</a:t>
            </a:r>
            <a:endParaRPr lang="en-US">
              <a:solidFill>
                <a:srgbClr val="38383C"/>
              </a:solidFill>
              <a:highlight>
                <a:srgbClr val="F4F4F5"/>
              </a:highlight>
            </a:endParaRP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Caring</a:t>
            </a:r>
            <a:endParaRPr lang="en-US" dirty="0">
              <a:solidFill>
                <a:srgbClr val="000000"/>
              </a:solidFill>
              <a:highlight>
                <a:srgbClr val="F4F4F5"/>
              </a:highlight>
            </a:endParaRPr>
          </a:p>
          <a:p>
            <a:r>
              <a:rPr lang="en-US">
                <a:highlight>
                  <a:srgbClr val="F4F4F5"/>
                </a:highlight>
              </a:rPr>
              <a:t>Photo credit: Stock image</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The world</a:t>
            </a:r>
          </a:p>
          <a:p>
            <a:r>
              <a:rPr lang="en-US">
                <a:solidFill>
                  <a:srgbClr val="000000"/>
                </a:solidFill>
                <a:highlight>
                  <a:srgbClr val="F4F4F5"/>
                </a:highlight>
              </a:rPr>
              <a:t>Photo credit: Stock image</a:t>
            </a:r>
            <a:endParaRPr lang="en-US" dirty="0">
              <a:solidFill>
                <a:srgbClr val="000000"/>
              </a:solidFill>
              <a:highlight>
                <a:srgbClr val="F4F4F5"/>
              </a:highlight>
            </a:endParaRPr>
          </a:p>
          <a:p>
            <a:endParaRPr lang="en-US" dirty="0">
              <a:solidFill>
                <a:srgbClr val="000000"/>
              </a:solidFill>
              <a:highlight>
                <a:srgbClr val="F4F4F5"/>
              </a:highlight>
            </a:endParaRPr>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Vimbainashe 'Vimbai' Chiweshe, Catholic Commission for Justice and Peace, Zimbabwe</a:t>
            </a:r>
            <a:endParaRPr lang="en-US"/>
          </a:p>
          <a:p>
            <a:r>
              <a:rPr lang="en-US"/>
              <a:t>Photo credit: Cynthia Matonhodze</a:t>
            </a:r>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114729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20/05/2026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20/05/2026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20/05/2026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hyperlink" Target="https://assets.ctfassets.net/vy3axnuecuwj/GnGycjaH8rR5x7GatXzj4/82d0bf4ab31556cd16e50e74f402db49/Childrens_liturgy_Pentecost_A4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cafod.org.uk/pray/family-prayer-idea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0.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cafod.org.uk/jubilee-schools/ways-to-take-ac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706812" y="2112699"/>
            <a:ext cx="38168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school"/>
                <a:cs typeface="Times New Roman"/>
              </a:rPr>
              <a:t>What will you do </a:t>
            </a:r>
            <a:r>
              <a:rPr lang="en-GB">
                <a:latin typeface="Montserrat school"/>
                <a:cs typeface="Times New Roman"/>
              </a:rPr>
              <a:t>to</a:t>
            </a:r>
            <a:r>
              <a:rPr lang="en-GB" dirty="0">
                <a:latin typeface="Montserrat school"/>
                <a:cs typeface="Times New Roman"/>
              </a:rPr>
              <a:t> try and spread peace </a:t>
            </a:r>
            <a:r>
              <a:rPr lang="en-GB">
                <a:latin typeface="Montserrat school"/>
                <a:cs typeface="Times New Roman"/>
              </a:rPr>
              <a:t>in our</a:t>
            </a:r>
            <a:r>
              <a:rPr lang="en-GB" dirty="0">
                <a:latin typeface="Montserrat school"/>
                <a:cs typeface="Times New Roman"/>
              </a:rPr>
              <a:t> world?</a:t>
            </a:r>
            <a:endParaRPr lang="en-US" dirty="0"/>
          </a:p>
        </p:txBody>
      </p:sp>
      <p:pic>
        <p:nvPicPr>
          <p:cNvPr id="2" name="Picture Placeholder 1">
            <a:extLst>
              <a:ext uri="{FF2B5EF4-FFF2-40B4-BE49-F238E27FC236}">
                <a16:creationId xmlns:a16="http://schemas.microsoft.com/office/drawing/2014/main" id="{142FEF57-F6BA-0F0C-07DC-F0C88B1BCC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8" t="11625" r="-138" b="23609"/>
          <a:stretch>
            <a:fillRect/>
          </a:stretch>
        </p:blipFill>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313885" y="1193079"/>
            <a:ext cx="4217384"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212544"/>
                </a:solidFill>
                <a:highlight>
                  <a:srgbClr val="FFFFFF"/>
                </a:highlight>
                <a:latin typeface="Montserrat school"/>
              </a:rPr>
              <a:t>The young people who live in Harare face a lot of challenges, including unemployment. And there's not always a lot to do in their spare time.</a:t>
            </a:r>
          </a:p>
          <a:p>
            <a:pPr algn="l"/>
            <a:endParaRPr lang="en-GB" dirty="0">
              <a:solidFill>
                <a:srgbClr val="212544"/>
              </a:solidFill>
              <a:highlight>
                <a:srgbClr val="FFFFFF"/>
              </a:highlight>
              <a:latin typeface="Montserrat school"/>
            </a:endParaRPr>
          </a:p>
          <a:p>
            <a:pPr algn="l"/>
            <a:r>
              <a:rPr lang="en-GB" dirty="0">
                <a:solidFill>
                  <a:srgbClr val="212544"/>
                </a:solidFill>
                <a:highlight>
                  <a:srgbClr val="FFFFFF"/>
                </a:highlight>
                <a:latin typeface="Montserrat school"/>
              </a:rPr>
              <a:t>This means they can get drawn </a:t>
            </a:r>
            <a:r>
              <a:rPr lang="en-GB">
                <a:solidFill>
                  <a:srgbClr val="212544"/>
                </a:solidFill>
                <a:highlight>
                  <a:srgbClr val="FFFFFF"/>
                </a:highlight>
                <a:latin typeface="Montserrat school"/>
              </a:rPr>
              <a:t>into violence and crime, making </a:t>
            </a:r>
            <a:endParaRPr lang="en-US">
              <a:solidFill>
                <a:srgbClr val="000000"/>
              </a:solidFill>
            </a:endParaRPr>
          </a:p>
          <a:p>
            <a:pPr algn="l"/>
            <a:r>
              <a:rPr lang="en-GB">
                <a:solidFill>
                  <a:srgbClr val="212544"/>
                </a:solidFill>
                <a:highlight>
                  <a:srgbClr val="FFFFFF"/>
                </a:highlight>
                <a:latin typeface="Montserrat school"/>
              </a:rPr>
              <a:t>it </a:t>
            </a:r>
            <a:r>
              <a:rPr lang="en-GB" dirty="0">
                <a:solidFill>
                  <a:srgbClr val="212544"/>
                </a:solidFill>
                <a:highlight>
                  <a:srgbClr val="FFFFFF"/>
                </a:highlight>
                <a:latin typeface="Montserrat school"/>
              </a:rPr>
              <a:t>difficult to live happy and peaceful lives. </a:t>
            </a:r>
            <a:endParaRPr lang="en-US"/>
          </a:p>
          <a:p>
            <a:pPr algn="l"/>
            <a:endParaRPr lang="en-GB" dirty="0">
              <a:solidFill>
                <a:srgbClr val="212544"/>
              </a:solidFill>
              <a:highlight>
                <a:srgbClr val="FFFFFF"/>
              </a:highlight>
              <a:latin typeface="Montserrat school"/>
            </a:endParaRPr>
          </a:p>
          <a:p>
            <a:pPr algn="l"/>
            <a:endParaRPr lang="en-US" dirty="0">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3" name="Picture 2" descr="A group of people playing volleyball&#10;&#10;AI-generated content may be incorrect.">
            <a:extLst>
              <a:ext uri="{FF2B5EF4-FFF2-40B4-BE49-F238E27FC236}">
                <a16:creationId xmlns:a16="http://schemas.microsoft.com/office/drawing/2014/main" id="{CE1BEC48-07C2-641B-F099-1BFC64EA5551}"/>
              </a:ext>
            </a:extLst>
          </p:cNvPr>
          <p:cNvPicPr>
            <a:picLocks noChangeAspect="1"/>
          </p:cNvPicPr>
          <p:nvPr/>
        </p:nvPicPr>
        <p:blipFill>
          <a:blip r:embed="rId3"/>
          <a:srcRect r="-172"/>
          <a:stretch>
            <a:fillRect/>
          </a:stretch>
        </p:blipFill>
        <p:spPr>
          <a:xfrm>
            <a:off x="4390215" y="999082"/>
            <a:ext cx="5457693" cy="3629025"/>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43FD-4040-9568-E09A-CEFB28E29BF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B1DC33-302B-D5C6-E951-3DABFD943C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A39B92-8082-B856-D485-DA575D7D9D1F}"/>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EB5876C0-0356-D7D8-4135-A3895DA1A145}"/>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E155B79B-A0DB-B241-BB23-7BDAFDF16A06}"/>
              </a:ext>
            </a:extLst>
          </p:cNvPr>
          <p:cNvSpPr txBox="1"/>
          <p:nvPr/>
        </p:nvSpPr>
        <p:spPr>
          <a:xfrm>
            <a:off x="319593" y="1000871"/>
            <a:ext cx="3184031"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FFFFFF"/>
                </a:highlight>
                <a:latin typeface="Montserrat school"/>
              </a:rPr>
              <a:t>Lots of young people were invited to take part in the Sports for Peace Day to encourage a sense of community, cooperation and hope.</a:t>
            </a:r>
            <a:endParaRPr lang="en-US" dirty="0">
              <a:solidFill>
                <a:srgbClr val="000000"/>
              </a:solidFill>
              <a:highlight>
                <a:srgbClr val="FFFFFF"/>
              </a:highlight>
              <a:latin typeface="Montserrat school"/>
            </a:endParaRPr>
          </a:p>
          <a:p>
            <a:pPr algn="l"/>
            <a:endParaRPr lang="en-US" dirty="0">
              <a:solidFill>
                <a:srgbClr val="000000"/>
              </a:solidFill>
              <a:highlight>
                <a:srgbClr val="FFFFFF"/>
              </a:highlight>
              <a:latin typeface="Montserrat school"/>
            </a:endParaRPr>
          </a:p>
          <a:p>
            <a:pPr algn="l"/>
            <a:r>
              <a:rPr lang="en-US" dirty="0">
                <a:solidFill>
                  <a:srgbClr val="000000"/>
                </a:solidFill>
                <a:highlight>
                  <a:srgbClr val="FFFFFF"/>
                </a:highlight>
                <a:latin typeface="Montserrat school"/>
              </a:rPr>
              <a:t>Playing sport together can </a:t>
            </a:r>
            <a:r>
              <a:rPr lang="en-US">
                <a:solidFill>
                  <a:srgbClr val="000000"/>
                </a:solidFill>
                <a:highlight>
                  <a:srgbClr val="FFFFFF"/>
                </a:highlight>
                <a:latin typeface="Montserrat school"/>
              </a:rPr>
              <a:t>help</a:t>
            </a:r>
            <a:r>
              <a:rPr lang="en-US" dirty="0">
                <a:solidFill>
                  <a:srgbClr val="000000"/>
                </a:solidFill>
                <a:highlight>
                  <a:srgbClr val="FFFFFF"/>
                </a:highlight>
                <a:latin typeface="Montserrat school"/>
              </a:rPr>
              <a:t> people live peacefully together.</a:t>
            </a:r>
          </a:p>
          <a:p>
            <a:pPr algn="l"/>
            <a:endParaRPr lang="en-US" dirty="0">
              <a:solidFill>
                <a:srgbClr val="000000"/>
              </a:solidFill>
              <a:highlight>
                <a:srgbClr val="FFFFFF"/>
              </a:highlight>
              <a:latin typeface="Montserrat school"/>
            </a:endParaRPr>
          </a:p>
          <a:p>
            <a:pPr algn="l"/>
            <a:r>
              <a:rPr lang="en-US" dirty="0">
                <a:solidFill>
                  <a:srgbClr val="000000"/>
                </a:solidFill>
                <a:highlight>
                  <a:srgbClr val="FFFFFF"/>
                </a:highlight>
                <a:latin typeface="Montserrat school"/>
              </a:rPr>
              <a:t>And it looks like this group had a good time!</a:t>
            </a: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3" name="Picture 2" descr="A group of men celebrating&#10;&#10;AI-generated content may be incorrect.">
            <a:extLst>
              <a:ext uri="{FF2B5EF4-FFF2-40B4-BE49-F238E27FC236}">
                <a16:creationId xmlns:a16="http://schemas.microsoft.com/office/drawing/2014/main" id="{361D83C4-B7C2-90A0-AFDD-89E9CDB0CAFA}"/>
              </a:ext>
            </a:extLst>
          </p:cNvPr>
          <p:cNvPicPr>
            <a:picLocks noChangeAspect="1"/>
          </p:cNvPicPr>
          <p:nvPr/>
        </p:nvPicPr>
        <p:blipFill>
          <a:blip r:embed="rId3"/>
          <a:stretch>
            <a:fillRect/>
          </a:stretch>
        </p:blipFill>
        <p:spPr>
          <a:xfrm>
            <a:off x="3609350" y="1002467"/>
            <a:ext cx="5251242" cy="3475845"/>
          </a:xfrm>
          <a:prstGeom prst="rect">
            <a:avLst/>
          </a:prstGeom>
        </p:spPr>
      </p:pic>
    </p:spTree>
    <p:extLst>
      <p:ext uri="{BB962C8B-B14F-4D97-AF65-F5344CB8AC3E}">
        <p14:creationId xmlns:p14="http://schemas.microsoft.com/office/powerpoint/2010/main" val="359569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a:rPr>
              <a:t>We pray for all people, especially those who have lived through war </a:t>
            </a:r>
            <a:r>
              <a:rPr lang="en-US" sz="1600">
                <a:latin typeface="Montserrat school"/>
              </a:rPr>
              <a:t>or conflict:</a:t>
            </a:r>
            <a:endParaRPr lang="en-US" sz="1600" dirty="0">
              <a:latin typeface="Montserrat school"/>
            </a:endParaRPr>
          </a:p>
          <a:p>
            <a:pPr marL="0" indent="0">
              <a:buNone/>
            </a:pPr>
            <a:r>
              <a:rPr lang="en-GB" sz="1600" dirty="0">
                <a:solidFill>
                  <a:schemeClr val="bg1"/>
                </a:solidFill>
                <a:latin typeface="Montserrat school"/>
                <a:ea typeface="Calibri"/>
                <a:cs typeface="Times New Roman"/>
              </a:rPr>
              <a:t>that, filled by the power of the Holy Spirit, they can find it in their hearts to move </a:t>
            </a:r>
            <a:r>
              <a:rPr lang="en-GB" sz="1600">
                <a:solidFill>
                  <a:schemeClr val="bg1"/>
                </a:solidFill>
                <a:latin typeface="Montserrat school"/>
                <a:ea typeface="Calibri"/>
                <a:cs typeface="Times New Roman"/>
              </a:rPr>
              <a:t>forward in peace and forgiveness. </a:t>
            </a:r>
          </a:p>
          <a:p>
            <a:pPr marL="0" indent="0">
              <a:buNone/>
            </a:pPr>
            <a:r>
              <a:rPr lang="en-GB" sz="1600">
                <a:solidFill>
                  <a:schemeClr val="bg1"/>
                </a:solidFill>
                <a:latin typeface="Montserrat school"/>
                <a:ea typeface="Calibri"/>
                <a:cs typeface="Times New Roman"/>
              </a:rPr>
              <a:t>Lord </a:t>
            </a:r>
            <a:r>
              <a:rPr lang="en-GB" sz="1600" dirty="0">
                <a:solidFill>
                  <a:schemeClr val="bg1"/>
                </a:solidFill>
                <a:latin typeface="Montserrat school"/>
                <a:ea typeface="Calibri"/>
                <a:cs typeface="Times New Roman"/>
              </a:rPr>
              <a:t>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r>
              <a:rPr lang="en-US" sz="1600">
                <a:latin typeface="Montserrat school"/>
                <a:cs typeface="Times New Roman"/>
              </a:rPr>
              <a:t>We pray for our parish, </a:t>
            </a:r>
            <a:r>
              <a:rPr lang="en-US" sz="1600" dirty="0">
                <a:latin typeface="Montserrat school"/>
                <a:cs typeface="Times New Roman"/>
              </a:rPr>
              <a:t>families and friends:</a:t>
            </a:r>
            <a:r>
              <a:rPr lang="en-US" sz="1600" dirty="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be inspired by the Holy Spirit to spread Christ's message of peace in </a:t>
            </a:r>
            <a:r>
              <a:rPr lang="en-US" sz="1600">
                <a:solidFill>
                  <a:schemeClr val="bg1"/>
                </a:solidFill>
                <a:latin typeface="Montserrat school"/>
                <a:cs typeface="Times New Roman"/>
              </a:rPr>
              <a:t>all we do.    </a:t>
            </a:r>
            <a:endParaRPr lang="en-US" sz="1600" dirty="0">
              <a:solidFill>
                <a:schemeClr val="bg1"/>
              </a:solidFill>
              <a:latin typeface="Montserrat school"/>
              <a:cs typeface="Times New Roman"/>
            </a:endParaRPr>
          </a:p>
          <a:p>
            <a:pPr marL="0" indent="0">
              <a:buNone/>
            </a:pPr>
            <a:r>
              <a:rPr lang="en-US" sz="1600">
                <a:solidFill>
                  <a:schemeClr val="bg1"/>
                </a:solidFill>
                <a:latin typeface="Montserrat school"/>
                <a:cs typeface="Times New Roman"/>
              </a:rPr>
              <a:t>Lord in your mercy...</a:t>
            </a:r>
            <a:endParaRPr lang="en-US" sz="1600" dirty="0">
              <a:solidFill>
                <a:schemeClr val="bg1"/>
              </a:solidFill>
              <a:latin typeface="Montserrat school"/>
              <a:cs typeface="Times New Roman"/>
            </a:endParaRPr>
          </a:p>
          <a:p>
            <a:pPr marL="0" indent="0">
              <a:buNone/>
            </a:pPr>
            <a:endParaRPr lang="en-US" sz="1600" dirty="0">
              <a:solidFill>
                <a:srgbClr val="FF0000"/>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all those who work for peace in our world</a:t>
            </a:r>
            <a:r>
              <a:rPr lang="en-US" sz="1600" dirty="0">
                <a:latin typeface="Montserrat school"/>
              </a:rPr>
              <a:t>: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dirty="0">
                <a:solidFill>
                  <a:schemeClr val="bg1"/>
                </a:solidFill>
                <a:latin typeface="Montserrat school"/>
              </a:rPr>
              <a:t>that they may have the courage and </a:t>
            </a:r>
            <a:r>
              <a:rPr lang="en-GB" sz="1600">
                <a:solidFill>
                  <a:schemeClr val="bg1"/>
                </a:solidFill>
                <a:latin typeface="Montserrat school"/>
              </a:rPr>
              <a:t>strength to carry on, even in the most difficult of times.</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r>
              <a:rPr lang="en-US" sz="1600">
                <a:solidFill>
                  <a:srgbClr val="A2C617"/>
                </a:solidFill>
                <a:latin typeface="Montserrat school"/>
                <a:cs typeface="Times New Roman"/>
              </a:rPr>
              <a:t>God of mercy:</a:t>
            </a:r>
            <a:r>
              <a:rPr lang="en-US" sz="1600" dirty="0">
                <a:solidFill>
                  <a:schemeClr val="bg1"/>
                </a:solidFill>
                <a:latin typeface="Montserrat school"/>
                <a:cs typeface="Times New Roman"/>
              </a:rPr>
              <a:t> fill us with your spirit and guide us as we try to share your peace in our</a:t>
            </a:r>
            <a:r>
              <a:rPr lang="en-US" sz="1600">
                <a:solidFill>
                  <a:schemeClr val="bg1"/>
                </a:solidFill>
                <a:latin typeface="Montserrat school"/>
                <a:cs typeface="Times New Roman"/>
              </a:rPr>
              <a:t> world. We ask this through Christ our Lord. </a:t>
            </a:r>
            <a:endParaRPr lang="en-US" sz="1600">
              <a:solidFill>
                <a:schemeClr val="bg1"/>
              </a:solidFill>
              <a:latin typeface="Century Gothic"/>
              <a:cs typeface="Times New Roman"/>
            </a:endParaRPr>
          </a:p>
          <a:p>
            <a:pPr marL="0" indent="0">
              <a:buNone/>
            </a:pPr>
            <a:r>
              <a:rPr lang="en-US" sz="1600">
                <a:solidFill>
                  <a:schemeClr val="bg1"/>
                </a:solidFill>
                <a:latin typeface="Montserrat school"/>
                <a:cs typeface="Times New Roman"/>
              </a:rPr>
              <a:t>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743005" y="2020096"/>
            <a:ext cx="3428001"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atin typeface="Montserrat school"/>
                <a:cs typeface="Times New Roman"/>
              </a:rPr>
              <a:t>What will you do this week to try and spread peace in our world?</a:t>
            </a:r>
            <a:endParaRPr lang="en-US">
              <a:latin typeface="Montserrat school"/>
            </a:endParaRPr>
          </a:p>
        </p:txBody>
      </p:sp>
      <p:pic>
        <p:nvPicPr>
          <p:cNvPr id="5" name="Picture 4">
            <a:extLst>
              <a:ext uri="{FF2B5EF4-FFF2-40B4-BE49-F238E27FC236}">
                <a16:creationId xmlns:a16="http://schemas.microsoft.com/office/drawing/2014/main" id="{D70E4458-5AB7-EBEA-88EC-DFFCD36D3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43" y="876073"/>
            <a:ext cx="2774486" cy="3891782"/>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7717497"/>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b="1" dirty="0">
              <a:latin typeface="Montserrat school"/>
            </a:endParaRPr>
          </a:p>
          <a:p>
            <a:pPr algn="l"/>
            <a:r>
              <a:rPr lang="en-GB" sz="1600" dirty="0">
                <a:latin typeface="Montserrat school"/>
                <a:hlinkClick r:id="rId3"/>
              </a:rPr>
              <a:t>Download the illustration</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Share the accompanying activity sheet with the children and encourage them to complete it, either in the liturgy or at home. Encourage the children to draw or write how they will share Jesus’ message of peace with others in the coming week on the back of the sheet. Invite the children to write a prayer for peace in our world.</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Remind the children to share all that they have heard and thought about today with the people at home. If they have written a prayer, encourage them to say it at home together during the week. Encourage them to try to do at least one thing in the coming week to spread Jesus’ message of peace in our world.</a:t>
            </a:r>
            <a:endParaRPr lang="en-GB">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See </a:t>
            </a:r>
            <a:r>
              <a:rPr lang="en-GB" sz="1600" dirty="0">
                <a:latin typeface="Montserrat school"/>
                <a:hlinkClick r:id="rId4"/>
              </a:rPr>
              <a:t>Family prayer ideas</a:t>
            </a:r>
            <a:r>
              <a:rPr lang="en-GB" sz="1600">
                <a:latin typeface="Montserrat school"/>
                <a:cs typeface="Times New Roman"/>
              </a:rPr>
              <a:t> for more child-friendly Pentecost activities.</a:t>
            </a:r>
            <a:endParaRPr lang="en-GB">
              <a:latin typeface="Montserrat school"/>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400">
              <a:latin typeface="Montserrat school"/>
              <a:cs typeface="Times New Roman"/>
            </a:endParaRPr>
          </a:p>
          <a:p>
            <a:pPr algn="l"/>
            <a:endParaRPr lang="en-GB" sz="1400">
              <a:latin typeface="Century Gothic"/>
              <a:cs typeface="Times New Roman"/>
            </a:endParaRPr>
          </a:p>
          <a:p>
            <a:pPr algn="l"/>
            <a:endParaRPr lang="en-GB" sz="1400">
              <a:latin typeface="Century Gothic"/>
              <a:cs typeface="Times New Roman"/>
            </a:endParaRPr>
          </a:p>
          <a:p>
            <a:pPr algn="l"/>
            <a:endParaRPr lang="en-GB" sz="1400">
              <a:latin typeface="Century Gothic"/>
            </a:endParaRPr>
          </a:p>
          <a:p>
            <a:pPr algn="l"/>
            <a:endParaRPr lang="en-GB" sz="1400">
              <a:latin typeface="Century Gothic"/>
            </a:endParaRPr>
          </a:p>
          <a:p>
            <a:pPr algn="l"/>
            <a:endParaRPr lang="en-GB" sz="1500"/>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black and white picture of a group of children hugging&#10;&#10;AI-generated content may be incorrect.">
            <a:extLst>
              <a:ext uri="{FF2B5EF4-FFF2-40B4-BE49-F238E27FC236}">
                <a16:creationId xmlns:a16="http://schemas.microsoft.com/office/drawing/2014/main" id="{9A1F1D6C-85C8-46D7-1000-0869BF2B0E64}"/>
              </a:ext>
            </a:extLst>
          </p:cNvPr>
          <p:cNvPicPr>
            <a:picLocks noChangeAspect="1"/>
          </p:cNvPicPr>
          <p:nvPr/>
        </p:nvPicPr>
        <p:blipFill>
          <a:blip r:embed="rId5"/>
          <a:stretch>
            <a:fillRect/>
          </a:stretch>
        </p:blipFill>
        <p:spPr>
          <a:xfrm>
            <a:off x="3246812" y="215660"/>
            <a:ext cx="2046527" cy="1455708"/>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16</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519046" y="1763392"/>
            <a:ext cx="3159452" cy="3170099"/>
          </a:xfrm>
        </p:spPr>
        <p:txBody>
          <a:bodyPr/>
          <a:lstStyle/>
          <a:p>
            <a:pPr algn="l"/>
            <a:r>
              <a:rPr lang="en-US" sz="1800" dirty="0">
                <a:solidFill>
                  <a:srgbClr val="000000"/>
                </a:solidFill>
                <a:latin typeface="Montserrat school"/>
                <a:cs typeface="Times New Roman"/>
              </a:rPr>
              <a:t>God of all,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You sent your </a:t>
            </a:r>
            <a:r>
              <a:rPr lang="en-US" sz="1800" dirty="0">
                <a:solidFill>
                  <a:srgbClr val="000000"/>
                </a:solidFill>
                <a:latin typeface="Montserrat school"/>
                <a:cs typeface="Times New Roman"/>
              </a:rPr>
              <a:t>Spirit to be with the disciples, filling them with joy, peace and courage. May we also be filled with your Spirit, be brave and share your peace in our world.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endParaRPr lang="en-US">
              <a:latin typeface="Montserrat school"/>
            </a:endParaRPr>
          </a:p>
          <a:p>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20: 19-23</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940519"/>
            <a:ext cx="8893079"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700" dirty="0">
                <a:latin typeface="Montserrat school"/>
                <a:cs typeface="Times New Roman"/>
              </a:rPr>
              <a:t>It was late that Sunday evening, and the disciples were gathered together behind locked doors, because they were afraid of the Jewish authorities.</a:t>
            </a:r>
            <a:endParaRPr lang="en-US" sz="1700" dirty="0">
              <a:solidFill>
                <a:srgbClr val="000000"/>
              </a:solidFill>
              <a:latin typeface="Montserrat school"/>
              <a:cs typeface="Times New Roman"/>
            </a:endParaRPr>
          </a:p>
          <a:p>
            <a:pPr algn="l"/>
            <a:endParaRPr lang="en-US" sz="1700" dirty="0">
              <a:latin typeface="Montserrat school"/>
              <a:cs typeface="Times New Roman"/>
            </a:endParaRPr>
          </a:p>
          <a:p>
            <a:pPr algn="l"/>
            <a:r>
              <a:rPr lang="en-US" sz="1700">
                <a:latin typeface="Montserrat school"/>
                <a:cs typeface="Times New Roman"/>
              </a:rPr>
              <a:t>Then Jesus came and stood among them. “Peace be with you,” he said. </a:t>
            </a:r>
            <a:r>
              <a:rPr lang="en-US" sz="1700" dirty="0">
                <a:latin typeface="Montserrat school"/>
                <a:cs typeface="Times New Roman"/>
              </a:rPr>
              <a:t>After saying this, he showed them his hands and his side. </a:t>
            </a:r>
            <a:r>
              <a:rPr lang="en-US" sz="1700">
                <a:latin typeface="Montserrat school"/>
                <a:cs typeface="Times New Roman"/>
              </a:rPr>
              <a:t>The disciples </a:t>
            </a:r>
            <a:r>
              <a:rPr lang="en-US" sz="1700" dirty="0">
                <a:latin typeface="Montserrat school"/>
                <a:cs typeface="Times New Roman"/>
              </a:rPr>
              <a:t>were filled with joy at seeing the Lord. </a:t>
            </a:r>
          </a:p>
          <a:p>
            <a:pPr algn="l"/>
            <a:endParaRPr lang="en-US" sz="1700" dirty="0">
              <a:latin typeface="Montserrat school"/>
              <a:cs typeface="Times New Roman"/>
            </a:endParaRPr>
          </a:p>
          <a:p>
            <a:pPr algn="l"/>
            <a:r>
              <a:rPr lang="en-US" sz="1700">
                <a:latin typeface="Montserrat school"/>
                <a:cs typeface="Times New Roman"/>
              </a:rPr>
              <a:t>Jesus said to them again, “Peace be </a:t>
            </a:r>
            <a:r>
              <a:rPr lang="en-US" sz="1700" dirty="0">
                <a:latin typeface="Montserrat school"/>
                <a:cs typeface="Times New Roman"/>
              </a:rPr>
              <a:t>with you. As the Father sent me, so I send you.” </a:t>
            </a:r>
          </a:p>
          <a:p>
            <a:pPr algn="l"/>
            <a:endParaRPr lang="en-US" sz="1700" dirty="0">
              <a:latin typeface="Montserrat school"/>
              <a:cs typeface="Times New Roman"/>
            </a:endParaRPr>
          </a:p>
          <a:p>
            <a:pPr algn="l"/>
            <a:r>
              <a:rPr lang="en-US" sz="1700" dirty="0">
                <a:latin typeface="Montserrat school"/>
                <a:cs typeface="Times New Roman"/>
              </a:rPr>
              <a:t>He breathed on them and </a:t>
            </a:r>
            <a:r>
              <a:rPr lang="en-US" sz="1700">
                <a:latin typeface="Montserrat school"/>
                <a:cs typeface="Times New Roman"/>
              </a:rPr>
              <a:t>said:</a:t>
            </a:r>
            <a:r>
              <a:rPr lang="en-US" sz="1700" dirty="0">
                <a:latin typeface="Montserrat school"/>
                <a:cs typeface="Times New Roman"/>
              </a:rPr>
              <a:t> “Receive the Holy Spirit. If you forgive people’s sins, they are forgiven; if you do not forgive them, they are not forgiven.”</a:t>
            </a:r>
            <a:endParaRPr lang="en-US" sz="1700">
              <a:latin typeface="Montserrat school"/>
            </a:endParaRPr>
          </a:p>
          <a:p>
            <a:pPr algn="l"/>
            <a:endParaRPr lang="en-US" dirty="0">
              <a:latin typeface="Montserrat school"/>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58043" y="812339"/>
            <a:ext cx="8157622"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155274" y="1210930"/>
            <a:ext cx="4413730"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The disciples were alone and afraid, because their friend Jesus, who they knew was the Son of God, had been put to death.</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Suddenly, Jesus appeared to them. What did Jesus say to the disciples?</a:t>
            </a:r>
          </a:p>
          <a:p>
            <a:pPr algn="l"/>
            <a:endParaRPr lang="en-GB">
              <a:latin typeface="Montserrat school"/>
            </a:endParaRPr>
          </a:p>
          <a:p>
            <a:pPr algn="l"/>
            <a:r>
              <a:rPr lang="en-GB">
                <a:latin typeface="Montserrat school"/>
                <a:cs typeface="Times New Roman"/>
              </a:rPr>
              <a:t>And how did the disciples feel when they saw Jesus again?</a:t>
            </a:r>
            <a:endParaRPr lang="en-GB">
              <a:latin typeface="Montserrat school"/>
            </a:endParaRPr>
          </a:p>
          <a:p>
            <a:pPr algn="l"/>
            <a:endParaRPr lang="en-GB" dirty="0">
              <a:latin typeface="Montserrat school"/>
              <a:cs typeface="Times New Roman"/>
            </a:endParaRPr>
          </a:p>
          <a:p>
            <a:pPr algn="l"/>
            <a:r>
              <a:rPr lang="en-GB">
                <a:latin typeface="Montserrat school"/>
                <a:cs typeface="Times New Roman"/>
              </a:rPr>
              <a:t>They were filled with joy. Jesus repeated: “Peace be with you.”</a:t>
            </a:r>
            <a:endParaRPr lang="en-GB">
              <a:latin typeface="Montserrat school"/>
            </a:endParaRPr>
          </a:p>
          <a:p>
            <a:pPr algn="l"/>
            <a:endParaRPr lang="en-GB" dirty="0">
              <a:latin typeface="Montserrat school"/>
              <a:cs typeface="Times New Roman"/>
            </a:endParaRPr>
          </a:p>
          <a:p>
            <a:pPr algn="l"/>
            <a:endParaRPr lang="en-GB">
              <a:latin typeface="Times New Roman"/>
              <a:cs typeface="Times New Roman"/>
            </a:endParaRPr>
          </a:p>
        </p:txBody>
      </p:sp>
      <p:pic>
        <p:nvPicPr>
          <p:cNvPr id="12" name="Picture 11">
            <a:extLst>
              <a:ext uri="{FF2B5EF4-FFF2-40B4-BE49-F238E27FC236}">
                <a16:creationId xmlns:a16="http://schemas.microsoft.com/office/drawing/2014/main" id="{9FF8F36A-65E9-226C-E56D-19A126AE8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514" y="1204754"/>
            <a:ext cx="2353485" cy="3301243"/>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28599" y="1050722"/>
            <a:ext cx="4241558"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What happened next?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Jesus breathed on the disciples and gave them the Holy Spirit. He told the disciples he was sending them out to spread his word.</a:t>
            </a:r>
            <a:endParaRPr lang="en-US">
              <a:latin typeface="Montserrat school"/>
            </a:endParaRPr>
          </a:p>
          <a:p>
            <a:pPr algn="l"/>
            <a:endParaRPr lang="en-GB" dirty="0">
              <a:latin typeface="Montserrat school"/>
              <a:cs typeface="Times New Roman"/>
            </a:endParaRPr>
          </a:p>
          <a:p>
            <a:pPr algn="l"/>
            <a:r>
              <a:rPr lang="en-GB" dirty="0">
                <a:latin typeface="Montserrat school"/>
                <a:cs typeface="Times New Roman"/>
              </a:rPr>
              <a:t>The disciples had been sad, lonely and frightened. How do you think they felt after Jesus breathed the Holy Spirit onto them?</a:t>
            </a:r>
            <a:endParaRPr lang="en-GB" dirty="0">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Hands reaching for the sun&#10;&#10;AI-generated content may be incorrect.">
            <a:extLst>
              <a:ext uri="{FF2B5EF4-FFF2-40B4-BE49-F238E27FC236}">
                <a16:creationId xmlns:a16="http://schemas.microsoft.com/office/drawing/2014/main" id="{180E4AFF-83C6-179E-C4E8-58E626200BF3}"/>
              </a:ext>
            </a:extLst>
          </p:cNvPr>
          <p:cNvPicPr>
            <a:picLocks noChangeAspect="1"/>
          </p:cNvPicPr>
          <p:nvPr/>
        </p:nvPicPr>
        <p:blipFill>
          <a:blip r:embed="rId3"/>
          <a:srcRect l="4641" r="211" b="312"/>
          <a:stretch>
            <a:fillRect/>
          </a:stretch>
        </p:blipFill>
        <p:spPr>
          <a:xfrm>
            <a:off x="4575471" y="1051878"/>
            <a:ext cx="4864611" cy="3448775"/>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p>
        </p:txBody>
      </p:sp>
      <p:sp>
        <p:nvSpPr>
          <p:cNvPr id="7" name="TextBox 6">
            <a:extLst>
              <a:ext uri="{FF2B5EF4-FFF2-40B4-BE49-F238E27FC236}">
                <a16:creationId xmlns:a16="http://schemas.microsoft.com/office/drawing/2014/main" id="{A0D8FD95-D34B-0A73-DD1B-4B3ADBCE341F}"/>
              </a:ext>
            </a:extLst>
          </p:cNvPr>
          <p:cNvSpPr txBox="1"/>
          <p:nvPr/>
        </p:nvSpPr>
        <p:spPr>
          <a:xfrm>
            <a:off x="5258474" y="1223261"/>
            <a:ext cx="375414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The disciples were filled with joy, hope and courage to go out and spread </a:t>
            </a:r>
            <a:r>
              <a:rPr lang="en-US">
                <a:latin typeface="Montserrat school"/>
                <a:cs typeface="Times New Roman"/>
              </a:rPr>
              <a:t>the word of God - God’s special </a:t>
            </a:r>
            <a:r>
              <a:rPr lang="en-US" dirty="0">
                <a:latin typeface="Montserrat school"/>
                <a:cs typeface="Times New Roman"/>
              </a:rPr>
              <a:t>message of peace for all people.</a:t>
            </a:r>
            <a:endParaRPr lang="en-US" dirty="0">
              <a:latin typeface="Montserrat school"/>
            </a:endParaRPr>
          </a:p>
          <a:p>
            <a:pPr algn="l"/>
            <a:endParaRPr lang="en-US" dirty="0">
              <a:latin typeface="Montserrat school"/>
              <a:cs typeface="Times New Roman"/>
            </a:endParaRPr>
          </a:p>
          <a:p>
            <a:pPr algn="l"/>
            <a:r>
              <a:rPr lang="en-US">
                <a:latin typeface="Montserrat school"/>
                <a:cs typeface="Times New Roman"/>
              </a:rPr>
              <a:t>The Holy Spirit gives the disciples the courage to see that they can do what Jesus asks of them.</a:t>
            </a:r>
            <a:endParaRPr lang="en-US">
              <a:latin typeface="Montserrat school"/>
            </a:endParaRPr>
          </a:p>
          <a:p>
            <a:pPr algn="l"/>
            <a:endParaRPr lang="en-US" dirty="0"/>
          </a:p>
        </p:txBody>
      </p:sp>
      <p:pic>
        <p:nvPicPr>
          <p:cNvPr id="3" name="Picture 2" descr="A group of people standing in front of a sunset&#10;&#10;AI-generated content may be incorrect.">
            <a:extLst>
              <a:ext uri="{FF2B5EF4-FFF2-40B4-BE49-F238E27FC236}">
                <a16:creationId xmlns:a16="http://schemas.microsoft.com/office/drawing/2014/main" id="{8D9F2377-33CD-2D62-3655-EC6765F0D7D3}"/>
              </a:ext>
            </a:extLst>
          </p:cNvPr>
          <p:cNvPicPr>
            <a:picLocks noChangeAspect="1"/>
          </p:cNvPicPr>
          <p:nvPr/>
        </p:nvPicPr>
        <p:blipFill>
          <a:blip r:embed="rId3"/>
          <a:stretch>
            <a:fillRect/>
          </a:stretch>
        </p:blipFill>
        <p:spPr>
          <a:xfrm>
            <a:off x="552761" y="1096156"/>
            <a:ext cx="4553263" cy="3400893"/>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308683" y="941436"/>
            <a:ext cx="390646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What does Jesus ask us to do? </a:t>
            </a:r>
            <a:endParaRPr lang="en-US">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How does Jesus want us to </a:t>
            </a:r>
            <a:r>
              <a:rPr lang="en-GB">
                <a:latin typeface="Montserrat school"/>
                <a:cs typeface="Times New Roman"/>
              </a:rPr>
              <a:t>behave and treat other people?</a:t>
            </a:r>
            <a:endParaRPr lang="en-GB" dirty="0">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Jesus asks us to do the same as the disciples – to spread his message of love and peace to all people through what we do, by loving our neighbour and caring for one another.</a:t>
            </a:r>
            <a:endParaRPr lang="en-US">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p:txBody>
      </p:sp>
      <p:pic>
        <p:nvPicPr>
          <p:cNvPr id="2" name="Picture 1" descr="A person hugging a child&#10;&#10;AI-generated content may be incorrect.">
            <a:extLst>
              <a:ext uri="{FF2B5EF4-FFF2-40B4-BE49-F238E27FC236}">
                <a16:creationId xmlns:a16="http://schemas.microsoft.com/office/drawing/2014/main" id="{E4F9F896-609A-B5A0-28E7-516EBBE23373}"/>
              </a:ext>
            </a:extLst>
          </p:cNvPr>
          <p:cNvPicPr>
            <a:picLocks noChangeAspect="1"/>
          </p:cNvPicPr>
          <p:nvPr/>
        </p:nvPicPr>
        <p:blipFill>
          <a:blip r:embed="rId3"/>
          <a:srcRect l="16250" t="349" r="-208"/>
          <a:stretch>
            <a:fillRect/>
          </a:stretch>
        </p:blipFill>
        <p:spPr>
          <a:xfrm>
            <a:off x="4415072" y="937814"/>
            <a:ext cx="4500984" cy="3493658"/>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571194" y="1141128"/>
            <a:ext cx="444617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The Holy Spirit gives us the courage to answer Jesus’ call, to do what God asks of us even when it might </a:t>
            </a:r>
            <a:r>
              <a:rPr lang="en-GB">
                <a:latin typeface="Montserrat school"/>
                <a:cs typeface="Times New Roman"/>
              </a:rPr>
              <a:t>be difficult. </a:t>
            </a:r>
            <a:endParaRPr lang="en-US">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We each answer that call in a different way, but the Holy Spirit helps and guides us along the way.</a:t>
            </a:r>
            <a:endParaRPr lang="en-US" dirty="0">
              <a:latin typeface="Montserrat school"/>
            </a:endParaRPr>
          </a:p>
          <a:p>
            <a:pPr algn="l"/>
            <a:endParaRPr lang="en-GB" dirty="0">
              <a:latin typeface="Montserrat school"/>
              <a:cs typeface="Times New Roman"/>
            </a:endParaRPr>
          </a:p>
          <a:p>
            <a:pPr algn="l"/>
            <a:endParaRPr lang="en-US">
              <a:latin typeface="Century Gothic"/>
              <a:cs typeface="Times New Roman"/>
            </a:endParaRPr>
          </a:p>
        </p:txBody>
      </p:sp>
      <p:pic>
        <p:nvPicPr>
          <p:cNvPr id="3" name="Picture 2" descr="A person holding a globe&#10;&#10;AI-generated content may be incorrect.">
            <a:extLst>
              <a:ext uri="{FF2B5EF4-FFF2-40B4-BE49-F238E27FC236}">
                <a16:creationId xmlns:a16="http://schemas.microsoft.com/office/drawing/2014/main" id="{CF932273-32CE-95DF-20CF-C049A3511C63}"/>
              </a:ext>
            </a:extLst>
          </p:cNvPr>
          <p:cNvPicPr>
            <a:picLocks noChangeAspect="1"/>
          </p:cNvPicPr>
          <p:nvPr/>
        </p:nvPicPr>
        <p:blipFill>
          <a:blip r:embed="rId3"/>
          <a:srcRect t="110" r="-194" b="10839"/>
          <a:stretch>
            <a:fillRect/>
          </a:stretch>
        </p:blipFill>
        <p:spPr>
          <a:xfrm>
            <a:off x="-421598" y="1144688"/>
            <a:ext cx="4843716" cy="2380006"/>
          </a:xfrm>
          <a:prstGeom prst="rect">
            <a:avLst/>
          </a:prstGeom>
        </p:spPr>
      </p:pic>
      <p:sp>
        <p:nvSpPr>
          <p:cNvPr id="6" name="TextBox 5">
            <a:extLst>
              <a:ext uri="{FF2B5EF4-FFF2-40B4-BE49-F238E27FC236}">
                <a16:creationId xmlns:a16="http://schemas.microsoft.com/office/drawing/2014/main" id="{202331BC-D2B2-4965-35B3-E0C083A7FE89}"/>
              </a:ext>
            </a:extLst>
          </p:cNvPr>
          <p:cNvSpPr txBox="1"/>
          <p:nvPr/>
        </p:nvSpPr>
        <p:spPr>
          <a:xfrm>
            <a:off x="281296" y="3674462"/>
            <a:ext cx="85767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rPr>
              <a:t>This week, let’s try to notice the Holy Spirit in our lives, helping us to be brave, and helping us to spread Jesus’ message of peace in our world.</a:t>
            </a:r>
            <a:endParaRPr lang="en-US" dirty="0"/>
          </a:p>
        </p:txBody>
      </p:sp>
    </p:spTree>
    <p:extLst>
      <p:ext uri="{BB962C8B-B14F-4D97-AF65-F5344CB8AC3E}">
        <p14:creationId xmlns:p14="http://schemas.microsoft.com/office/powerpoint/2010/main" val="256859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4894159" y="1282735"/>
            <a:ext cx="4148791"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highlight>
                  <a:srgbClr val="FFFFFF"/>
                </a:highlight>
                <a:latin typeface="Montserrat school"/>
              </a:rPr>
              <a:t>"My name is Vimbai and I work for the Catholic Commission for Justice </a:t>
            </a:r>
            <a:r>
              <a:rPr lang="en-US">
                <a:solidFill>
                  <a:srgbClr val="000000"/>
                </a:solidFill>
                <a:highlight>
                  <a:srgbClr val="FFFFFF"/>
                </a:highlight>
                <a:latin typeface="Montserrat school"/>
              </a:rPr>
              <a:t>and Peace in Zimbabwe," says Vimbai. </a:t>
            </a:r>
            <a:endParaRPr lang="en-US" dirty="0">
              <a:solidFill>
                <a:srgbClr val="000000"/>
              </a:solidFill>
              <a:highlight>
                <a:srgbClr val="FFFFFF"/>
              </a:highlight>
              <a:latin typeface="Montserrat school"/>
            </a:endParaRPr>
          </a:p>
          <a:p>
            <a:pPr algn="l"/>
            <a:endParaRPr lang="en-US" dirty="0">
              <a:solidFill>
                <a:srgbClr val="000000"/>
              </a:solidFill>
              <a:highlight>
                <a:srgbClr val="FFFFFF"/>
              </a:highlight>
              <a:latin typeface="Montserrat school"/>
            </a:endParaRPr>
          </a:p>
          <a:p>
            <a:pPr algn="l"/>
            <a:r>
              <a:rPr lang="en-US" dirty="0">
                <a:solidFill>
                  <a:srgbClr val="000000"/>
                </a:solidFill>
                <a:highlight>
                  <a:srgbClr val="FFFFFF"/>
                </a:highlight>
                <a:latin typeface="Montserrat school"/>
              </a:rPr>
              <a:t>With CAFOD's help, she helped </a:t>
            </a:r>
            <a:r>
              <a:rPr lang="en-US" dirty="0" err="1">
                <a:solidFill>
                  <a:srgbClr val="000000"/>
                </a:solidFill>
                <a:highlight>
                  <a:srgbClr val="FFFFFF"/>
                </a:highlight>
                <a:latin typeface="Montserrat school"/>
              </a:rPr>
              <a:t>organise</a:t>
            </a:r>
            <a:r>
              <a:rPr lang="en-US" dirty="0">
                <a:solidFill>
                  <a:srgbClr val="000000"/>
                </a:solidFill>
                <a:highlight>
                  <a:srgbClr val="FFFFFF"/>
                </a:highlight>
                <a:latin typeface="Montserrat school"/>
              </a:rPr>
              <a:t> a Sports for Peace Day in Harare, the capital city of Zimbabwe. </a:t>
            </a:r>
          </a:p>
          <a:p>
            <a:pPr algn="l"/>
            <a:endParaRPr lang="en-US" dirty="0">
              <a:solidFill>
                <a:srgbClr val="000000"/>
              </a:solidFill>
              <a:highlight>
                <a:srgbClr val="FFFFFF"/>
              </a:highlight>
              <a:latin typeface="Montserrat school"/>
            </a:endParaRPr>
          </a:p>
          <a:p>
            <a:pPr algn="l"/>
            <a:endParaRPr lang="en-US" dirty="0">
              <a:solidFill>
                <a:srgbClr val="000000"/>
              </a:solidFill>
              <a:highlight>
                <a:srgbClr val="FFFFFF"/>
              </a:highlight>
              <a:latin typeface="Montserrat school"/>
            </a:endParaRPr>
          </a:p>
          <a:p>
            <a:pPr algn="l"/>
            <a:endParaRPr lang="en-US" sz="1100" dirty="0">
              <a:solidFill>
                <a:srgbClr val="38383C"/>
              </a:solidFill>
              <a:highlight>
                <a:srgbClr val="F4F4F5"/>
              </a:highlight>
            </a:endParaRPr>
          </a:p>
          <a:p>
            <a:pPr algn="l"/>
            <a:endParaRPr lang="en-US" dirty="0">
              <a:solidFill>
                <a:srgbClr val="000000"/>
              </a:solidFill>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3" name="Picture 2" descr="A person smiling at camera&#10;&#10;AI-generated content may be incorrect.">
            <a:extLst>
              <a:ext uri="{FF2B5EF4-FFF2-40B4-BE49-F238E27FC236}">
                <a16:creationId xmlns:a16="http://schemas.microsoft.com/office/drawing/2014/main" id="{E0DB3450-B5EE-418A-9938-28FEA62CC34A}"/>
              </a:ext>
            </a:extLst>
          </p:cNvPr>
          <p:cNvPicPr>
            <a:picLocks noChangeAspect="1"/>
          </p:cNvPicPr>
          <p:nvPr/>
        </p:nvPicPr>
        <p:blipFill>
          <a:blip r:embed="rId3"/>
          <a:stretch>
            <a:fillRect/>
          </a:stretch>
        </p:blipFill>
        <p:spPr>
          <a:xfrm>
            <a:off x="317662" y="1086788"/>
            <a:ext cx="4411266" cy="2964657"/>
          </a:xfrm>
          <a:prstGeom prst="rect">
            <a:avLst/>
          </a:prstGeom>
        </p:spPr>
      </p:pic>
    </p:spTree>
    <p:extLst>
      <p:ext uri="{BB962C8B-B14F-4D97-AF65-F5344CB8AC3E}">
        <p14:creationId xmlns:p14="http://schemas.microsoft.com/office/powerpoint/2010/main" val="2028947077"/>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SZUU6KYVHK2A-2146017777-19604</_dlc_DocId>
    <_dlc_DocIdUrl xmlns="04672002-f21f-4240-adfb-f0b653fb6fb5">
      <Url>https://cafod365.sharepoint.com/sites/int/Education/_layouts/15/DocIdRedir.aspx?ID=SZUU6KYVHK2A-2146017777-19604</Url>
      <Description>SZUU6KYVHK2A-2146017777-19604</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880FD4-C537-4FE3-BF29-620D65E12577}">
  <ds:schemaRefs>
    <ds:schemaRef ds:uri="http://purl.org/dc/dcmitype/"/>
    <ds:schemaRef ds:uri="04672002-f21f-4240-adfb-f0b653fb6fb5"/>
    <ds:schemaRef ds:uri="236a9a4b-a03c-46ba-8ec6-624c184acbc6"/>
    <ds:schemaRef ds:uri="http://schemas.microsoft.com/sharepoint/v3/fields"/>
    <ds:schemaRef ds:uri="http://purl.org/dc/elements/1.1/"/>
    <ds:schemaRef ds:uri="http://schemas.microsoft.com/office/infopath/2007/PartnerControls"/>
    <ds:schemaRef ds:uri="http://schemas.microsoft.com/office/2006/documentManagement/types"/>
    <ds:schemaRef ds:uri="http://purl.org/dc/terms/"/>
    <ds:schemaRef ds:uri="http://schemas.microsoft.com/office/2006/metadata/properties"/>
    <ds:schemaRef ds:uri="http://schemas.openxmlformats.org/package/2006/metadata/core-properties"/>
    <ds:schemaRef ds:uri="453a0c7f-c966-4a5c-a0f8-de0f8150ea1e"/>
    <ds:schemaRef ds:uri="bdf04112-6931-4610-9724-cd62e91446a3"/>
    <ds:schemaRef ds:uri="http://www.w3.org/XML/1998/namespace"/>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58CADD5-7CDB-4674-A12B-6A140624B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1235</Words>
  <Application>Microsoft Office PowerPoint</Application>
  <PresentationFormat>On-screen Show (16:9)</PresentationFormat>
  <Paragraphs>208</Paragraphs>
  <Slides>17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Montserrat ExtraBold</vt:lpstr>
      <vt:lpstr>Montserrat</vt:lpstr>
      <vt:lpstr>Arial</vt:lpstr>
      <vt:lpstr>Montserrat school</vt:lpstr>
      <vt:lpstr>Segoe UI</vt:lpstr>
      <vt:lpstr>Calibri</vt:lpstr>
      <vt:lpstr>Century Gothic</vt:lpstr>
      <vt:lpstr>Times New Roman</vt:lpstr>
      <vt:lpstr>Montserrat Light</vt:lpstr>
      <vt:lpstr>Office Theme</vt:lpstr>
      <vt:lpstr> </vt:lpstr>
      <vt:lpstr>God of all,  You sent your Spirit to be with the disciples, filling them with joy, peace and courage. May we also be filled with your Spirit, be brave and share your peace in our world.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1422</cp:revision>
  <dcterms:created xsi:type="dcterms:W3CDTF">2025-02-19T13:24:09Z</dcterms:created>
  <dcterms:modified xsi:type="dcterms:W3CDTF">2026-05-20T22:43:11Z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813651fe-cffd-4fb0-a914-b2ed34d6bf46</vt:lpwstr>
  </property>
  <property fmtid="{D5CDD505-2E9C-101B-9397-08002B2CF9AE}" pid="8" name="MediaServiceImageTags">
    <vt:lpwstr/>
  </property>
</Properties>
</file>