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3"/>
  </p:notesMasterIdLst>
  <p:sldIdLst>
    <p:sldId id="288" r:id="rId6"/>
    <p:sldId id="273" r:id="rId7"/>
    <p:sldId id="275" r:id="rId8"/>
    <p:sldId id="269" r:id="rId9"/>
    <p:sldId id="339" r:id="rId10"/>
    <p:sldId id="364" r:id="rId11"/>
    <p:sldId id="365" r:id="rId12"/>
    <p:sldId id="356" r:id="rId13"/>
    <p:sldId id="366" r:id="rId14"/>
    <p:sldId id="263" r:id="rId15"/>
    <p:sldId id="262" r:id="rId16"/>
    <p:sldId id="261" r:id="rId17"/>
    <p:sldId id="260" r:id="rId18"/>
    <p:sldId id="300" r:id="rId19"/>
    <p:sldId id="363" r:id="rId20"/>
    <p:sldId id="258"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33D24-48AA-91C6-D5CF-360E94DF9994}" v="2263" dt="2025-02-26T16:40:48.421"/>
    <p1510:client id="{AFFF4A18-8BCA-A102-B137-5CBF983409F4}" v="12" dt="2025-02-27T08:42:41.835"/>
    <p1510:client id="{C7F7A8A3-80A0-0101-7D91-B73278E989DF}" v="66" dt="2025-02-26T17:11:08.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Children’s liturgy – Eighth Sunday in Ordinary Time (Year C)</a:t>
            </a:r>
            <a:endParaRPr lang="en-US" b="1"/>
          </a:p>
          <a:p>
            <a:endParaRPr lang="en-GB" b="1"/>
          </a:p>
          <a:p>
            <a:r>
              <a:rPr lang="en-GB" b="1">
                <a:effectLst/>
              </a:rPr>
              <a:t>Preparation of the worship space</a:t>
            </a:r>
            <a:endParaRPr lang="en-US" b="1"/>
          </a:p>
          <a:p>
            <a:r>
              <a:rPr lang="en-GB" b="1">
                <a:effectLst/>
              </a:rPr>
              <a:t>Colour: </a:t>
            </a:r>
            <a:r>
              <a:rPr lang="en-GB">
                <a:effectLst/>
              </a:rPr>
              <a:t>green</a:t>
            </a:r>
            <a:r>
              <a:rPr lang="en-GB"/>
              <a:t> Props: coloured pens or pencils</a:t>
            </a:r>
            <a:endParaRPr lang="en-GB">
              <a:ea typeface="Calibri"/>
              <a:cs typeface="Calibri"/>
            </a:endParaRPr>
          </a:p>
          <a:p>
            <a:r>
              <a:rPr lang="en-GB" b="1">
                <a:effectLst/>
              </a:rPr>
              <a:t>Song suggestions: </a:t>
            </a:r>
            <a:r>
              <a:rPr lang="en-GB"/>
              <a:t>Christ be beside me </a:t>
            </a:r>
            <a:r>
              <a:rPr lang="en-GB">
                <a:effectLst/>
              </a:rPr>
              <a:t>(</a:t>
            </a:r>
            <a:r>
              <a:rPr lang="en-GB"/>
              <a:t>910</a:t>
            </a:r>
            <a:r>
              <a:rPr lang="en-GB">
                <a:effectLst/>
              </a:rPr>
              <a:t>, Laudate)</a:t>
            </a:r>
            <a:endParaRPr lang="en-GB">
              <a:ea typeface="Calibri"/>
              <a:cs typeface="Calibri"/>
            </a:endParaRPr>
          </a:p>
          <a:p>
            <a:r>
              <a:rPr lang="en-GB"/>
              <a:t>O Lord all the world belongs to you (847, Laudate)</a:t>
            </a:r>
            <a:endParaRPr lang="en-GB">
              <a:ea typeface="Calibri" panose="020F0502020204030204"/>
              <a:cs typeface="Calibri" panose="020F0502020204030204"/>
            </a:endParaRPr>
          </a:p>
          <a:p>
            <a:endParaRPr lang="en-GB"/>
          </a:p>
          <a:p>
            <a:r>
              <a:rPr lang="en-GB" b="1">
                <a:effectLst/>
              </a:rPr>
              <a:t>Welcome: </a:t>
            </a:r>
            <a:r>
              <a:rPr lang="en-GB">
                <a:effectLst/>
              </a:rPr>
              <a:t>Today </a:t>
            </a:r>
            <a:r>
              <a:rPr lang="en-GB"/>
              <a:t>Jesus talks about how </a:t>
            </a:r>
            <a:r>
              <a:rPr lang="en-GB">
                <a:effectLst/>
              </a:rPr>
              <a:t>we </a:t>
            </a:r>
            <a:r>
              <a:rPr lang="en-GB"/>
              <a:t>have all done things that are wrong. Instead of picking on the tiny mistakes of others</a:t>
            </a:r>
            <a:r>
              <a:rPr lang="en-GB">
                <a:effectLst/>
              </a:rPr>
              <a:t>, </a:t>
            </a:r>
            <a:r>
              <a:rPr lang="en-GB"/>
              <a:t>we should change the things that are not so good about our own behaviour</a:t>
            </a:r>
            <a:r>
              <a:rPr lang="en-GB">
                <a:effectLst/>
              </a:rPr>
              <a:t>. Let’s think a bit </a:t>
            </a:r>
            <a:r>
              <a:rPr lang="en-GB"/>
              <a:t>more </a:t>
            </a:r>
            <a:r>
              <a:rPr lang="en-GB">
                <a:effectLst/>
              </a:rPr>
              <a:t>about </a:t>
            </a:r>
            <a:r>
              <a:rPr lang="en-GB"/>
              <a:t>this.</a:t>
            </a:r>
            <a:endParaRPr lang="en-GB">
              <a:ea typeface="Calibri"/>
              <a:cs typeface="Calibri"/>
            </a:endParaRPr>
          </a:p>
          <a:p>
            <a:endParaRPr lang="en-GB" b="1">
              <a:ea typeface="Calibri"/>
              <a:cs typeface="Calibri"/>
            </a:endParaRPr>
          </a:p>
          <a:p>
            <a:r>
              <a:rPr lang="en-GB">
                <a:latin typeface="Calibri" panose="020F0502020204030204"/>
                <a:ea typeface="Calibri" panose="020F0502020204030204"/>
                <a:cs typeface="Calibri" panose="020F0502020204030204"/>
              </a:rPr>
              <a:t>London school children campaigning for CAFOD</a:t>
            </a:r>
          </a:p>
          <a:p>
            <a:r>
              <a:rPr lang="en-GB">
                <a:latin typeface="Calibri" panose="020F0502020204030204"/>
                <a:ea typeface="Calibri" panose="020F0502020204030204"/>
                <a:cs typeface="Calibri" panose="020F0502020204030204"/>
              </a:rPr>
              <a:t>Photo credit: Eleanor Church</a:t>
            </a:r>
          </a:p>
          <a:p>
            <a:r>
              <a:rPr lang="en-GB" sz="1800" b="1">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10</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Campaigning for CAFOD</a:t>
            </a:r>
          </a:p>
          <a:p>
            <a:r>
              <a:rPr lang="en-US">
                <a:ea typeface="Calibri"/>
                <a:cs typeface="Calibri"/>
              </a:rPr>
              <a:t>Photo credit: Sophia White</a:t>
            </a:r>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Jane Smith</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14</a:t>
            </a:fld>
            <a:endParaRPr lang="en-GB"/>
          </a:p>
        </p:txBody>
      </p:sp>
    </p:spTree>
    <p:extLst>
      <p:ext uri="{BB962C8B-B14F-4D97-AF65-F5344CB8AC3E}">
        <p14:creationId xmlns:p14="http://schemas.microsoft.com/office/powerpoint/2010/main" val="68414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Illustration: Jane Smith</a:t>
            </a:r>
          </a:p>
          <a:p>
            <a:endParaRPr lang="en-GB"/>
          </a:p>
        </p:txBody>
      </p:sp>
      <p:sp>
        <p:nvSpPr>
          <p:cNvPr id="4" name="Slide Number Placeholder 3"/>
          <p:cNvSpPr>
            <a:spLocks noGrp="1"/>
          </p:cNvSpPr>
          <p:nvPr>
            <p:ph type="sldNum" sz="quarter" idx="5"/>
          </p:nvPr>
        </p:nvSpPr>
        <p:spPr/>
        <p:txBody>
          <a:bodyPr/>
          <a:lstStyle/>
          <a:p>
            <a:fld id="{7A176E7C-A6AE-4FD1-AFE5-00287C0352B5}" type="slidenum">
              <a:rPr lang="en-GB" smtClean="0"/>
              <a:t>16</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17</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at Our Lady Queen of Heaven Primary School</a:t>
            </a:r>
            <a:endParaRPr lang="en-US"/>
          </a:p>
          <a:p>
            <a:r>
              <a:rPr lang="en-GB"/>
              <a:t>Photo credit: Thom Flint</a:t>
            </a:r>
            <a:endParaRPr lang="en-US"/>
          </a:p>
          <a:p>
            <a:endParaRPr lang="en-GB"/>
          </a:p>
          <a:p>
            <a:endParaRPr lang="en-GB" sz="1800">
              <a:effectLst/>
              <a:latin typeface="Calibri" panose="020F0502020204030204" pitchFamily="34" charset="0"/>
              <a:ea typeface="Calibri" panose="020F0502020204030204" pitchFamily="34" charset="0"/>
              <a:cs typeface="Calibri"/>
            </a:endParaRPr>
          </a:p>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Child staring out of the window</a:t>
            </a:r>
            <a:endParaRPr lang="en-GB">
              <a:ea typeface="Calibri"/>
              <a:cs typeface="Calibri"/>
            </a:endParaRPr>
          </a:p>
          <a:p>
            <a:r>
              <a:rPr lang="en-GB">
                <a:ea typeface="Calibri"/>
                <a:cs typeface="Calibri"/>
              </a:rPr>
              <a:t>Photo credit: Stock image</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384394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Hands and heart</a:t>
            </a:r>
            <a:endParaRPr lang="en-US"/>
          </a:p>
          <a:p>
            <a:r>
              <a:rPr lang="en-US">
                <a:ea typeface="Calibri"/>
                <a:cs typeface="Calibri"/>
              </a:rPr>
              <a:t>Photo credit: Stock image</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181882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93409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Children from All Saints Catholic Primary School, Liverpool</a:t>
            </a:r>
          </a:p>
          <a:p>
            <a:r>
              <a:rPr lang="en-US"/>
              <a:t>Photo credit: All Saints Catholic Primary School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8</a:t>
            </a:fld>
            <a:endParaRPr lang="en-US"/>
          </a:p>
        </p:txBody>
      </p:sp>
    </p:spTree>
    <p:extLst>
      <p:ext uri="{BB962C8B-B14F-4D97-AF65-F5344CB8AC3E}">
        <p14:creationId xmlns:p14="http://schemas.microsoft.com/office/powerpoint/2010/main" val="3202915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4148809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cafod.formstack.com/forms/blw25_schools_sign_up" TargetMode="External"/><Relationship Id="rId2" Type="http://schemas.openxmlformats.org/officeDocument/2006/relationships/hyperlink" Target="https://cafod.org.uk/jubilee-schools" TargetMode="Externa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hyperlink" Target="https://cafod.org.uk/Education/For-teachers/CAFOD-club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77494" y="6087213"/>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a:solidFill>
                    <a:srgbClr val="FF7F00"/>
                  </a:solidFill>
                  <a:latin typeface="Century Gothic"/>
                  <a:ea typeface="Verdana"/>
                  <a:cs typeface="Arial"/>
                </a:rPr>
                <a:t>Gather</a:t>
              </a:r>
              <a:endParaRPr kumimoji="0" lang="en-GB" altLang="en-US" sz="2800" b="1" i="0" u="none" strike="noStrike" kern="0" cap="none" spc="0" normalizeH="0" baseline="0" noProof="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57112" y="2160821"/>
            <a:ext cx="4445897"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a:solidFill>
                  <a:schemeClr val="tx1"/>
                </a:solidFill>
                <a:latin typeface="Century Gothic"/>
              </a:rPr>
              <a:t>How can you </a:t>
            </a:r>
            <a:r>
              <a:rPr lang="en-US" sz="3400">
                <a:solidFill>
                  <a:schemeClr val="tx1"/>
                </a:solidFill>
                <a:latin typeface="Century Gothic"/>
                <a:cs typeface="Times New Roman"/>
              </a:rPr>
              <a:t>be the best person you can be and make the world a better place for others?</a:t>
            </a:r>
            <a:endParaRPr lang="en-GB" sz="3400">
              <a:solidFill>
                <a:schemeClr val="tx1"/>
              </a:solidFill>
              <a:latin typeface="Century Gothic"/>
              <a:ea typeface="Calibri"/>
            </a:endParaRPr>
          </a:p>
        </p:txBody>
      </p:sp>
      <p:pic>
        <p:nvPicPr>
          <p:cNvPr id="2" name="Picture 1" descr="A group of children wearing reflective vests holding signs&#10;&#10;AI-generated content may be incorrect.">
            <a:extLst>
              <a:ext uri="{FF2B5EF4-FFF2-40B4-BE49-F238E27FC236}">
                <a16:creationId xmlns:a16="http://schemas.microsoft.com/office/drawing/2014/main" id="{2B767157-A77B-E3E6-80D9-F323DF549D47}"/>
              </a:ext>
            </a:extLst>
          </p:cNvPr>
          <p:cNvPicPr>
            <a:picLocks noChangeAspect="1"/>
          </p:cNvPicPr>
          <p:nvPr/>
        </p:nvPicPr>
        <p:blipFill>
          <a:blip r:embed="rId5"/>
          <a:stretch>
            <a:fillRect/>
          </a:stretch>
        </p:blipFill>
        <p:spPr>
          <a:xfrm>
            <a:off x="4999845" y="1311639"/>
            <a:ext cx="6876737" cy="4534525"/>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327236" y="1257013"/>
            <a:ext cx="11725296" cy="2062103"/>
          </a:xfrm>
          <a:prstGeom prst="rect">
            <a:avLst/>
          </a:prstGeom>
          <a:noFill/>
        </p:spPr>
        <p:txBody>
          <a:bodyPr wrap="square" lIns="91440" tIns="45720" rIns="91440" bIns="45720" rtlCol="0" anchor="t">
            <a:spAutoFit/>
          </a:bodyPr>
          <a:lstStyle/>
          <a:p>
            <a:r>
              <a:rPr lang="en-GB" sz="3200">
                <a:solidFill>
                  <a:schemeClr val="bg1"/>
                </a:solidFill>
                <a:effectLst/>
                <a:latin typeface="Century Gothic"/>
                <a:ea typeface="Calibri"/>
                <a:cs typeface="Times New Roman"/>
              </a:rPr>
              <a:t>We pray for </a:t>
            </a:r>
            <a:r>
              <a:rPr lang="en-GB" sz="3200">
                <a:solidFill>
                  <a:schemeClr val="bg1"/>
                </a:solidFill>
                <a:latin typeface="Century Gothic"/>
                <a:ea typeface="Calibri"/>
                <a:cs typeface="Times New Roman"/>
              </a:rPr>
              <a:t>the Church throughout the </a:t>
            </a:r>
            <a:r>
              <a:rPr lang="en-GB" sz="3200">
                <a:solidFill>
                  <a:schemeClr val="bg1"/>
                </a:solidFill>
                <a:effectLst/>
                <a:latin typeface="Century Gothic"/>
                <a:ea typeface="Calibri"/>
                <a:cs typeface="Times New Roman"/>
              </a:rPr>
              <a:t>world</a:t>
            </a:r>
            <a:r>
              <a:rPr lang="en-GB" sz="3200">
                <a:solidFill>
                  <a:schemeClr val="bg1"/>
                </a:solidFill>
                <a:latin typeface="Century Gothic"/>
                <a:ea typeface="Calibri"/>
                <a:cs typeface="Times New Roman"/>
              </a:rPr>
              <a:t>, our parish, our family and friends: that we may be willing to open our hearts to God, to admit our mistakes, to make a change and to speak up for what is right</a:t>
            </a:r>
            <a:r>
              <a:rPr lang="en-GB" sz="3200">
                <a:solidFill>
                  <a:schemeClr val="bg1"/>
                </a:solidFill>
                <a:effectLst/>
                <a:latin typeface="Century Gothic"/>
                <a:ea typeface="Calibri"/>
                <a:cs typeface="Times New Roman"/>
              </a:rPr>
              <a:t>. </a:t>
            </a:r>
            <a:r>
              <a:rPr lang="en-GB" sz="3200">
                <a:solidFill>
                  <a:schemeClr val="bg1"/>
                </a:solidFill>
                <a:latin typeface="Century Gothic"/>
                <a:ea typeface="Calibri"/>
                <a:cs typeface="Times New Roman"/>
              </a:rPr>
              <a:t>Lord, in your mercy…</a:t>
            </a:r>
            <a:endParaRPr lang="en-US">
              <a:solidFill>
                <a:schemeClr val="bg1"/>
              </a:solidFill>
              <a:latin typeface="Century Gothic"/>
              <a:ea typeface="Calibri"/>
              <a:cs typeface="Times New Roman"/>
            </a:endParaRPr>
          </a:p>
        </p:txBody>
      </p:sp>
      <p:sp>
        <p:nvSpPr>
          <p:cNvPr id="7" name="TextBox 6">
            <a:extLst>
              <a:ext uri="{FF2B5EF4-FFF2-40B4-BE49-F238E27FC236}">
                <a16:creationId xmlns:a16="http://schemas.microsoft.com/office/drawing/2014/main" id="{C6688FBD-1FCD-499E-82E9-15AD17208363}"/>
              </a:ext>
            </a:extLst>
          </p:cNvPr>
          <p:cNvSpPr txBox="1"/>
          <p:nvPr/>
        </p:nvSpPr>
        <p:spPr>
          <a:xfrm>
            <a:off x="3969357" y="3638820"/>
            <a:ext cx="7658099" cy="3539430"/>
          </a:xfrm>
          <a:prstGeom prst="rect">
            <a:avLst/>
          </a:prstGeom>
          <a:noFill/>
        </p:spPr>
        <p:txBody>
          <a:bodyPr wrap="square" lIns="91440" tIns="45720" rIns="91440" bIns="45720" rtlCol="0" anchor="t">
            <a:spAutoFit/>
          </a:bodyPr>
          <a:lstStyle/>
          <a:p>
            <a:r>
              <a:rPr lang="en-GB" sz="3200">
                <a:solidFill>
                  <a:schemeClr val="bg1"/>
                </a:solidFill>
                <a:latin typeface="Century Gothic"/>
                <a:cs typeface="Times New Roman"/>
              </a:rPr>
              <a:t>We pray for world leaders: that the words that they speak and the things that they do may come from a heart filled with goodness.</a:t>
            </a:r>
            <a:r>
              <a:rPr lang="en-GB" sz="3200">
                <a:solidFill>
                  <a:srgbClr val="000000"/>
                </a:solidFill>
                <a:latin typeface="Times New Roman"/>
                <a:cs typeface="Times New Roman"/>
              </a:rPr>
              <a:t> </a:t>
            </a:r>
            <a:endParaRPr lang="en-US">
              <a:solidFill>
                <a:schemeClr val="bg1"/>
              </a:solidFill>
              <a:latin typeface="Century Gothic"/>
              <a:cs typeface="Times New Roman"/>
            </a:endParaRPr>
          </a:p>
          <a:p>
            <a:r>
              <a:rPr lang="en-GB" sz="3200">
                <a:solidFill>
                  <a:schemeClr val="bg1"/>
                </a:solidFill>
                <a:latin typeface="Century Gothic"/>
                <a:cs typeface="Times New Roman"/>
              </a:rPr>
              <a:t>Lord, in your mercy…</a:t>
            </a:r>
            <a:endParaRPr lang="en-US">
              <a:solidFill>
                <a:schemeClr val="bg1"/>
              </a:solidFill>
              <a:latin typeface="Century Gothic"/>
              <a:cs typeface="Times New Roman"/>
            </a:endParaRPr>
          </a:p>
          <a:p>
            <a:endParaRPr lang="en-GB" sz="3200">
              <a:solidFill>
                <a:schemeClr val="bg1"/>
              </a:solidFill>
              <a:latin typeface="Century Gothic" panose="020B0502020202020204" pitchFamily="34" charset="0"/>
            </a:endParaRPr>
          </a:p>
          <a:p>
            <a:endParaRPr lang="en-US" sz="320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1036013" y="1367562"/>
            <a:ext cx="10718302" cy="2055884"/>
          </a:xfrm>
          <a:prstGeom prst="rect">
            <a:avLst/>
          </a:prstGeom>
          <a:noFill/>
        </p:spPr>
        <p:txBody>
          <a:bodyPr wrap="square" lIns="91440" tIns="45720" rIns="91440" bIns="45720" anchor="t">
            <a:spAutoFit/>
          </a:bodyPr>
          <a:lstStyle/>
          <a:p>
            <a:r>
              <a:rPr lang="en-GB" sz="3200">
                <a:solidFill>
                  <a:schemeClr val="bg1"/>
                </a:solidFill>
                <a:latin typeface="Century Gothic"/>
                <a:ea typeface="Calibri"/>
                <a:cs typeface="Times New Roman"/>
              </a:rPr>
              <a:t>In this Jubilee Year, we </a:t>
            </a:r>
            <a:r>
              <a:rPr lang="en-GB" sz="3200">
                <a:solidFill>
                  <a:schemeClr val="bg1"/>
                </a:solidFill>
                <a:effectLst/>
                <a:latin typeface="Century Gothic"/>
                <a:ea typeface="Calibri"/>
                <a:cs typeface="Times New Roman"/>
              </a:rPr>
              <a:t>pray that we may </a:t>
            </a:r>
            <a:r>
              <a:rPr lang="en-GB" sz="3200">
                <a:solidFill>
                  <a:schemeClr val="bg1"/>
                </a:solidFill>
                <a:latin typeface="Century Gothic"/>
                <a:ea typeface="Calibri"/>
                <a:cs typeface="Times New Roman"/>
              </a:rPr>
              <a:t>be signs of hope </a:t>
            </a:r>
            <a:r>
              <a:rPr lang="en-GB" sz="3200">
                <a:solidFill>
                  <a:schemeClr val="bg1"/>
                </a:solidFill>
                <a:effectLst/>
                <a:latin typeface="Century Gothic"/>
                <a:ea typeface="Calibri"/>
                <a:cs typeface="Times New Roman"/>
              </a:rPr>
              <a:t>in </a:t>
            </a:r>
            <a:r>
              <a:rPr lang="en-GB" sz="3200">
                <a:solidFill>
                  <a:schemeClr val="bg1"/>
                </a:solidFill>
                <a:latin typeface="Century Gothic"/>
                <a:ea typeface="Calibri"/>
                <a:cs typeface="Times New Roman"/>
              </a:rPr>
              <a:t>our world through all that we do </a:t>
            </a:r>
            <a:r>
              <a:rPr lang="en-GB" sz="3200">
                <a:solidFill>
                  <a:schemeClr val="bg1"/>
                </a:solidFill>
                <a:effectLst/>
                <a:latin typeface="Century Gothic"/>
                <a:ea typeface="Calibri"/>
                <a:cs typeface="Times New Roman"/>
              </a:rPr>
              <a:t>and </a:t>
            </a:r>
            <a:r>
              <a:rPr lang="en-GB" sz="3200">
                <a:solidFill>
                  <a:schemeClr val="bg1"/>
                </a:solidFill>
                <a:latin typeface="Century Gothic"/>
                <a:ea typeface="Calibri"/>
                <a:cs typeface="Times New Roman"/>
              </a:rPr>
              <a:t>how we treat one another</a:t>
            </a:r>
            <a:r>
              <a:rPr lang="en-GB" sz="3200">
                <a:solidFill>
                  <a:schemeClr val="bg1"/>
                </a:solidFill>
                <a:effectLst/>
                <a:latin typeface="Century Gothic"/>
                <a:ea typeface="Calibri"/>
                <a:cs typeface="Times New Roman"/>
              </a:rPr>
              <a:t>.</a:t>
            </a:r>
            <a:r>
              <a:rPr lang="en-GB" sz="3200">
                <a:solidFill>
                  <a:schemeClr val="bg1"/>
                </a:solidFill>
                <a:latin typeface="Century Gothic"/>
                <a:ea typeface="Calibri"/>
                <a:cs typeface="Times New Roman"/>
              </a:rPr>
              <a:t> </a:t>
            </a:r>
            <a:r>
              <a:rPr lang="en-GB" sz="3200">
                <a:solidFill>
                  <a:schemeClr val="bg1"/>
                </a:solidFill>
                <a:effectLst/>
                <a:latin typeface="Century Gothic"/>
                <a:ea typeface="Calibri"/>
                <a:cs typeface="Times New Roman"/>
              </a:rPr>
              <a:t>Lord, in your mercy…</a:t>
            </a:r>
            <a:endParaRPr lang="en-US">
              <a:solidFill>
                <a:schemeClr val="bg1"/>
              </a:solidFill>
              <a:latin typeface="Century Gothic"/>
            </a:endParaRPr>
          </a:p>
          <a:p>
            <a:pPr>
              <a:lnSpc>
                <a:spcPct val="107000"/>
              </a:lnSpc>
              <a:spcAft>
                <a:spcPts val="800"/>
              </a:spcAft>
            </a:pPr>
            <a:endParaRPr lang="en-US" sz="320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6761" y="3431518"/>
            <a:ext cx="2152162" cy="2716097"/>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3507606" y="3431518"/>
            <a:ext cx="8105025" cy="3046988"/>
          </a:xfrm>
          <a:prstGeom prst="rect">
            <a:avLst/>
          </a:prstGeom>
          <a:noFill/>
        </p:spPr>
        <p:txBody>
          <a:bodyPr wrap="square" lIns="91440" tIns="45720" rIns="91440" bIns="45720" anchor="t">
            <a:spAutoFit/>
          </a:bodyPr>
          <a:lstStyle/>
          <a:p>
            <a:r>
              <a:rPr lang="en-GB" sz="3200">
                <a:solidFill>
                  <a:schemeClr val="bg1"/>
                </a:solidFill>
                <a:latin typeface="Century Gothic"/>
                <a:cs typeface="Times New Roman"/>
              </a:rPr>
              <a:t>Generous God, lead us to be the people you know we can be. Fill us with hope, courage and goodness. Help us to make a change so that the world may be a better place for all people. Amen.</a:t>
            </a:r>
            <a:endParaRPr lang="en-US">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50" y="1435187"/>
            <a:ext cx="3699316" cy="3767460"/>
          </a:xfrm>
        </p:spPr>
        <p:txBody>
          <a:bodyPr vert="horz" lIns="91440" tIns="45720" rIns="91440" bIns="45720" rtlCol="0" anchor="t">
            <a:noAutofit/>
          </a:bodyPr>
          <a:lstStyle/>
          <a:p>
            <a:pPr marL="0" indent="0">
              <a:lnSpc>
                <a:spcPct val="120000"/>
              </a:lnSpc>
              <a:buNone/>
            </a:pPr>
            <a:r>
              <a:rPr lang="en-US" sz="240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3200" i="1">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a:solidFill>
                    <a:srgbClr val="008DAE"/>
                  </a:solidFill>
                  <a:latin typeface="Century Gothic"/>
                  <a:ea typeface="Verdana"/>
                  <a:cs typeface="Arial"/>
                </a:rPr>
                <a:t>Send</a:t>
              </a:r>
              <a:endParaRPr lang="en-GB" sz="28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00CDD5FD-3A32-4B3C-82E4-D8C95EA97139}"/>
              </a:ext>
            </a:extLst>
          </p:cNvPr>
          <p:cNvSpPr txBox="1"/>
          <p:nvPr/>
        </p:nvSpPr>
        <p:spPr>
          <a:xfrm>
            <a:off x="574490" y="2334405"/>
            <a:ext cx="4438436" cy="2708434"/>
          </a:xfrm>
          <a:prstGeom prst="rect">
            <a:avLst/>
          </a:prstGeom>
          <a:noFill/>
        </p:spPr>
        <p:txBody>
          <a:bodyPr wrap="square" lIns="91440" tIns="45720" rIns="91440" bIns="45720" rtlCol="0" anchor="t">
            <a:spAutoFit/>
          </a:bodyPr>
          <a:lstStyle/>
          <a:p>
            <a:r>
              <a:rPr lang="en-US" sz="3400">
                <a:latin typeface="Century Gothic"/>
                <a:ea typeface="Calibri"/>
              </a:rPr>
              <a:t>How can </a:t>
            </a:r>
            <a:r>
              <a:rPr lang="en-US" sz="3400">
                <a:latin typeface="Century Gothic"/>
              </a:rPr>
              <a:t>you be the best person you can be and make the world a better place for others?</a:t>
            </a:r>
            <a:endParaRPr lang="en-US"/>
          </a:p>
        </p:txBody>
      </p:sp>
      <p:pic>
        <p:nvPicPr>
          <p:cNvPr id="6" name="Picture 5" descr="A backpack with a yellow sign on it&#10;&#10;AI-generated content may be incorrect.">
            <a:extLst>
              <a:ext uri="{FF2B5EF4-FFF2-40B4-BE49-F238E27FC236}">
                <a16:creationId xmlns:a16="http://schemas.microsoft.com/office/drawing/2014/main" id="{99E37EE5-1ABD-6A3C-1014-1AC839B929A1}"/>
              </a:ext>
            </a:extLst>
          </p:cNvPr>
          <p:cNvPicPr>
            <a:picLocks noChangeAspect="1"/>
          </p:cNvPicPr>
          <p:nvPr/>
        </p:nvPicPr>
        <p:blipFill>
          <a:blip r:embed="rId5"/>
          <a:stretch>
            <a:fillRect/>
          </a:stretch>
        </p:blipFill>
        <p:spPr>
          <a:xfrm>
            <a:off x="5156167" y="1299148"/>
            <a:ext cx="6601567" cy="4409607"/>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3E223C-3EF9-4551-8E66-AB7C21349824}"/>
              </a:ext>
            </a:extLst>
          </p:cNvPr>
          <p:cNvSpPr txBox="1"/>
          <p:nvPr/>
        </p:nvSpPr>
        <p:spPr>
          <a:xfrm>
            <a:off x="326334" y="1188677"/>
            <a:ext cx="8358449" cy="8094524"/>
          </a:xfrm>
          <a:prstGeom prst="rect">
            <a:avLst/>
          </a:prstGeom>
          <a:noFill/>
        </p:spPr>
        <p:txBody>
          <a:bodyPr wrap="square" lIns="91440" tIns="45720" rIns="91440" bIns="45720" anchor="t">
            <a:spAutoFit/>
          </a:bodyPr>
          <a:lstStyle/>
          <a:p>
            <a:r>
              <a:rPr lang="en-GB" b="1">
                <a:latin typeface="Century Gothic" panose="020B0502020202020204" pitchFamily="34" charset="0"/>
              </a:rPr>
              <a:t>Activity suggestions</a:t>
            </a:r>
          </a:p>
          <a:p>
            <a:endParaRPr lang="en-US">
              <a:latin typeface="Century Gothic" panose="020B0502020202020204" pitchFamily="34" charset="0"/>
            </a:endParaRPr>
          </a:p>
          <a:p>
            <a:r>
              <a:rPr lang="en-GB">
                <a:latin typeface="Century Gothic"/>
                <a:ea typeface="MS Mincho"/>
                <a:cs typeface="Times New Roman"/>
              </a:rPr>
              <a:t>Invite the children to colour in the accompanying illustration of a person with a heart </a:t>
            </a:r>
            <a:r>
              <a:rPr lang="en-GB">
                <a:latin typeface="Century Gothic"/>
                <a:ea typeface="Calibri"/>
                <a:cs typeface="Times New Roman"/>
              </a:rPr>
              <a:t>filled with love </a:t>
            </a:r>
            <a:r>
              <a:rPr lang="en-GB">
                <a:latin typeface="Century Gothic"/>
                <a:ea typeface="MS Mincho"/>
                <a:cs typeface="Times New Roman"/>
              </a:rPr>
              <a:t>and </a:t>
            </a:r>
            <a:r>
              <a:rPr lang="en-GB">
                <a:latin typeface="Century Gothic"/>
                <a:ea typeface="Calibri"/>
                <a:cs typeface="Times New Roman"/>
              </a:rPr>
              <a:t>goodness. Encourage them </a:t>
            </a:r>
            <a:r>
              <a:rPr lang="en-GB">
                <a:latin typeface="Century Gothic"/>
                <a:ea typeface="MS Mincho"/>
                <a:cs typeface="Times New Roman"/>
              </a:rPr>
              <a:t>to </a:t>
            </a:r>
            <a:r>
              <a:rPr lang="en-GB">
                <a:latin typeface="Century Gothic"/>
                <a:ea typeface="Calibri"/>
                <a:cs typeface="Times New Roman"/>
              </a:rPr>
              <a:t>write or draw in the speech bubble </a:t>
            </a:r>
            <a:r>
              <a:rPr lang="en-GB">
                <a:latin typeface="Century Gothic"/>
                <a:ea typeface="MS Mincho"/>
                <a:cs typeface="Times New Roman"/>
              </a:rPr>
              <a:t>what </a:t>
            </a:r>
            <a:r>
              <a:rPr lang="en-GB">
                <a:latin typeface="Century Gothic"/>
                <a:ea typeface="Calibri"/>
                <a:cs typeface="Times New Roman"/>
              </a:rPr>
              <a:t>it is </a:t>
            </a:r>
            <a:r>
              <a:rPr lang="en-GB">
                <a:effectLst/>
                <a:latin typeface="Century Gothic"/>
                <a:ea typeface="Calibri"/>
                <a:cs typeface="Times New Roman"/>
              </a:rPr>
              <a:t>they </a:t>
            </a:r>
            <a:r>
              <a:rPr lang="en-GB">
                <a:latin typeface="Century Gothic"/>
                <a:ea typeface="Calibri"/>
                <a:cs typeface="Times New Roman"/>
              </a:rPr>
              <a:t>think </a:t>
            </a:r>
            <a:r>
              <a:rPr lang="en-GB">
                <a:effectLst/>
                <a:latin typeface="Century Gothic"/>
                <a:ea typeface="Calibri"/>
                <a:cs typeface="Times New Roman"/>
              </a:rPr>
              <a:t>the </a:t>
            </a:r>
            <a:r>
              <a:rPr lang="en-GB">
                <a:latin typeface="Century Gothic"/>
                <a:ea typeface="Calibri"/>
                <a:cs typeface="Times New Roman"/>
              </a:rPr>
              <a:t>person is saying, or what they would most like to speak up about to make a change in our world</a:t>
            </a:r>
            <a:r>
              <a:rPr lang="en-GB">
                <a:effectLst/>
                <a:latin typeface="Century Gothic"/>
                <a:ea typeface="Calibri"/>
                <a:cs typeface="Times New Roman"/>
              </a:rPr>
              <a:t>.</a:t>
            </a:r>
            <a:endParaRPr lang="en-GB">
              <a:latin typeface="Century Gothic"/>
            </a:endParaRPr>
          </a:p>
          <a:p>
            <a:endParaRPr lang="en-GB">
              <a:latin typeface="Century Gothic"/>
              <a:ea typeface="Calibri"/>
              <a:cs typeface="Times New Roman"/>
            </a:endParaRPr>
          </a:p>
          <a:p>
            <a:r>
              <a:rPr lang="en-GB">
                <a:latin typeface="Century Gothic"/>
                <a:ea typeface="Calibri"/>
                <a:cs typeface="Times New Roman"/>
              </a:rPr>
              <a:t>Invite </a:t>
            </a:r>
            <a:r>
              <a:rPr lang="en-GB">
                <a:effectLst/>
                <a:latin typeface="Century Gothic"/>
                <a:ea typeface="Calibri"/>
                <a:cs typeface="Times New Roman"/>
              </a:rPr>
              <a:t>the children to </a:t>
            </a:r>
            <a:r>
              <a:rPr lang="en-GB">
                <a:latin typeface="Century Gothic"/>
                <a:ea typeface="Calibri"/>
                <a:cs typeface="Times New Roman"/>
              </a:rPr>
              <a:t>pray to God to fill their hearts with goodness, love and courage to</a:t>
            </a:r>
            <a:r>
              <a:rPr lang="en-GB">
                <a:effectLst/>
                <a:latin typeface="Century Gothic"/>
                <a:ea typeface="Calibri"/>
                <a:cs typeface="Times New Roman"/>
              </a:rPr>
              <a:t> </a:t>
            </a:r>
            <a:r>
              <a:rPr lang="en-GB">
                <a:latin typeface="Century Gothic"/>
                <a:ea typeface="Calibri"/>
                <a:cs typeface="Times New Roman"/>
              </a:rPr>
              <a:t>help them in these changes. You could use our special children’s prayer video for global neighbours, available at cafod.org.uk/</a:t>
            </a:r>
            <a:r>
              <a:rPr lang="en-GB" err="1">
                <a:latin typeface="Century Gothic"/>
                <a:ea typeface="Calibri"/>
                <a:cs typeface="Times New Roman"/>
              </a:rPr>
              <a:t>kidzzone</a:t>
            </a:r>
          </a:p>
          <a:p>
            <a:endParaRPr lang="en-GB">
              <a:latin typeface="Century Gothic"/>
              <a:ea typeface="Calibri"/>
              <a:cs typeface="Times New Roman"/>
            </a:endParaRPr>
          </a:p>
          <a:p>
            <a:r>
              <a:rPr lang="en-GB">
                <a:effectLst/>
                <a:latin typeface="Century Gothic"/>
                <a:ea typeface="Calibri"/>
                <a:cs typeface="Times New Roman"/>
              </a:rPr>
              <a:t>Encourage the children to share all that they have heard and thought about today with the people at home</a:t>
            </a:r>
            <a:r>
              <a:rPr lang="en-GB">
                <a:latin typeface="Century Gothic"/>
                <a:ea typeface="Calibri"/>
                <a:cs typeface="Times New Roman"/>
              </a:rPr>
              <a:t>. Remind them to try to make a change in </a:t>
            </a:r>
            <a:r>
              <a:rPr lang="en-GB">
                <a:effectLst/>
                <a:latin typeface="Century Gothic"/>
                <a:ea typeface="Calibri"/>
                <a:cs typeface="Times New Roman"/>
              </a:rPr>
              <a:t>the coming week</a:t>
            </a:r>
            <a:r>
              <a:rPr lang="en-GB">
                <a:latin typeface="Century Gothic"/>
                <a:ea typeface="Calibri"/>
                <a:cs typeface="Times New Roman"/>
              </a:rPr>
              <a:t> and to speak out with love for the change that they would like to see in the world.</a:t>
            </a:r>
            <a:endParaRPr lang="en-GB">
              <a:latin typeface="Century Gothic"/>
            </a:endParaRPr>
          </a:p>
          <a:p>
            <a:endParaRPr lang="en-GB">
              <a:latin typeface="Century Gothic"/>
              <a:ea typeface="Calibri"/>
              <a:cs typeface="Times New Roman"/>
            </a:endParaRPr>
          </a:p>
          <a:p>
            <a:endParaRPr lang="en-GB">
              <a:latin typeface="Century Gothic"/>
              <a:ea typeface="Calibri"/>
              <a:cs typeface="Times New Roman"/>
            </a:endParaRPr>
          </a:p>
          <a:p>
            <a:endParaRPr lang="en-GB">
              <a:latin typeface="Century Gothic"/>
              <a:ea typeface="Calibri"/>
              <a:cs typeface="Times New Roman"/>
            </a:endParaRPr>
          </a:p>
          <a:p>
            <a:endParaRPr lang="en-GB">
              <a:effectLst/>
              <a:latin typeface="Century Gothic" panose="020B0502020202020204" pitchFamily="34" charset="0"/>
              <a:ea typeface="Calibri" panose="020F0502020204030204" pitchFamily="34" charset="0"/>
              <a:cs typeface="Times New Roman"/>
            </a:endParaRPr>
          </a:p>
          <a:p>
            <a:endParaRPr lang="en-US">
              <a:latin typeface="Century Gothic" panose="020B0502020202020204" pitchFamily="34" charset="0"/>
              <a:ea typeface="MS Mincho" panose="02020609040205080304" pitchFamily="49" charset="-128"/>
              <a:cs typeface="Arial" panose="020B0604020202020204" pitchFamily="34" charset="0"/>
            </a:endParaRPr>
          </a:p>
          <a:p>
            <a:endParaRPr lang="en-US">
              <a:latin typeface="Century Gothic" panose="020B0502020202020204" pitchFamily="34" charset="0"/>
              <a:ea typeface="MS Mincho" panose="02020609040205080304" pitchFamily="49" charset="-128"/>
              <a:cs typeface="Arial" panose="020B0604020202020204" pitchFamily="34" charset="0"/>
            </a:endParaRPr>
          </a:p>
          <a:p>
            <a:endParaRPr lang="en-US">
              <a:latin typeface="Century Gothic" panose="020B0502020202020204" pitchFamily="34" charset="0"/>
              <a:ea typeface="MS Mincho" panose="02020609040205080304" pitchFamily="49" charset="-128"/>
              <a:cs typeface="Arial" panose="020B0604020202020204" pitchFamily="34" charset="0"/>
            </a:endParaRPr>
          </a:p>
          <a:p>
            <a:endParaRPr lang="en-US" sz="1400">
              <a:latin typeface="Century Gothic" panose="020B0502020202020204" pitchFamily="34" charset="0"/>
              <a:ea typeface="MS Mincho" panose="02020609040205080304" pitchFamily="49" charset="-128"/>
              <a:cs typeface="Arial" panose="020B0604020202020204" pitchFamily="34" charset="0"/>
            </a:endParaRPr>
          </a:p>
          <a:p>
            <a:endParaRPr lang="en-US" sz="1400">
              <a:latin typeface="Century Gothic" panose="020B0502020202020204" pitchFamily="34" charset="0"/>
              <a:ea typeface="MS Mincho" panose="02020609040205080304" pitchFamily="49" charset="-128"/>
              <a:cs typeface="Arial" panose="020B0604020202020204" pitchFamily="34" charset="0"/>
            </a:endParaRPr>
          </a:p>
          <a:p>
            <a:endParaRPr lang="en-US" sz="1400">
              <a:latin typeface="Century Gothic" panose="020B0502020202020204" pitchFamily="34" charset="0"/>
              <a:ea typeface="MS Mincho" panose="02020609040205080304" pitchFamily="49" charset="-128"/>
              <a:cs typeface="Arial" panose="020B0604020202020204" pitchFamily="34" charset="0"/>
            </a:endParaRPr>
          </a:p>
          <a:p>
            <a:endParaRPr lang="en-US" sz="1400">
              <a:latin typeface="Century Gothic" panose="020B0502020202020204" pitchFamily="34" charset="0"/>
              <a:ea typeface="MS Mincho" panose="02020609040205080304" pitchFamily="49" charset="-128"/>
              <a:cs typeface="Arial" panose="020B0604020202020204" pitchFamily="34" charset="0"/>
            </a:endParaRPr>
          </a:p>
          <a:p>
            <a:endParaRPr lang="en-US" sz="1400">
              <a:latin typeface="Century Gothic" panose="020B0502020202020204" pitchFamily="34" charset="0"/>
              <a:ea typeface="MS Mincho" panose="02020609040205080304" pitchFamily="49" charset="-128"/>
              <a:cs typeface="Arial" panose="020B0604020202020204" pitchFamily="34" charset="0"/>
            </a:endParaRPr>
          </a:p>
        </p:txBody>
      </p:sp>
      <p:pic>
        <p:nvPicPr>
          <p:cNvPr id="2" name="Picture 1" descr="A cartoon of a child with a speech bubble&#10;&#10;AI-generated content may be incorrect.">
            <a:extLst>
              <a:ext uri="{FF2B5EF4-FFF2-40B4-BE49-F238E27FC236}">
                <a16:creationId xmlns:a16="http://schemas.microsoft.com/office/drawing/2014/main" id="{AEB93743-FBDC-8699-AD8A-3102BD7A1BB8}"/>
              </a:ext>
            </a:extLst>
          </p:cNvPr>
          <p:cNvPicPr>
            <a:picLocks noChangeAspect="1"/>
          </p:cNvPicPr>
          <p:nvPr/>
        </p:nvPicPr>
        <p:blipFill>
          <a:blip r:embed="rId3"/>
          <a:stretch>
            <a:fillRect/>
          </a:stretch>
        </p:blipFill>
        <p:spPr>
          <a:xfrm rot="-5400000">
            <a:off x="7923358" y="1843768"/>
            <a:ext cx="4441536" cy="3252107"/>
          </a:xfrm>
          <a:prstGeom prst="rect">
            <a:avLst/>
          </a:prstGeom>
        </p:spPr>
      </p:pic>
    </p:spTree>
    <p:extLst>
      <p:ext uri="{BB962C8B-B14F-4D97-AF65-F5344CB8AC3E}">
        <p14:creationId xmlns:p14="http://schemas.microsoft.com/office/powerpoint/2010/main" val="426415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599533" y="1524102"/>
            <a:ext cx="7384800" cy="4339650"/>
          </a:xfrm>
        </p:spPr>
        <p:txBody>
          <a:bodyPr vert="horz" wrap="square" lIns="91440" tIns="45720" rIns="91440" bIns="45720" rtlCol="0" anchor="t">
            <a:spAutoFit/>
          </a:bodyPr>
          <a:lstStyle/>
          <a:p>
            <a:pPr marL="0" indent="0">
              <a:spcBef>
                <a:spcPts val="0"/>
              </a:spcBef>
              <a:spcAft>
                <a:spcPts val="0"/>
              </a:spcAft>
              <a:buNone/>
            </a:pPr>
            <a:r>
              <a:rPr lang="en-GB" sz="2400" b="1">
                <a:solidFill>
                  <a:srgbClr val="000000"/>
                </a:solidFill>
                <a:latin typeface="Century Gothic"/>
                <a:cs typeface="Arial" panose="020B0604020202020204"/>
              </a:rPr>
              <a:t>Jubilee activities!</a:t>
            </a:r>
            <a:endParaRPr lang="en-US" sz="2400">
              <a:solidFill>
                <a:srgbClr val="000000"/>
              </a:solidFill>
              <a:latin typeface="Century Gothic"/>
              <a:cs typeface="Arial" panose="020B0604020202020204"/>
            </a:endParaRP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a:solidFill>
                  <a:srgbClr val="000000"/>
                </a:solidFill>
                <a:latin typeface="Century Gothic"/>
                <a:cs typeface="Arial" panose="020B0604020202020204"/>
                <a:hlinkClick r:id="rId2"/>
              </a:rPr>
              <a:t>Jubilee for schools 2025 – Pilgrims of Hope</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Why not make the Big Lent Walk part of your Jubilee pledge? </a:t>
            </a:r>
          </a:p>
          <a:p>
            <a:pPr marL="0" indent="0">
              <a:spcBef>
                <a:spcPts val="0"/>
              </a:spcBef>
              <a:spcAft>
                <a:spcPts val="0"/>
              </a:spcAft>
              <a:buNone/>
            </a:pPr>
            <a:r>
              <a:rPr lang="en-US" sz="1800">
                <a:solidFill>
                  <a:srgbClr val="000000"/>
                </a:solidFill>
                <a:latin typeface="Century Gothic"/>
                <a:cs typeface="Arial" panose="020B0604020202020204"/>
              </a:rPr>
              <a:t>For sign up and more information go here: </a:t>
            </a:r>
          </a:p>
          <a:p>
            <a:pPr marL="0" indent="0">
              <a:spcBef>
                <a:spcPts val="0"/>
              </a:spcBef>
              <a:spcAft>
                <a:spcPts val="0"/>
              </a:spcAft>
              <a:buNone/>
            </a:pPr>
            <a:r>
              <a:rPr lang="en-US" sz="1800">
                <a:solidFill>
                  <a:srgbClr val="000000"/>
                </a:solidFill>
                <a:latin typeface="Century Gothic"/>
                <a:cs typeface="Arial" panose="020B0604020202020204"/>
                <a:hlinkClick r:id="rId3"/>
              </a:rPr>
              <a:t>BLW25 Schools Sign up - Formstack</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A CAFOD club could strongly support the Catholic life of your school, particularly in this Jubilee year. Find out more:</a:t>
            </a:r>
            <a:endParaRPr lang="en-US">
              <a:latin typeface="Arial" panose="020B0604020202020204"/>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hlinkClick r:id="rId4"/>
              </a:rPr>
              <a:t>https://cafod.org.uk/Education/For-teachers/CAFOD-clubs</a:t>
            </a:r>
            <a:r>
              <a:rPr lang="en-US" sz="1800">
                <a:solidFill>
                  <a:srgbClr val="000000"/>
                </a:solidFill>
                <a:latin typeface="Century Gothic"/>
                <a:cs typeface="Arial" panose="020B0604020202020204"/>
              </a:rPr>
              <a:t> </a:t>
            </a:r>
            <a:endParaRPr lang="en-US">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5"/>
          <a:stretch>
            <a:fillRect/>
          </a:stretch>
        </p:blipFill>
        <p:spPr>
          <a:xfrm>
            <a:off x="7565759" y="-482468"/>
            <a:ext cx="5121936" cy="7336133"/>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5CF2F839-A7F3-9D05-1FE0-732FEEB02EDA}"/>
              </a:ext>
            </a:extLst>
          </p:cNvPr>
          <p:cNvPicPr>
            <a:picLocks noChangeAspect="1"/>
          </p:cNvPicPr>
          <p:nvPr/>
        </p:nvPicPr>
        <p:blipFill>
          <a:blip r:embed="rId6"/>
          <a:stretch>
            <a:fillRect/>
          </a:stretch>
        </p:blipFill>
        <p:spPr>
          <a:xfrm>
            <a:off x="7352935" y="3868887"/>
            <a:ext cx="2476500" cy="2476500"/>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with a speech bubble&#10;&#10;AI-generated content may be incorrect.">
            <a:extLst>
              <a:ext uri="{FF2B5EF4-FFF2-40B4-BE49-F238E27FC236}">
                <a16:creationId xmlns:a16="http://schemas.microsoft.com/office/drawing/2014/main" id="{B6133BDA-42AD-3C15-FC2E-C7341ABA3DB7}"/>
              </a:ext>
            </a:extLst>
          </p:cNvPr>
          <p:cNvPicPr>
            <a:picLocks noChangeAspect="1"/>
          </p:cNvPicPr>
          <p:nvPr/>
        </p:nvPicPr>
        <p:blipFill>
          <a:blip r:embed="rId3"/>
          <a:stretch>
            <a:fillRect/>
          </a:stretch>
        </p:blipFill>
        <p:spPr>
          <a:xfrm rot="-5400000">
            <a:off x="3290126" y="1809751"/>
            <a:ext cx="5611750" cy="4136571"/>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621529" y="1252096"/>
            <a:ext cx="5055928" cy="5324535"/>
          </a:xfrm>
          <a:prstGeom prst="rect">
            <a:avLst/>
          </a:prstGeom>
          <a:noFill/>
        </p:spPr>
        <p:txBody>
          <a:bodyPr wrap="square" lIns="91440" tIns="45720" rIns="91440" bIns="45720" rtlCol="0" anchor="t">
            <a:spAutoFit/>
          </a:bodyPr>
          <a:lstStyle/>
          <a:p>
            <a:r>
              <a:rPr lang="en-GB" sz="3400">
                <a:latin typeface="Century Gothic"/>
                <a:ea typeface="Calibri"/>
                <a:cs typeface="Times New Roman"/>
              </a:rPr>
              <a:t>Loving God, </a:t>
            </a:r>
            <a:endParaRPr lang="en-GB">
              <a:latin typeface="Century Gothic"/>
              <a:ea typeface="Calibri"/>
              <a:cs typeface="Times New Roman"/>
            </a:endParaRPr>
          </a:p>
          <a:p>
            <a:r>
              <a:rPr lang="en-GB" sz="3400">
                <a:latin typeface="Century Gothic"/>
                <a:ea typeface="Calibri"/>
                <a:cs typeface="Times New Roman"/>
              </a:rPr>
              <a:t>help us to see when we are doing something that hurts or upsets others. Help us to say sorry and to make a change. Fill our hearts with your love and goodness. Amen.</a:t>
            </a:r>
            <a:endParaRPr lang="en-GB">
              <a:latin typeface="Century Gothic"/>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377696" y="1106349"/>
            <a:ext cx="11157800" cy="5582656"/>
          </a:xfrm>
        </p:spPr>
        <p:txBody>
          <a:bodyPr vert="horz" lIns="91440" tIns="45720" rIns="91440" bIns="45720" rtlCol="0" anchor="t">
            <a:noAutofit/>
          </a:bodyPr>
          <a:lstStyle/>
          <a:p>
            <a:pPr marL="0" indent="0">
              <a:buNone/>
            </a:pPr>
            <a:endParaRPr lang="en-US" sz="2400" i="1">
              <a:solidFill>
                <a:schemeClr val="tx1"/>
              </a:solidFill>
              <a:latin typeface="Century Gothic"/>
              <a:cs typeface="Arial"/>
            </a:endParaRPr>
          </a:p>
          <a:p>
            <a:pPr marL="0" indent="0">
              <a:buNone/>
            </a:pPr>
            <a:endParaRPr lang="en-US" sz="2800" i="1">
              <a:solidFill>
                <a:schemeClr val="tx1"/>
              </a:solidFill>
              <a:latin typeface="Century Gothic"/>
              <a:cs typeface="Arial"/>
            </a:endParaRPr>
          </a:p>
          <a:p>
            <a:pPr marL="0" indent="0">
              <a:buNone/>
            </a:pPr>
            <a:endParaRPr lang="en-US" sz="2800" i="1">
              <a:solidFill>
                <a:schemeClr val="tx1"/>
              </a:solidFill>
              <a:latin typeface="Century Gothic"/>
              <a:cs typeface="Arial"/>
            </a:endParaRPr>
          </a:p>
          <a:p>
            <a:pPr marL="0" indent="0">
              <a:lnSpc>
                <a:spcPct val="120000"/>
              </a:lnSpc>
              <a:buNone/>
            </a:pPr>
            <a:br>
              <a:rPr lang="en-US" sz="2800" i="1">
                <a:solidFill>
                  <a:schemeClr val="tx1"/>
                </a:solidFill>
                <a:latin typeface="Century Gothic"/>
                <a:cs typeface="Arial"/>
              </a:rPr>
            </a:br>
            <a:endParaRPr lang="en-US" sz="2800" i="1">
              <a:solidFill>
                <a:schemeClr val="tx1"/>
              </a:solidFill>
              <a:latin typeface="Century Gothic"/>
              <a:cs typeface="Arial"/>
            </a:endParaRPr>
          </a:p>
          <a:p>
            <a:pPr marL="0" indent="0">
              <a:lnSpc>
                <a:spcPct val="120000"/>
              </a:lnSpc>
              <a:buNone/>
            </a:pPr>
            <a:endParaRPr lang="en-US" sz="2800" i="1">
              <a:solidFill>
                <a:schemeClr val="tx1"/>
              </a:solidFill>
              <a:latin typeface="Century Gothic"/>
              <a:cs typeface="Arial"/>
            </a:endParaRPr>
          </a:p>
          <a:p>
            <a:pPr marL="0" indent="0">
              <a:lnSpc>
                <a:spcPct val="120000"/>
              </a:lnSpc>
              <a:buNone/>
            </a:pPr>
            <a:br>
              <a:rPr lang="en-US" sz="2800">
                <a:latin typeface="Century Gothic"/>
                <a:cs typeface="Arial"/>
              </a:rPr>
            </a:br>
            <a:endParaRPr lang="en-US" sz="2800">
              <a:latin typeface="Century Gothic"/>
              <a:cs typeface="Arial"/>
            </a:endParaRPr>
          </a:p>
        </p:txBody>
      </p:sp>
      <p:sp>
        <p:nvSpPr>
          <p:cNvPr id="3" name="TextBox 2">
            <a:extLst>
              <a:ext uri="{FF2B5EF4-FFF2-40B4-BE49-F238E27FC236}">
                <a16:creationId xmlns:a16="http://schemas.microsoft.com/office/drawing/2014/main" id="{B843C0C8-2E80-4A00-8FE9-DD73BB168080}"/>
              </a:ext>
            </a:extLst>
          </p:cNvPr>
          <p:cNvSpPr txBox="1"/>
          <p:nvPr/>
        </p:nvSpPr>
        <p:spPr>
          <a:xfrm>
            <a:off x="7832035" y="275001"/>
            <a:ext cx="4718581" cy="461665"/>
          </a:xfrm>
          <a:prstGeom prst="rect">
            <a:avLst/>
          </a:prstGeom>
          <a:noFill/>
        </p:spPr>
        <p:txBody>
          <a:bodyPr wrap="square" lIns="91440" tIns="45720" rIns="91440" bIns="45720" rtlCol="0" anchor="t">
            <a:spAutoFit/>
          </a:bodyPr>
          <a:lstStyle/>
          <a:p>
            <a:r>
              <a:rPr lang="en-US" sz="2400" b="1">
                <a:latin typeface="Century Gothic"/>
                <a:cs typeface="Segoe UI"/>
              </a:rPr>
              <a:t>Gospel:</a:t>
            </a:r>
            <a:r>
              <a:rPr lang="en-GB" sz="2400" b="1">
                <a:latin typeface="Century Gothic"/>
                <a:cs typeface="Segoe UI"/>
              </a:rPr>
              <a:t> </a:t>
            </a:r>
            <a:r>
              <a:rPr lang="en-GB" sz="2400">
                <a:solidFill>
                  <a:srgbClr val="000000"/>
                </a:solidFill>
                <a:effectLst/>
                <a:latin typeface="Century Gothic"/>
                <a:ea typeface="Calibri"/>
                <a:cs typeface="Times New Roman"/>
              </a:rPr>
              <a:t>Luke </a:t>
            </a:r>
            <a:r>
              <a:rPr lang="en-GB" sz="2400">
                <a:solidFill>
                  <a:srgbClr val="000000"/>
                </a:solidFill>
                <a:latin typeface="Century Gothic"/>
                <a:ea typeface="Calibri"/>
                <a:cs typeface="Times New Roman"/>
              </a:rPr>
              <a:t>6:39-45</a:t>
            </a:r>
            <a:endParaRPr lang="en-US" sz="2400" b="1">
              <a:latin typeface="Century Gothic"/>
              <a:ea typeface="Calibri"/>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114048" y="5970548"/>
            <a:ext cx="7221092" cy="718457"/>
            <a:chOff x="344402" y="5598515"/>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a:solidFill>
                    <a:srgbClr val="A1C60F"/>
                  </a:solidFill>
                  <a:latin typeface="Century Gothic"/>
                  <a:cs typeface="Arial"/>
                </a:rPr>
                <a:t>Word</a:t>
              </a:r>
              <a:endParaRPr lang="en-GB" sz="2800" b="1">
                <a:solidFill>
                  <a:srgbClr val="A1C60F"/>
                </a:solidFill>
                <a:latin typeface="Century Gothic" panose="020B0502020202020204" pitchFamily="34" charset="0"/>
                <a:cs typeface="Arial" panose="020B0604020202020204" pitchFamily="34" charset="0"/>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598515"/>
              <a:ext cx="717233" cy="718457"/>
            </a:xfrm>
            <a:prstGeom prst="rect">
              <a:avLst/>
            </a:prstGeom>
          </p:spPr>
        </p:pic>
      </p:grpSp>
      <p:sp>
        <p:nvSpPr>
          <p:cNvPr id="9" name="TextBox 8">
            <a:extLst>
              <a:ext uri="{FF2B5EF4-FFF2-40B4-BE49-F238E27FC236}">
                <a16:creationId xmlns:a16="http://schemas.microsoft.com/office/drawing/2014/main" id="{08C63BF5-DA15-450E-A230-53781DAF323D}"/>
              </a:ext>
            </a:extLst>
          </p:cNvPr>
          <p:cNvSpPr txBox="1"/>
          <p:nvPr/>
        </p:nvSpPr>
        <p:spPr>
          <a:xfrm>
            <a:off x="172527" y="1022253"/>
            <a:ext cx="11869947" cy="6801349"/>
          </a:xfrm>
          <a:prstGeom prst="rect">
            <a:avLst/>
          </a:prstGeom>
          <a:noFill/>
        </p:spPr>
        <p:txBody>
          <a:bodyPr wrap="square" lIns="91440" tIns="45720" rIns="91440" bIns="45720" anchor="t">
            <a:spAutoFit/>
          </a:bodyPr>
          <a:lstStyle/>
          <a:p>
            <a:r>
              <a:rPr lang="en-GB" sz="2000">
                <a:latin typeface="Century Gothic"/>
                <a:cs typeface="Times New Roman"/>
              </a:rPr>
              <a:t>And Jesus told them this parable: “One blind man cannot lead another one; if he does, both will fall into a ditch. No pupil is greater than his teacher; but every pupil, when he has completed his training, will be like his teacher.</a:t>
            </a:r>
            <a:endParaRPr lang="en-US" sz="2000">
              <a:latin typeface="Century Gothic"/>
            </a:endParaRPr>
          </a:p>
          <a:p>
            <a:endParaRPr lang="en-GB" sz="2000">
              <a:latin typeface="Century Gothic"/>
              <a:cs typeface="Times New Roman"/>
            </a:endParaRPr>
          </a:p>
          <a:p>
            <a:r>
              <a:rPr lang="en-GB" sz="2000">
                <a:latin typeface="Century Gothic"/>
                <a:cs typeface="Times New Roman"/>
              </a:rPr>
              <a:t>“Why do you look at the speck in your brother's eye, but pay no attention to the log in your own eye? How can you say to your brother, ‘Please, brother, let me take that speck out of your eye,’ yet cannot even see the log in your own eye? You hypocrite! First take the log out of your own eye, and then you will be able to see clearly to take the speck out of your brother's eye.</a:t>
            </a:r>
            <a:endParaRPr lang="en-GB" sz="2000">
              <a:latin typeface="Century Gothic"/>
            </a:endParaRPr>
          </a:p>
          <a:p>
            <a:endParaRPr lang="en-GB" sz="2000">
              <a:latin typeface="Century Gothic"/>
              <a:cs typeface="Times New Roman"/>
            </a:endParaRPr>
          </a:p>
          <a:p>
            <a:r>
              <a:rPr lang="en-GB" sz="2000">
                <a:latin typeface="Century Gothic"/>
                <a:cs typeface="Times New Roman"/>
              </a:rPr>
              <a:t>“A healthy tree does not bear bad fruit, nor does a poor tree bear good fruit. Every tree is known by the fruit it bears; you do not pick figs from thorn bushes or gather grapes from bramble bushes. </a:t>
            </a:r>
            <a:endParaRPr lang="en-GB">
              <a:latin typeface="Century Gothic"/>
              <a:cs typeface="Times New Roman"/>
            </a:endParaRPr>
          </a:p>
          <a:p>
            <a:endParaRPr lang="en-GB" sz="2000">
              <a:latin typeface="Century Gothic"/>
              <a:cs typeface="Times New Roman"/>
            </a:endParaRPr>
          </a:p>
          <a:p>
            <a:r>
              <a:rPr lang="en-GB" sz="2000">
                <a:latin typeface="Century Gothic"/>
                <a:cs typeface="Times New Roman"/>
              </a:rPr>
              <a:t>"A good person brings good out of the treasure of good things in his heart; a bad person brings bad out of his treasure of bad things. For the mouth speaks what the heart is full of."</a:t>
            </a:r>
            <a:endParaRPr lang="en-GB">
              <a:latin typeface="Century Gothic"/>
            </a:endParaRPr>
          </a:p>
          <a:p>
            <a:endParaRPr lang="en-GB" sz="2000">
              <a:latin typeface="Century Gothic"/>
              <a:cs typeface="Times New Roman"/>
            </a:endParaRPr>
          </a:p>
          <a:p>
            <a:endParaRPr lang="en-GB">
              <a:latin typeface="Times New Roman"/>
              <a:cs typeface="Times New Roman"/>
            </a:endParaRPr>
          </a:p>
          <a:p>
            <a:endParaRPr lang="en-GB">
              <a:effectLst/>
              <a:latin typeface="Century Gothic" panose="020B0502020202020204" pitchFamily="34" charset="0"/>
              <a:ea typeface="Calibri" panose="020F0502020204030204" pitchFamily="34" charset="0"/>
              <a:cs typeface="Times New Roman" panose="02020603050405020304" pitchFamily="18" charset="0"/>
            </a:endParaRPr>
          </a:p>
          <a:p>
            <a:endParaRPr lang="en-GB">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20000"/>
              </a:lnSpc>
              <a:spcAft>
                <a:spcPts val="1100"/>
              </a:spcAft>
            </a:pPr>
            <a:endParaRPr lang="en-US" sz="2400" i="1">
              <a:latin typeface="Century Gothic"/>
              <a:cs typeface="Arial"/>
            </a:endParaRPr>
          </a:p>
          <a:p>
            <a:pPr marL="0" indent="0">
              <a:buNone/>
            </a:pPr>
            <a:endParaRPr lang="en-US" sz="2400" i="1">
              <a:solidFill>
                <a:schemeClr val="tx1"/>
              </a:solidFill>
              <a:latin typeface="Century Gothic"/>
              <a:cs typeface="Arial"/>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a:solidFill>
                <a:schemeClr val="tx1"/>
              </a:solidFill>
              <a:latin typeface="Century Gothic" panose="020B0502020202020204" pitchFamily="34" charset="0"/>
            </a:endParaRPr>
          </a:p>
          <a:p>
            <a:pPr algn="just">
              <a:buNone/>
            </a:pPr>
            <a:endParaRPr lang="en-US" sz="280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8581910" y="618554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a:solidFill>
                    <a:srgbClr val="C51B8A"/>
                  </a:solidFill>
                  <a:latin typeface="Century Gothic"/>
                  <a:cs typeface="Arial"/>
                </a:rPr>
                <a:t>Respond</a:t>
              </a:r>
              <a:endParaRPr lang="en-GB" sz="28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4400" y="1113990"/>
            <a:ext cx="11432924" cy="5262979"/>
          </a:xfrm>
          <a:prstGeom prst="rect">
            <a:avLst/>
          </a:prstGeom>
        </p:spPr>
        <p:txBody>
          <a:bodyPr wrap="square">
            <a:spAutoFit/>
          </a:bodyPr>
          <a:lstStyle/>
          <a:p>
            <a:endParaRPr lang="en-US"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r>
              <a:rPr lang="en-GB" sz="2800">
                <a:latin typeface="Century Gothic" panose="020B0502020202020204" pitchFamily="34" charset="0"/>
              </a:rPr>
              <a:t> </a:t>
            </a:r>
          </a:p>
          <a:p>
            <a:endParaRPr lang="en-US" sz="2800">
              <a:latin typeface="Century Gothic" panose="020B0502020202020204" pitchFamily="34" charset="0"/>
            </a:endParaRPr>
          </a:p>
          <a:p>
            <a:endParaRPr lang="en-US" sz="2800">
              <a:latin typeface="Century Gothic" panose="020B0502020202020204" pitchFamily="34" charset="0"/>
            </a:endParaRPr>
          </a:p>
          <a:p>
            <a:endParaRPr lang="en-US" sz="2800">
              <a:latin typeface="Century Gothic" panose="020B0502020202020204" pitchFamily="34" charset="0"/>
            </a:endParaRPr>
          </a:p>
          <a:p>
            <a:endParaRPr lang="en-US" sz="2800">
              <a:latin typeface="Century Gothic" panose="020B0502020202020204" pitchFamily="34" charset="0"/>
            </a:endParaRPr>
          </a:p>
          <a:p>
            <a:endParaRPr lang="en-GB" sz="28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153370" y="1049547"/>
            <a:ext cx="9277761" cy="954107"/>
          </a:xfrm>
          <a:prstGeom prst="rect">
            <a:avLst/>
          </a:prstGeom>
          <a:noFill/>
        </p:spPr>
        <p:txBody>
          <a:bodyPr wrap="square" lIns="91440" tIns="45720" rIns="91440" bIns="45720" rtlCol="0" anchor="t">
            <a:spAutoFit/>
          </a:bodyPr>
          <a:lstStyle/>
          <a:p>
            <a:r>
              <a:rPr lang="en-GB" sz="2800" b="1">
                <a:latin typeface="Century Gothic"/>
                <a:cs typeface="Segoe UI"/>
              </a:rPr>
              <a:t>What do you remember from the Gospel reading? </a:t>
            </a:r>
            <a:endParaRPr lang="en-US" sz="2800" b="1">
              <a:latin typeface="Century Gothic"/>
              <a:cs typeface="Segoe UI"/>
            </a:endParaRPr>
          </a:p>
          <a:p>
            <a:endParaRPr lang="en-GB" sz="2800">
              <a:latin typeface="Century Gothic" panose="020B0502020202020204" pitchFamily="34" charset="0"/>
            </a:endParaRPr>
          </a:p>
        </p:txBody>
      </p:sp>
      <p:sp>
        <p:nvSpPr>
          <p:cNvPr id="8" name="TextBox 7">
            <a:extLst>
              <a:ext uri="{FF2B5EF4-FFF2-40B4-BE49-F238E27FC236}">
                <a16:creationId xmlns:a16="http://schemas.microsoft.com/office/drawing/2014/main" id="{8612EAAA-99A1-409C-882B-FCFD6468095B}"/>
              </a:ext>
            </a:extLst>
          </p:cNvPr>
          <p:cNvSpPr txBox="1"/>
          <p:nvPr/>
        </p:nvSpPr>
        <p:spPr>
          <a:xfrm>
            <a:off x="140877" y="1714228"/>
            <a:ext cx="6765713" cy="2308324"/>
          </a:xfrm>
          <a:prstGeom prst="rect">
            <a:avLst/>
          </a:prstGeom>
          <a:noFill/>
        </p:spPr>
        <p:txBody>
          <a:bodyPr wrap="square" lIns="91440" tIns="45720" rIns="91440" bIns="45720" rtlCol="0" anchor="t">
            <a:spAutoFit/>
          </a:bodyPr>
          <a:lstStyle/>
          <a:p>
            <a:r>
              <a:rPr lang="en-US" sz="2400">
                <a:latin typeface="Century Gothic"/>
                <a:ea typeface="Calibri"/>
                <a:cs typeface="Times New Roman"/>
              </a:rPr>
              <a:t>Jesus is talking to the disciples – he talks about seeing a tiny speck of dust in someone else’s eye, but not seeing the great wooden log in our own. </a:t>
            </a:r>
            <a:endParaRPr lang="en-US">
              <a:latin typeface="Century Gothic"/>
              <a:ea typeface="Calibri"/>
              <a:cs typeface="Times New Roman"/>
            </a:endParaRPr>
          </a:p>
          <a:p>
            <a:endParaRPr lang="en-US" sz="2400">
              <a:latin typeface="Century Gothic"/>
              <a:ea typeface="Calibri"/>
              <a:cs typeface="Times New Roman"/>
            </a:endParaRPr>
          </a:p>
          <a:p>
            <a:r>
              <a:rPr lang="en-US" sz="2400">
                <a:latin typeface="Century Gothic"/>
                <a:ea typeface="Calibri"/>
                <a:cs typeface="Times New Roman"/>
              </a:rPr>
              <a:t>Can anyone guess what Jesus means here?</a:t>
            </a:r>
            <a:endParaRPr lang="en-US">
              <a:latin typeface="Century Gothic"/>
            </a:endParaRPr>
          </a:p>
        </p:txBody>
      </p:sp>
      <p:sp>
        <p:nvSpPr>
          <p:cNvPr id="9" name="TextBox 8">
            <a:extLst>
              <a:ext uri="{FF2B5EF4-FFF2-40B4-BE49-F238E27FC236}">
                <a16:creationId xmlns:a16="http://schemas.microsoft.com/office/drawing/2014/main" id="{6D466EA8-4F65-45FA-ABC3-5696286412E8}"/>
              </a:ext>
            </a:extLst>
          </p:cNvPr>
          <p:cNvSpPr txBox="1"/>
          <p:nvPr/>
        </p:nvSpPr>
        <p:spPr>
          <a:xfrm>
            <a:off x="140873" y="4288069"/>
            <a:ext cx="7242777" cy="3416320"/>
          </a:xfrm>
          <a:prstGeom prst="rect">
            <a:avLst/>
          </a:prstGeom>
          <a:noFill/>
        </p:spPr>
        <p:txBody>
          <a:bodyPr wrap="square" lIns="91440" tIns="45720" rIns="91440" bIns="45720" rtlCol="0" anchor="t">
            <a:spAutoFit/>
          </a:bodyPr>
          <a:lstStyle/>
          <a:p>
            <a:r>
              <a:rPr lang="en-US" sz="2400">
                <a:latin typeface="Century Gothic"/>
                <a:cs typeface="Times New Roman"/>
              </a:rPr>
              <a:t>Jesus is saying it is much easier to notice the mistakes that others make, than it is to </a:t>
            </a:r>
            <a:r>
              <a:rPr lang="en-US" sz="2400" err="1">
                <a:latin typeface="Century Gothic"/>
                <a:cs typeface="Times New Roman"/>
              </a:rPr>
              <a:t>realise</a:t>
            </a:r>
            <a:r>
              <a:rPr lang="en-US" sz="2400">
                <a:latin typeface="Century Gothic"/>
                <a:cs typeface="Times New Roman"/>
              </a:rPr>
              <a:t> when we have made a mistake or done something wrong ourselves.</a:t>
            </a:r>
            <a:endParaRPr lang="en-US">
              <a:latin typeface="Century Gothic"/>
            </a:endParaRPr>
          </a:p>
          <a:p>
            <a:endParaRPr lang="en-US" sz="2400">
              <a:latin typeface="Century Gothic"/>
              <a:cs typeface="Times New Roman"/>
            </a:endParaRPr>
          </a:p>
          <a:p>
            <a:r>
              <a:rPr lang="en-US" sz="2400">
                <a:latin typeface="Century Gothic"/>
                <a:cs typeface="Times New Roman"/>
              </a:rPr>
              <a:t>What does Jesus tell the disciples they must do?</a:t>
            </a:r>
            <a:endParaRPr lang="en-US">
              <a:latin typeface="Century Gothic"/>
            </a:endParaRPr>
          </a:p>
          <a:p>
            <a:endParaRPr lang="en-US" sz="2400">
              <a:latin typeface="Century Gothic"/>
              <a:cs typeface="Times New Roman"/>
            </a:endParaRPr>
          </a:p>
          <a:p>
            <a:endParaRPr lang="en-US" sz="2400">
              <a:latin typeface="Century Gothic"/>
              <a:cs typeface="Times New Roman"/>
            </a:endParaRPr>
          </a:p>
          <a:p>
            <a:endParaRPr lang="en-US" sz="2400">
              <a:latin typeface="Century Gothic"/>
              <a:cs typeface="Times New Roman"/>
            </a:endParaRPr>
          </a:p>
        </p:txBody>
      </p:sp>
      <p:pic>
        <p:nvPicPr>
          <p:cNvPr id="10" name="Picture 9" descr="Child staring out the window">
            <a:extLst>
              <a:ext uri="{FF2B5EF4-FFF2-40B4-BE49-F238E27FC236}">
                <a16:creationId xmlns:a16="http://schemas.microsoft.com/office/drawing/2014/main" id="{CC0FFBB9-7134-A3F1-425F-1CB139624CB4}"/>
              </a:ext>
            </a:extLst>
          </p:cNvPr>
          <p:cNvPicPr>
            <a:picLocks noChangeAspect="1"/>
          </p:cNvPicPr>
          <p:nvPr/>
        </p:nvPicPr>
        <p:blipFill>
          <a:blip r:embed="rId5"/>
          <a:stretch>
            <a:fillRect/>
          </a:stretch>
        </p:blipFill>
        <p:spPr>
          <a:xfrm>
            <a:off x="7045377" y="1717624"/>
            <a:ext cx="5296525" cy="3547672"/>
          </a:xfrm>
          <a:prstGeom prst="rect">
            <a:avLst/>
          </a:prstGeom>
        </p:spPr>
      </p:pic>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ful sky">
            <a:extLst>
              <a:ext uri="{FF2B5EF4-FFF2-40B4-BE49-F238E27FC236}">
                <a16:creationId xmlns:a16="http://schemas.microsoft.com/office/drawing/2014/main" id="{64AD5965-D657-6F18-2E27-FE6E44F9E25E}"/>
              </a:ext>
            </a:extLst>
          </p:cNvPr>
          <p:cNvPicPr>
            <a:picLocks noChangeAspect="1"/>
          </p:cNvPicPr>
          <p:nvPr/>
        </p:nvPicPr>
        <p:blipFill>
          <a:blip r:embed="rId3"/>
          <a:stretch>
            <a:fillRect/>
          </a:stretch>
        </p:blipFill>
        <p:spPr>
          <a:xfrm>
            <a:off x="0" y="952500"/>
            <a:ext cx="12192000" cy="8123464"/>
          </a:xfrm>
          <a:prstGeom prst="rect">
            <a:avLst/>
          </a:prstGeom>
        </p:spPr>
      </p:pic>
      <p:sp>
        <p:nvSpPr>
          <p:cNvPr id="4" name="TextBox 3">
            <a:extLst>
              <a:ext uri="{FF2B5EF4-FFF2-40B4-BE49-F238E27FC236}">
                <a16:creationId xmlns:a16="http://schemas.microsoft.com/office/drawing/2014/main" id="{96DE0F6E-4A2F-469B-80B2-046A8249FFFD}"/>
              </a:ext>
            </a:extLst>
          </p:cNvPr>
          <p:cNvSpPr txBox="1"/>
          <p:nvPr/>
        </p:nvSpPr>
        <p:spPr>
          <a:xfrm>
            <a:off x="345603" y="1177875"/>
            <a:ext cx="11444412" cy="461665"/>
          </a:xfrm>
          <a:prstGeom prst="rect">
            <a:avLst/>
          </a:prstGeom>
          <a:noFill/>
        </p:spPr>
        <p:txBody>
          <a:bodyPr wrap="square" lIns="91440" tIns="45720" rIns="91440" bIns="45720" anchor="t">
            <a:spAutoFit/>
          </a:bodyPr>
          <a:lstStyle/>
          <a:p>
            <a:endParaRPr lang="en-GB" sz="2400">
              <a:latin typeface="Century Gothic"/>
              <a:ea typeface="Calibri"/>
              <a:cs typeface="Times New Roman"/>
            </a:endParaRPr>
          </a:p>
        </p:txBody>
      </p:sp>
      <p:sp>
        <p:nvSpPr>
          <p:cNvPr id="5" name="TextBox 4">
            <a:extLst>
              <a:ext uri="{FF2B5EF4-FFF2-40B4-BE49-F238E27FC236}">
                <a16:creationId xmlns:a16="http://schemas.microsoft.com/office/drawing/2014/main" id="{EAEDEB1A-791E-A3D7-652A-B973E727EBAB}"/>
              </a:ext>
            </a:extLst>
          </p:cNvPr>
          <p:cNvSpPr txBox="1"/>
          <p:nvPr/>
        </p:nvSpPr>
        <p:spPr>
          <a:xfrm>
            <a:off x="365609" y="3853063"/>
            <a:ext cx="1144765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entury Gothic"/>
                <a:cs typeface="Times New Roman"/>
              </a:rPr>
              <a:t>Think quietly for a moment about something you might have done wrong. How could you change that? Could you share more? Be kinder or more helpful to others? Could you stop teasing a brother, sister or friend? Could you keep your room tidy? Or switch off lights when they’re not needed?</a:t>
            </a:r>
            <a:endParaRPr lang="en-GB" sz="2400">
              <a:latin typeface="Century Gothic"/>
              <a:cs typeface="Arial"/>
            </a:endParaRPr>
          </a:p>
          <a:p>
            <a:endParaRPr lang="en-GB" sz="2400">
              <a:latin typeface="Century Gothic"/>
              <a:cs typeface="Times New Roman"/>
            </a:endParaRPr>
          </a:p>
          <a:p>
            <a:r>
              <a:rPr lang="en-GB" sz="2400">
                <a:latin typeface="Century Gothic"/>
                <a:cs typeface="Times New Roman"/>
              </a:rPr>
              <a:t>It’s not always easy to change the way we act but perhaps we can all try this week. Who do you think can help us to make this change?</a:t>
            </a:r>
            <a:endParaRPr lang="en-GB">
              <a:latin typeface="Century Gothic"/>
            </a:endParaRPr>
          </a:p>
          <a:p>
            <a:endParaRPr lang="en-GB" sz="2400">
              <a:latin typeface="Century Gothic"/>
              <a:cs typeface="Arial"/>
            </a:endParaRPr>
          </a:p>
        </p:txBody>
      </p:sp>
      <p:sp>
        <p:nvSpPr>
          <p:cNvPr id="6" name="TextBox 5">
            <a:extLst>
              <a:ext uri="{FF2B5EF4-FFF2-40B4-BE49-F238E27FC236}">
                <a16:creationId xmlns:a16="http://schemas.microsoft.com/office/drawing/2014/main" id="{8419D9DD-B8F5-DED5-8765-19FF1781BFE0}"/>
              </a:ext>
            </a:extLst>
          </p:cNvPr>
          <p:cNvSpPr txBox="1"/>
          <p:nvPr/>
        </p:nvSpPr>
        <p:spPr>
          <a:xfrm>
            <a:off x="361136" y="1404212"/>
            <a:ext cx="1098591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rPr>
              <a:t>He says they must take the log out of their own eye before they can take the speck out of someone else’s. He is saying we must change the way we act before we can expect anyone else to change.</a:t>
            </a:r>
          </a:p>
          <a:p>
            <a:endParaRPr lang="en-US" sz="2400">
              <a:latin typeface="Century Gothic"/>
            </a:endParaRPr>
          </a:p>
          <a:p>
            <a:r>
              <a:rPr lang="en-US" sz="2400">
                <a:latin typeface="Century Gothic"/>
              </a:rPr>
              <a:t>If we cannot be good and do what is right, how can we ask other people to do the same?</a:t>
            </a:r>
            <a:endParaRPr lang="en-US"/>
          </a:p>
        </p:txBody>
      </p:sp>
    </p:spTree>
    <p:extLst>
      <p:ext uri="{BB962C8B-B14F-4D97-AF65-F5344CB8AC3E}">
        <p14:creationId xmlns:p14="http://schemas.microsoft.com/office/powerpoint/2010/main" val="2857745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Hands holding heart">
            <a:extLst>
              <a:ext uri="{FF2B5EF4-FFF2-40B4-BE49-F238E27FC236}">
                <a16:creationId xmlns:a16="http://schemas.microsoft.com/office/drawing/2014/main" id="{9672F649-7D7C-746F-7634-37CFC46C44A6}"/>
              </a:ext>
            </a:extLst>
          </p:cNvPr>
          <p:cNvPicPr>
            <a:picLocks noChangeAspect="1"/>
          </p:cNvPicPr>
          <p:nvPr/>
        </p:nvPicPr>
        <p:blipFill>
          <a:blip r:embed="rId3"/>
          <a:srcRect r="5882" b="-1"/>
          <a:stretch/>
        </p:blipFill>
        <p:spPr>
          <a:xfrm>
            <a:off x="-387245"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F3A1C5-D349-831E-E509-CDE78FA67BAF}"/>
              </a:ext>
            </a:extLst>
          </p:cNvPr>
          <p:cNvSpPr txBox="1"/>
          <p:nvPr/>
        </p:nvSpPr>
        <p:spPr>
          <a:xfrm>
            <a:off x="4999967" y="337451"/>
            <a:ext cx="6973246"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Arial"/>
              </a:rPr>
              <a:t>God can help us. If we let him, God will fill our hearts with goodness and love, hope, courage and generosity. </a:t>
            </a:r>
            <a:endParaRPr lang="en-US">
              <a:latin typeface="Arial" panose="020B0604020202020204"/>
              <a:cs typeface="Arial"/>
            </a:endParaRPr>
          </a:p>
          <a:p>
            <a:endParaRPr lang="en-US" sz="2400">
              <a:latin typeface="Century Gothic"/>
              <a:cs typeface="Arial"/>
            </a:endParaRPr>
          </a:p>
          <a:p>
            <a:r>
              <a:rPr lang="en-US" sz="2400">
                <a:latin typeface="Century Gothic"/>
                <a:cs typeface="Arial"/>
              </a:rPr>
              <a:t>Filled with these things, we will not be able to stop ourselves from wanting to share them with others. </a:t>
            </a:r>
          </a:p>
          <a:p>
            <a:endParaRPr lang="en-US" sz="2400">
              <a:latin typeface="Century Gothic"/>
              <a:cs typeface="Arial"/>
            </a:endParaRPr>
          </a:p>
          <a:p>
            <a:r>
              <a:rPr lang="en-US" sz="2400">
                <a:latin typeface="Century Gothic"/>
                <a:cs typeface="Arial"/>
              </a:rPr>
              <a:t>Jesus says in today's reading that good people have a store of goodness in their heart. That the words someone says come from what is in their heart. </a:t>
            </a:r>
          </a:p>
          <a:p>
            <a:endParaRPr lang="en-US" sz="2400">
              <a:latin typeface="Century Gothic"/>
              <a:cs typeface="Arial"/>
            </a:endParaRPr>
          </a:p>
          <a:p>
            <a:r>
              <a:rPr lang="en-US" sz="2400">
                <a:latin typeface="Century Gothic"/>
                <a:cs typeface="Arial"/>
              </a:rPr>
              <a:t>So, if we let God fill our hearts with goodness and love, we will be able to speak words that share that goodness and love with others. </a:t>
            </a:r>
          </a:p>
        </p:txBody>
      </p:sp>
    </p:spTree>
    <p:extLst>
      <p:ext uri="{BB962C8B-B14F-4D97-AF65-F5344CB8AC3E}">
        <p14:creationId xmlns:p14="http://schemas.microsoft.com/office/powerpoint/2010/main" val="1250168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C00F3-24C2-A984-EA60-2CACADB8A714}"/>
              </a:ext>
            </a:extLst>
          </p:cNvPr>
          <p:cNvSpPr>
            <a:spLocks noGrp="1"/>
          </p:cNvSpPr>
          <p:nvPr>
            <p:ph idx="1"/>
          </p:nvPr>
        </p:nvSpPr>
        <p:spPr>
          <a:xfrm>
            <a:off x="5513708" y="1201771"/>
            <a:ext cx="6482259" cy="3200876"/>
          </a:xfrm>
        </p:spPr>
        <p:txBody>
          <a:bodyPr vert="horz" wrap="square" lIns="91440" tIns="45720" rIns="91440" bIns="45720" rtlCol="0" anchor="t">
            <a:spAutoFit/>
          </a:bodyPr>
          <a:lstStyle/>
          <a:p>
            <a:pPr marL="0" indent="0">
              <a:buNone/>
            </a:pPr>
            <a:r>
              <a:rPr lang="en-US" sz="2400">
                <a:solidFill>
                  <a:srgbClr val="000000"/>
                </a:solidFill>
                <a:latin typeface="Century Gothic"/>
                <a:cs typeface="Times New Roman"/>
              </a:rPr>
              <a:t>This year is a special Jubilee Year and we are called to be “Pilgrims of Hope”. </a:t>
            </a:r>
            <a:endParaRPr lang="en-US">
              <a:latin typeface="Century Gothic"/>
              <a:cs typeface="Times New Roman"/>
            </a:endParaRPr>
          </a:p>
          <a:p>
            <a:pPr marL="0" indent="0">
              <a:buNone/>
            </a:pPr>
            <a:r>
              <a:rPr lang="en-US" sz="2400">
                <a:solidFill>
                  <a:srgbClr val="000000"/>
                </a:solidFill>
                <a:latin typeface="Century Gothic"/>
                <a:cs typeface="Times New Roman"/>
              </a:rPr>
              <a:t>There are all kinds of problems in our world, like poverty and hunger and climate change. Through our actions and the way we speak to others we can share hope as we all work together for a better world.</a:t>
            </a:r>
            <a:endParaRPr lang="en-US">
              <a:latin typeface="Century Gothic"/>
            </a:endParaRPr>
          </a:p>
        </p:txBody>
      </p:sp>
      <p:sp>
        <p:nvSpPr>
          <p:cNvPr id="5" name="TextBox 4">
            <a:extLst>
              <a:ext uri="{FF2B5EF4-FFF2-40B4-BE49-F238E27FC236}">
                <a16:creationId xmlns:a16="http://schemas.microsoft.com/office/drawing/2014/main" id="{D82B78AF-F468-1930-FC56-08A39652C1A6}"/>
              </a:ext>
            </a:extLst>
          </p:cNvPr>
          <p:cNvSpPr txBox="1"/>
          <p:nvPr/>
        </p:nvSpPr>
        <p:spPr>
          <a:xfrm>
            <a:off x="5518653" y="4549646"/>
            <a:ext cx="651085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rPr>
              <a:t>How will you use the store of goodness in your heart? How will you speak out and make changes to be the best person you can be and make the world a better place for others?</a:t>
            </a:r>
            <a:endParaRPr lang="en-US"/>
          </a:p>
        </p:txBody>
      </p:sp>
      <p:pic>
        <p:nvPicPr>
          <p:cNvPr id="7" name="Picture 6" descr="A logo with a cross and a boat&#10;&#10;Description automatically generated">
            <a:extLst>
              <a:ext uri="{FF2B5EF4-FFF2-40B4-BE49-F238E27FC236}">
                <a16:creationId xmlns:a16="http://schemas.microsoft.com/office/drawing/2014/main" id="{FB7418E5-DE9A-8F00-93C6-72D5B8B47A2E}"/>
              </a:ext>
            </a:extLst>
          </p:cNvPr>
          <p:cNvPicPr>
            <a:picLocks noChangeAspect="1"/>
          </p:cNvPicPr>
          <p:nvPr/>
        </p:nvPicPr>
        <p:blipFill>
          <a:blip r:embed="rId3"/>
          <a:stretch>
            <a:fillRect/>
          </a:stretch>
        </p:blipFill>
        <p:spPr>
          <a:xfrm>
            <a:off x="-129192" y="-332567"/>
            <a:ext cx="5958886" cy="8535345"/>
          </a:xfrm>
          <a:prstGeom prst="rect">
            <a:avLst/>
          </a:prstGeom>
        </p:spPr>
      </p:pic>
    </p:spTree>
    <p:extLst>
      <p:ext uri="{BB962C8B-B14F-4D97-AF65-F5344CB8AC3E}">
        <p14:creationId xmlns:p14="http://schemas.microsoft.com/office/powerpoint/2010/main" val="401577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0FE4A9-B87D-5C47-ABB3-EBB5BF5D63B6}"/>
              </a:ext>
            </a:extLst>
          </p:cNvPr>
          <p:cNvSpPr/>
          <p:nvPr/>
        </p:nvSpPr>
        <p:spPr>
          <a:xfrm>
            <a:off x="1219200" y="1397674"/>
            <a:ext cx="3962400" cy="738664"/>
          </a:xfrm>
          <a:prstGeom prst="rect">
            <a:avLst/>
          </a:prstGeom>
        </p:spPr>
        <p:txBody>
          <a:bodyPr wrap="square">
            <a:spAutoFit/>
          </a:bodyPr>
          <a:lstStyle/>
          <a:p>
            <a:endParaRPr lang="en-US" sz="2400">
              <a:latin typeface="Century Gothic" panose="020B0502020202020204" pitchFamily="34" charset="0"/>
            </a:endParaRPr>
          </a:p>
          <a:p>
            <a:endParaRPr lang="en-US"/>
          </a:p>
        </p:txBody>
      </p:sp>
      <p:sp>
        <p:nvSpPr>
          <p:cNvPr id="5" name="TextBox 4">
            <a:extLst>
              <a:ext uri="{FF2B5EF4-FFF2-40B4-BE49-F238E27FC236}">
                <a16:creationId xmlns:a16="http://schemas.microsoft.com/office/drawing/2014/main" id="{CDBCB44C-4C4E-448C-BE02-7B1C9C48FF5F}"/>
              </a:ext>
            </a:extLst>
          </p:cNvPr>
          <p:cNvSpPr txBox="1"/>
          <p:nvPr/>
        </p:nvSpPr>
        <p:spPr>
          <a:xfrm>
            <a:off x="602198" y="1229397"/>
            <a:ext cx="5869593" cy="3323987"/>
          </a:xfrm>
          <a:prstGeom prst="rect">
            <a:avLst/>
          </a:prstGeom>
          <a:noFill/>
        </p:spPr>
        <p:txBody>
          <a:bodyPr wrap="square" lIns="91440" tIns="45720" rIns="91440" bIns="45720" anchor="t">
            <a:spAutoFit/>
          </a:bodyPr>
          <a:lstStyle/>
          <a:p>
            <a:r>
              <a:rPr lang="en-US" sz="2400" dirty="0">
                <a:solidFill>
                  <a:srgbClr val="39393C"/>
                </a:solidFill>
                <a:latin typeface="Century Gothic"/>
                <a:ea typeface="+mn-lt"/>
                <a:cs typeface="+mn-lt"/>
              </a:rPr>
              <a:t>These children are from All Saints Catholic Primary School.</a:t>
            </a:r>
            <a:endParaRPr lang="en-US" sz="2400" dirty="0">
              <a:solidFill>
                <a:srgbClr val="000000"/>
              </a:solidFill>
              <a:latin typeface="Century Gothic"/>
              <a:ea typeface="+mn-lt"/>
              <a:cs typeface="+mn-lt"/>
            </a:endParaRPr>
          </a:p>
          <a:p>
            <a:endParaRPr lang="en-US" sz="2400">
              <a:solidFill>
                <a:srgbClr val="39393C"/>
              </a:solidFill>
              <a:latin typeface="Century Gothic"/>
              <a:ea typeface="+mn-lt"/>
              <a:cs typeface="+mn-lt"/>
            </a:endParaRPr>
          </a:p>
          <a:p>
            <a:r>
              <a:rPr lang="en-US" sz="2400" dirty="0">
                <a:solidFill>
                  <a:srgbClr val="39393C"/>
                </a:solidFill>
                <a:latin typeface="Century Gothic"/>
                <a:ea typeface="+mn-lt"/>
                <a:cs typeface="+mn-lt"/>
              </a:rPr>
              <a:t>They have formed a group called 'Poverty Busters', whose ambition is to speak out and help tackle poverty in the UK and around the world.</a:t>
            </a:r>
            <a:endParaRPr lang="en-US" sz="2400" dirty="0">
              <a:latin typeface="Century Gothic"/>
            </a:endParaRPr>
          </a:p>
          <a:p>
            <a:endParaRPr lang="en-US" sz="2400">
              <a:solidFill>
                <a:srgbClr val="000000"/>
              </a:solidFill>
              <a:latin typeface="Century Gothic"/>
              <a:ea typeface="Calibri"/>
              <a:cs typeface="Times New Roman"/>
            </a:endParaRPr>
          </a:p>
          <a:p>
            <a:endParaRPr lang="en-GB">
              <a:latin typeface="Arial" panose="020B0604020202020204"/>
              <a:ea typeface="Calibri"/>
              <a:cs typeface="Arial" panose="020B0604020202020204"/>
            </a:endParaRPr>
          </a:p>
        </p:txBody>
      </p:sp>
      <p:pic>
        <p:nvPicPr>
          <p:cNvPr id="2" name="Picture 1" descr="A group of children in uniform&#10;&#10;AI-generated content may be incorrect.">
            <a:extLst>
              <a:ext uri="{FF2B5EF4-FFF2-40B4-BE49-F238E27FC236}">
                <a16:creationId xmlns:a16="http://schemas.microsoft.com/office/drawing/2014/main" id="{6A124E8C-D249-AF2A-EE95-C1EF9F44426D}"/>
              </a:ext>
            </a:extLst>
          </p:cNvPr>
          <p:cNvPicPr>
            <a:picLocks noChangeAspect="1"/>
          </p:cNvPicPr>
          <p:nvPr/>
        </p:nvPicPr>
        <p:blipFill>
          <a:blip r:embed="rId3"/>
          <a:stretch>
            <a:fillRect/>
          </a:stretch>
        </p:blipFill>
        <p:spPr>
          <a:xfrm>
            <a:off x="6470736" y="1715773"/>
            <a:ext cx="5488742" cy="4050084"/>
          </a:xfrm>
          <a:prstGeom prst="rect">
            <a:avLst/>
          </a:prstGeom>
        </p:spPr>
      </p:pic>
      <p:sp>
        <p:nvSpPr>
          <p:cNvPr id="6" name="TextBox 5">
            <a:extLst>
              <a:ext uri="{FF2B5EF4-FFF2-40B4-BE49-F238E27FC236}">
                <a16:creationId xmlns:a16="http://schemas.microsoft.com/office/drawing/2014/main" id="{09614D70-F0AE-8FB3-F48D-C8869A557CF5}"/>
              </a:ext>
            </a:extLst>
          </p:cNvPr>
          <p:cNvSpPr txBox="1"/>
          <p:nvPr/>
        </p:nvSpPr>
        <p:spPr>
          <a:xfrm>
            <a:off x="600105" y="4065598"/>
            <a:ext cx="566389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9393C"/>
                </a:solidFill>
                <a:latin typeface="Century Gothic"/>
              </a:rPr>
              <a:t>The 'Poverty Busters' did the Big Lent Walk to raise money and stand in solidarity with their brothers and sisters in need around the world. They are trying to make the world a better place. </a:t>
            </a:r>
            <a:endParaRPr lang="en-US">
              <a:cs typeface="Arial"/>
            </a:endParaRPr>
          </a:p>
        </p:txBody>
      </p:sp>
    </p:spTree>
    <p:extLst>
      <p:ext uri="{BB962C8B-B14F-4D97-AF65-F5344CB8AC3E}">
        <p14:creationId xmlns:p14="http://schemas.microsoft.com/office/powerpoint/2010/main" val="2253024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80726-99E6-FB3D-5693-7C74FE1C3C73}"/>
              </a:ext>
            </a:extLst>
          </p:cNvPr>
          <p:cNvSpPr>
            <a:spLocks noGrp="1"/>
          </p:cNvSpPr>
          <p:nvPr>
            <p:ph idx="1"/>
          </p:nvPr>
        </p:nvSpPr>
        <p:spPr>
          <a:xfrm>
            <a:off x="5220271" y="1005982"/>
            <a:ext cx="6766242" cy="6109365"/>
          </a:xfrm>
        </p:spPr>
        <p:txBody>
          <a:bodyPr vert="horz" wrap="square" lIns="91440" tIns="45720" rIns="91440" bIns="45720" rtlCol="0" anchor="t">
            <a:spAutoFit/>
          </a:bodyPr>
          <a:lstStyle/>
          <a:p>
            <a:pPr marL="0" indent="0">
              <a:spcBef>
                <a:spcPts val="0"/>
              </a:spcBef>
              <a:spcAft>
                <a:spcPts val="600"/>
              </a:spcAft>
              <a:buNone/>
            </a:pPr>
            <a:r>
              <a:rPr lang="en-US" sz="2400">
                <a:solidFill>
                  <a:schemeClr val="tx1"/>
                </a:solidFill>
                <a:latin typeface="Century Gothic"/>
                <a:cs typeface="Arial" panose="020B0604020202020204"/>
              </a:rPr>
              <a:t>What can you do to make the world a better place?</a:t>
            </a:r>
            <a:endParaRPr lang="en-US">
              <a:solidFill>
                <a:schemeClr val="tx1"/>
              </a:solidFill>
            </a:endParaRPr>
          </a:p>
          <a:p>
            <a:pPr marL="0" indent="0">
              <a:spcBef>
                <a:spcPts val="0"/>
              </a:spcBef>
              <a:spcAft>
                <a:spcPts val="600"/>
              </a:spcAft>
              <a:buNone/>
            </a:pPr>
            <a:endParaRPr lang="en-US" sz="2400">
              <a:solidFill>
                <a:schemeClr val="tx1"/>
              </a:solidFill>
              <a:latin typeface="Century Gothic"/>
              <a:cs typeface="Arial"/>
            </a:endParaRPr>
          </a:p>
          <a:p>
            <a:pPr marL="0" indent="0">
              <a:spcBef>
                <a:spcPts val="0"/>
              </a:spcBef>
              <a:spcAft>
                <a:spcPts val="600"/>
              </a:spcAft>
              <a:buNone/>
            </a:pPr>
            <a:r>
              <a:rPr lang="en-US" sz="2400">
                <a:solidFill>
                  <a:schemeClr val="tx1"/>
                </a:solidFill>
                <a:latin typeface="Century Gothic"/>
                <a:cs typeface="Arial"/>
              </a:rPr>
              <a:t>We can be kind to others and try to do things that will help those around us. </a:t>
            </a:r>
          </a:p>
          <a:p>
            <a:pPr marL="0" indent="0">
              <a:spcBef>
                <a:spcPts val="0"/>
              </a:spcBef>
              <a:spcAft>
                <a:spcPts val="600"/>
              </a:spcAft>
              <a:buNone/>
            </a:pPr>
            <a:endParaRPr lang="en-US" sz="2400">
              <a:solidFill>
                <a:schemeClr val="tx1"/>
              </a:solidFill>
              <a:latin typeface="Century Gothic"/>
              <a:cs typeface="Arial"/>
            </a:endParaRPr>
          </a:p>
          <a:p>
            <a:pPr marL="0" indent="0">
              <a:spcBef>
                <a:spcPts val="0"/>
              </a:spcBef>
              <a:spcAft>
                <a:spcPts val="600"/>
              </a:spcAft>
              <a:buNone/>
            </a:pPr>
            <a:r>
              <a:rPr lang="en-US" sz="2400">
                <a:solidFill>
                  <a:schemeClr val="tx1"/>
                </a:solidFill>
                <a:latin typeface="Century Gothic"/>
                <a:cs typeface="Arial"/>
              </a:rPr>
              <a:t>We can also speak out and take action for our global family in need, like the Poverty Busters at All Saints school.</a:t>
            </a:r>
          </a:p>
          <a:p>
            <a:pPr marL="0" indent="0">
              <a:spcBef>
                <a:spcPts val="0"/>
              </a:spcBef>
              <a:spcAft>
                <a:spcPts val="600"/>
              </a:spcAft>
              <a:buNone/>
            </a:pPr>
            <a:endParaRPr lang="en-US">
              <a:solidFill>
                <a:schemeClr val="tx1"/>
              </a:solidFill>
              <a:latin typeface="Arial" panose="020B0604020202020204"/>
              <a:cs typeface="Arial"/>
            </a:endParaRPr>
          </a:p>
          <a:p>
            <a:pPr marL="0" indent="0">
              <a:spcBef>
                <a:spcPts val="0"/>
              </a:spcBef>
              <a:spcAft>
                <a:spcPts val="600"/>
              </a:spcAft>
              <a:buNone/>
            </a:pPr>
            <a:r>
              <a:rPr lang="en-US" sz="2400">
                <a:solidFill>
                  <a:schemeClr val="tx1"/>
                </a:solidFill>
                <a:latin typeface="Century Gothic"/>
                <a:cs typeface="Arial"/>
              </a:rPr>
              <a:t>Why not try the Big Lent Walk too? You could take action by walking, skipping or even dancing your way to raising money for our brothers and sisters around the world!</a:t>
            </a:r>
            <a:endParaRPr lang="en-US">
              <a:solidFill>
                <a:schemeClr val="tx1"/>
              </a:solidFill>
              <a:cs typeface="Arial"/>
            </a:endParaRPr>
          </a:p>
          <a:p>
            <a:pPr marL="0" indent="0">
              <a:spcBef>
                <a:spcPts val="0"/>
              </a:spcBef>
              <a:spcAft>
                <a:spcPts val="600"/>
              </a:spcAft>
              <a:buNone/>
            </a:pPr>
            <a:endParaRPr lang="en-US" sz="2400">
              <a:solidFill>
                <a:schemeClr val="tx1"/>
              </a:solidFill>
              <a:latin typeface="Century Gothic"/>
              <a:cs typeface="Times New Roman"/>
            </a:endParaRPr>
          </a:p>
        </p:txBody>
      </p:sp>
      <p:pic>
        <p:nvPicPr>
          <p:cNvPr id="8" name="Picture 7" descr="A picture containing text, sign&#10;&#10;Description automatically generated">
            <a:extLst>
              <a:ext uri="{FF2B5EF4-FFF2-40B4-BE49-F238E27FC236}">
                <a16:creationId xmlns:a16="http://schemas.microsoft.com/office/drawing/2014/main" id="{7F455D16-F3AA-9B9F-6B7F-87B56982EF38}"/>
              </a:ext>
            </a:extLst>
          </p:cNvPr>
          <p:cNvPicPr>
            <a:picLocks noChangeAspect="1"/>
          </p:cNvPicPr>
          <p:nvPr/>
        </p:nvPicPr>
        <p:blipFill>
          <a:blip r:embed="rId3"/>
          <a:stretch>
            <a:fillRect/>
          </a:stretch>
        </p:blipFill>
        <p:spPr>
          <a:xfrm>
            <a:off x="360601" y="1242832"/>
            <a:ext cx="4865026" cy="4840388"/>
          </a:xfrm>
          <a:prstGeom prst="rect">
            <a:avLst/>
          </a:prstGeom>
        </p:spPr>
      </p:pic>
    </p:spTree>
    <p:extLst>
      <p:ext uri="{BB962C8B-B14F-4D97-AF65-F5344CB8AC3E}">
        <p14:creationId xmlns:p14="http://schemas.microsoft.com/office/powerpoint/2010/main" val="1440424116"/>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SZUU6KYVHK2A-2146017777-18597</_dlc_DocId>
    <_dlc_DocIdUrl xmlns="04672002-f21f-4240-adfb-f0b653fb6fb5">
      <Url>https://cafod365.sharepoint.com/sites/int/Education/_layouts/15/DocIdRedir.aspx?ID=SZUU6KYVHK2A-2146017777-18597</Url>
      <Description>SZUU6KYVHK2A-2146017777-18597</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FDB06-B221-499B-BA77-123DF03D2BB2}">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D1910123-57BA-4FC6-B0E6-B1E0094CA8B6}">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17</Slides>
  <Notes>14</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revision>10</cp:revision>
  <dcterms:created xsi:type="dcterms:W3CDTF">2021-02-16T09:08:51Z</dcterms:created>
  <dcterms:modified xsi:type="dcterms:W3CDTF">2025-02-27T12:25:06Z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baafd5b4-5424-4e44-860f-831bd119ddad</vt:lpwstr>
  </property>
  <property fmtid="{D5CDD505-2E9C-101B-9397-08002B2CF9AE}" pid="4" name="MediaServiceImageTags">
    <vt:lpwstr/>
  </property>
</Properties>
</file>