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1125200" cy="7200900"/>
  <p:notesSz cx="6858000" cy="9144000"/>
  <p:embeddedFontLst>
    <p:embeddedFont>
      <p:font typeface="Canva Sans" panose="020B0604020202020204" charset="0"/>
      <p:regular r:id="rId9"/>
    </p:embeddedFont>
    <p:embeddedFont>
      <p:font typeface="Open Sans" panose="020B0606030504020204" pitchFamily="34" charset="0"/>
      <p:regular r:id="rId10"/>
    </p:embeddedFont>
    <p:embeddedFont>
      <p:font typeface="Open Sans Italics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18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1124000" cy="7200000"/>
          </a:xfrm>
          <a:custGeom>
            <a:avLst/>
            <a:gdLst/>
            <a:ahLst/>
            <a:cxnLst/>
            <a:rect l="l" t="t" r="r" b="b"/>
            <a:pathLst>
              <a:path w="11124000" h="7200000">
                <a:moveTo>
                  <a:pt x="0" y="0"/>
                </a:moveTo>
                <a:lnTo>
                  <a:pt x="11124000" y="0"/>
                </a:lnTo>
                <a:lnTo>
                  <a:pt x="11124000" y="7200000"/>
                </a:lnTo>
                <a:lnTo>
                  <a:pt x="0" y="7200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27" t="-3007" r="-1027" b="-3007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3" name="Freeform 3"/>
          <p:cNvSpPr/>
          <p:nvPr/>
        </p:nvSpPr>
        <p:spPr>
          <a:xfrm rot="-3807393" flipH="1" flipV="1">
            <a:off x="8770324" y="-1028235"/>
            <a:ext cx="2537872" cy="3901072"/>
          </a:xfrm>
          <a:custGeom>
            <a:avLst/>
            <a:gdLst/>
            <a:ahLst/>
            <a:cxnLst/>
            <a:rect l="l" t="t" r="r" b="b"/>
            <a:pathLst>
              <a:path w="2537872" h="3901072">
                <a:moveTo>
                  <a:pt x="2537872" y="3901072"/>
                </a:moveTo>
                <a:lnTo>
                  <a:pt x="0" y="3901072"/>
                </a:lnTo>
                <a:lnTo>
                  <a:pt x="0" y="0"/>
                </a:lnTo>
                <a:lnTo>
                  <a:pt x="2537872" y="0"/>
                </a:lnTo>
                <a:lnTo>
                  <a:pt x="2537872" y="390107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4" name="Freeform 4"/>
          <p:cNvSpPr/>
          <p:nvPr/>
        </p:nvSpPr>
        <p:spPr>
          <a:xfrm>
            <a:off x="6400434" y="1194651"/>
            <a:ext cx="4345891" cy="4485846"/>
          </a:xfrm>
          <a:custGeom>
            <a:avLst/>
            <a:gdLst/>
            <a:ahLst/>
            <a:cxnLst/>
            <a:rect l="l" t="t" r="r" b="b"/>
            <a:pathLst>
              <a:path w="4345891" h="4485846">
                <a:moveTo>
                  <a:pt x="0" y="0"/>
                </a:moveTo>
                <a:lnTo>
                  <a:pt x="4345891" y="0"/>
                </a:lnTo>
                <a:lnTo>
                  <a:pt x="4345891" y="4485847"/>
                </a:lnTo>
                <a:lnTo>
                  <a:pt x="0" y="4485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915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Freeform 5"/>
          <p:cNvSpPr/>
          <p:nvPr/>
        </p:nvSpPr>
        <p:spPr>
          <a:xfrm>
            <a:off x="5827030" y="3907754"/>
            <a:ext cx="5492699" cy="4153854"/>
          </a:xfrm>
          <a:custGeom>
            <a:avLst/>
            <a:gdLst/>
            <a:ahLst/>
            <a:cxnLst/>
            <a:rect l="l" t="t" r="r" b="b"/>
            <a:pathLst>
              <a:path w="5492699" h="4153854">
                <a:moveTo>
                  <a:pt x="0" y="0"/>
                </a:moveTo>
                <a:lnTo>
                  <a:pt x="5492699" y="0"/>
                </a:lnTo>
                <a:lnTo>
                  <a:pt x="5492699" y="4153854"/>
                </a:lnTo>
                <a:lnTo>
                  <a:pt x="0" y="41538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6" name="Freeform 6"/>
          <p:cNvSpPr/>
          <p:nvPr/>
        </p:nvSpPr>
        <p:spPr>
          <a:xfrm>
            <a:off x="8573379" y="3437575"/>
            <a:ext cx="4427689" cy="6298649"/>
          </a:xfrm>
          <a:custGeom>
            <a:avLst/>
            <a:gdLst/>
            <a:ahLst/>
            <a:cxnLst/>
            <a:rect l="l" t="t" r="r" b="b"/>
            <a:pathLst>
              <a:path w="4427689" h="6298649">
                <a:moveTo>
                  <a:pt x="0" y="0"/>
                </a:moveTo>
                <a:lnTo>
                  <a:pt x="4427690" y="0"/>
                </a:lnTo>
                <a:lnTo>
                  <a:pt x="4427690" y="6298649"/>
                </a:lnTo>
                <a:lnTo>
                  <a:pt x="0" y="629864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Freeform 7"/>
          <p:cNvSpPr/>
          <p:nvPr/>
        </p:nvSpPr>
        <p:spPr>
          <a:xfrm>
            <a:off x="6166049" y="4469879"/>
            <a:ext cx="4814661" cy="2010121"/>
          </a:xfrm>
          <a:custGeom>
            <a:avLst/>
            <a:gdLst/>
            <a:ahLst/>
            <a:cxnLst/>
            <a:rect l="l" t="t" r="r" b="b"/>
            <a:pathLst>
              <a:path w="4814661" h="2010121">
                <a:moveTo>
                  <a:pt x="0" y="0"/>
                </a:moveTo>
                <a:lnTo>
                  <a:pt x="4814661" y="0"/>
                </a:lnTo>
                <a:lnTo>
                  <a:pt x="4814661" y="2010121"/>
                </a:lnTo>
                <a:lnTo>
                  <a:pt x="0" y="2010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Freeform 8"/>
          <p:cNvSpPr/>
          <p:nvPr/>
        </p:nvSpPr>
        <p:spPr>
          <a:xfrm>
            <a:off x="5991694" y="-154483"/>
            <a:ext cx="2537872" cy="3901072"/>
          </a:xfrm>
          <a:custGeom>
            <a:avLst/>
            <a:gdLst/>
            <a:ahLst/>
            <a:cxnLst/>
            <a:rect l="l" t="t" r="r" b="b"/>
            <a:pathLst>
              <a:path w="2537872" h="3901072">
                <a:moveTo>
                  <a:pt x="0" y="0"/>
                </a:moveTo>
                <a:lnTo>
                  <a:pt x="2537872" y="0"/>
                </a:lnTo>
                <a:lnTo>
                  <a:pt x="2537872" y="3901071"/>
                </a:lnTo>
                <a:lnTo>
                  <a:pt x="0" y="39010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9" name="Freeform 9"/>
          <p:cNvSpPr/>
          <p:nvPr/>
        </p:nvSpPr>
        <p:spPr>
          <a:xfrm flipH="1" flipV="1">
            <a:off x="1369965" y="-1084532"/>
            <a:ext cx="4192035" cy="3390308"/>
          </a:xfrm>
          <a:custGeom>
            <a:avLst/>
            <a:gdLst/>
            <a:ahLst/>
            <a:cxnLst/>
            <a:rect l="l" t="t" r="r" b="b"/>
            <a:pathLst>
              <a:path w="4192035" h="3390308">
                <a:moveTo>
                  <a:pt x="4192035" y="3390308"/>
                </a:moveTo>
                <a:lnTo>
                  <a:pt x="0" y="3390308"/>
                </a:lnTo>
                <a:lnTo>
                  <a:pt x="0" y="0"/>
                </a:lnTo>
                <a:lnTo>
                  <a:pt x="4192035" y="0"/>
                </a:lnTo>
                <a:lnTo>
                  <a:pt x="4192035" y="3390308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0" name="Freeform 10"/>
          <p:cNvSpPr/>
          <p:nvPr/>
        </p:nvSpPr>
        <p:spPr>
          <a:xfrm rot="-2902755" flipH="1" flipV="1">
            <a:off x="796802" y="4832945"/>
            <a:ext cx="4326094" cy="4734111"/>
          </a:xfrm>
          <a:custGeom>
            <a:avLst/>
            <a:gdLst/>
            <a:ahLst/>
            <a:cxnLst/>
            <a:rect l="l" t="t" r="r" b="b"/>
            <a:pathLst>
              <a:path w="4326094" h="4734111">
                <a:moveTo>
                  <a:pt x="4326094" y="4734110"/>
                </a:moveTo>
                <a:lnTo>
                  <a:pt x="0" y="4734110"/>
                </a:lnTo>
                <a:lnTo>
                  <a:pt x="0" y="0"/>
                </a:lnTo>
                <a:lnTo>
                  <a:pt x="4326094" y="0"/>
                </a:lnTo>
                <a:lnTo>
                  <a:pt x="4326094" y="473411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11" name="Group 11"/>
          <p:cNvGrpSpPr/>
          <p:nvPr/>
        </p:nvGrpSpPr>
        <p:grpSpPr>
          <a:xfrm>
            <a:off x="5075090" y="-301072"/>
            <a:ext cx="973821" cy="8417651"/>
            <a:chOff x="0" y="0"/>
            <a:chExt cx="366445" cy="3167531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6445" cy="3167531"/>
            </a:xfrm>
            <a:custGeom>
              <a:avLst/>
              <a:gdLst/>
              <a:ahLst/>
              <a:cxnLst/>
              <a:rect l="l" t="t" r="r" b="b"/>
              <a:pathLst>
                <a:path w="366445" h="3167531">
                  <a:moveTo>
                    <a:pt x="0" y="0"/>
                  </a:moveTo>
                  <a:lnTo>
                    <a:pt x="366445" y="0"/>
                  </a:lnTo>
                  <a:lnTo>
                    <a:pt x="366445" y="3167531"/>
                  </a:lnTo>
                  <a:lnTo>
                    <a:pt x="0" y="3167531"/>
                  </a:lnTo>
                  <a:close/>
                </a:path>
              </a:pathLst>
            </a:custGeom>
            <a:solidFill>
              <a:srgbClr val="B79761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366445" cy="31961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-2232675" y="4181394"/>
            <a:ext cx="5063762" cy="4597213"/>
          </a:xfrm>
          <a:custGeom>
            <a:avLst/>
            <a:gdLst/>
            <a:ahLst/>
            <a:cxnLst/>
            <a:rect l="l" t="t" r="r" b="b"/>
            <a:pathLst>
              <a:path w="5063762" h="4597213">
                <a:moveTo>
                  <a:pt x="0" y="0"/>
                </a:moveTo>
                <a:lnTo>
                  <a:pt x="5063762" y="0"/>
                </a:lnTo>
                <a:lnTo>
                  <a:pt x="5063762" y="4597212"/>
                </a:lnTo>
                <a:lnTo>
                  <a:pt x="0" y="459721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5" name="Freeform 15"/>
          <p:cNvSpPr/>
          <p:nvPr/>
        </p:nvSpPr>
        <p:spPr>
          <a:xfrm>
            <a:off x="7260630" y="3203258"/>
            <a:ext cx="1698630" cy="1581545"/>
          </a:xfrm>
          <a:custGeom>
            <a:avLst/>
            <a:gdLst/>
            <a:ahLst/>
            <a:cxnLst/>
            <a:rect l="l" t="t" r="r" b="b"/>
            <a:pathLst>
              <a:path w="1698630" h="1581545">
                <a:moveTo>
                  <a:pt x="0" y="0"/>
                </a:moveTo>
                <a:lnTo>
                  <a:pt x="1698630" y="0"/>
                </a:lnTo>
                <a:lnTo>
                  <a:pt x="1698630" y="1581545"/>
                </a:lnTo>
                <a:lnTo>
                  <a:pt x="0" y="15815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57410" t="-47848" r="-58631" b="-36092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16" name="Freeform 16"/>
          <p:cNvSpPr/>
          <p:nvPr/>
        </p:nvSpPr>
        <p:spPr>
          <a:xfrm rot="-8287764">
            <a:off x="-281368" y="-2849803"/>
            <a:ext cx="3302667" cy="5097463"/>
          </a:xfrm>
          <a:custGeom>
            <a:avLst/>
            <a:gdLst/>
            <a:ahLst/>
            <a:cxnLst/>
            <a:rect l="l" t="t" r="r" b="b"/>
            <a:pathLst>
              <a:path w="3302667" h="5097463">
                <a:moveTo>
                  <a:pt x="0" y="0"/>
                </a:moveTo>
                <a:lnTo>
                  <a:pt x="3302667" y="0"/>
                </a:lnTo>
                <a:lnTo>
                  <a:pt x="3302667" y="5097463"/>
                </a:lnTo>
                <a:lnTo>
                  <a:pt x="0" y="509746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17" name="Group 17"/>
          <p:cNvGrpSpPr/>
          <p:nvPr/>
        </p:nvGrpSpPr>
        <p:grpSpPr>
          <a:xfrm>
            <a:off x="8959260" y="178067"/>
            <a:ext cx="2160000" cy="5041937"/>
            <a:chOff x="0" y="0"/>
            <a:chExt cx="812800" cy="189726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1897262"/>
            </a:xfrm>
            <a:custGeom>
              <a:avLst/>
              <a:gdLst/>
              <a:ahLst/>
              <a:cxnLst/>
              <a:rect l="l" t="t" r="r" b="b"/>
              <a:pathLst>
                <a:path w="812800" h="1897262">
                  <a:moveTo>
                    <a:pt x="406400" y="0"/>
                  </a:moveTo>
                  <a:cubicBezTo>
                    <a:pt x="181951" y="0"/>
                    <a:pt x="0" y="424717"/>
                    <a:pt x="0" y="948631"/>
                  </a:cubicBezTo>
                  <a:cubicBezTo>
                    <a:pt x="0" y="1472546"/>
                    <a:pt x="181951" y="1897262"/>
                    <a:pt x="406400" y="1897262"/>
                  </a:cubicBezTo>
                  <a:cubicBezTo>
                    <a:pt x="630849" y="1897262"/>
                    <a:pt x="812800" y="1472546"/>
                    <a:pt x="812800" y="948631"/>
                  </a:cubicBezTo>
                  <a:cubicBezTo>
                    <a:pt x="812800" y="424717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79761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130243"/>
              <a:ext cx="660400" cy="15891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r>
                <a:rPr lang="en-US" sz="2499" i="1">
                  <a:solidFill>
                    <a:srgbClr val="000000"/>
                  </a:solidFill>
                  <a:latin typeface="Open Sans Italics"/>
                  <a:ea typeface="Open Sans Italics"/>
                  <a:cs typeface="Open Sans Italics"/>
                  <a:sym typeface="Open Sans Italics"/>
                </a:rPr>
                <a:t>Carnet de voyage:</a:t>
              </a:r>
            </a:p>
            <a:p>
              <a:pPr algn="ctr">
                <a:lnSpc>
                  <a:spcPts val="3499"/>
                </a:lnSpc>
              </a:pPr>
              <a:endParaRPr lang="en-US" sz="24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endParaRPr>
            </a:p>
            <a:p>
              <a:pPr algn="ctr">
                <a:lnSpc>
                  <a:spcPts val="3499"/>
                </a:lnSpc>
              </a:pPr>
              <a:r>
                <a:rPr lang="en-US" sz="2499" i="1">
                  <a:solidFill>
                    <a:srgbClr val="000000"/>
                  </a:solidFill>
                  <a:latin typeface="Open Sans Italics"/>
                  <a:ea typeface="Open Sans Italics"/>
                  <a:cs typeface="Open Sans Italics"/>
                  <a:sym typeface="Open Sans Italics"/>
                </a:rPr>
                <a:t>à la recherche du trésor, sur les traces du soleil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7006352" y="1395344"/>
            <a:ext cx="2537872" cy="1153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Ekpedeftiria Bouga</a:t>
            </a:r>
          </a:p>
          <a:p>
            <a:pPr algn="ctr">
              <a:lnSpc>
                <a:spcPts val="3080"/>
              </a:lnSpc>
            </a:pPr>
            <a:r>
              <a:rPr lang="en-US" sz="22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2e du lycée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0309" y="0"/>
            <a:ext cx="6563382" cy="3304056"/>
            <a:chOff x="0" y="0"/>
            <a:chExt cx="7598359" cy="3825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598359" cy="3723472"/>
            </a:xfrm>
            <a:custGeom>
              <a:avLst/>
              <a:gdLst/>
              <a:ahLst/>
              <a:cxnLst/>
              <a:rect l="l" t="t" r="r" b="b"/>
              <a:pathLst>
                <a:path w="7598359" h="3723472">
                  <a:moveTo>
                    <a:pt x="0" y="0"/>
                  </a:moveTo>
                  <a:lnTo>
                    <a:pt x="7598359" y="0"/>
                  </a:lnTo>
                  <a:lnTo>
                    <a:pt x="7598359" y="3723472"/>
                  </a:lnTo>
                  <a:lnTo>
                    <a:pt x="0" y="3723472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7598359" cy="3825072"/>
            </a:xfrm>
            <a:custGeom>
              <a:avLst/>
              <a:gdLst/>
              <a:ahLst/>
              <a:cxnLst/>
              <a:rect l="l" t="t" r="r" b="b"/>
              <a:pathLst>
                <a:path w="7598359" h="3825072">
                  <a:moveTo>
                    <a:pt x="0" y="3723472"/>
                  </a:moveTo>
                  <a:lnTo>
                    <a:pt x="7598359" y="3723472"/>
                  </a:lnTo>
                  <a:lnTo>
                    <a:pt x="7471359" y="3825072"/>
                  </a:lnTo>
                  <a:cubicBezTo>
                    <a:pt x="7471359" y="3825072"/>
                    <a:pt x="6480759" y="3748872"/>
                    <a:pt x="6379159" y="3748872"/>
                  </a:cubicBezTo>
                  <a:lnTo>
                    <a:pt x="1219200" y="3748872"/>
                  </a:lnTo>
                  <a:cubicBezTo>
                    <a:pt x="1117600" y="3748872"/>
                    <a:pt x="127000" y="3825072"/>
                    <a:pt x="127000" y="3825072"/>
                  </a:cubicBezTo>
                  <a:lnTo>
                    <a:pt x="0" y="3723472"/>
                  </a:lnTo>
                  <a:lnTo>
                    <a:pt x="0" y="0"/>
                  </a:lnTo>
                  <a:lnTo>
                    <a:pt x="7598359" y="0"/>
                  </a:lnTo>
                  <a:lnTo>
                    <a:pt x="7598359" y="3723472"/>
                  </a:lnTo>
                  <a:lnTo>
                    <a:pt x="12700" y="3723472"/>
                  </a:lnTo>
                  <a:lnTo>
                    <a:pt x="12700" y="3710772"/>
                  </a:lnTo>
                  <a:lnTo>
                    <a:pt x="7585659" y="3710772"/>
                  </a:lnTo>
                  <a:lnTo>
                    <a:pt x="7585659" y="12700"/>
                  </a:lnTo>
                  <a:lnTo>
                    <a:pt x="12700" y="12700"/>
                  </a:lnTo>
                  <a:lnTo>
                    <a:pt x="12700" y="3723472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598359" cy="3304371"/>
            </a:xfrm>
            <a:prstGeom prst="rect">
              <a:avLst/>
            </a:prstGeom>
          </p:spPr>
          <p:txBody>
            <a:bodyPr lIns="334369" tIns="334369" rIns="334369" bIns="334369" rtlCol="0" anchor="t"/>
            <a:lstStyle/>
            <a:p>
              <a:pPr algn="l">
                <a:lnSpc>
                  <a:spcPts val="2303"/>
                </a:lnSpc>
              </a:pPr>
              <a:r>
                <a:rPr lang="en-US" sz="164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Premier jour de notre voyage : Istanbul!</a:t>
              </a:r>
            </a:p>
            <a:p>
              <a:pPr algn="l">
                <a:lnSpc>
                  <a:spcPts val="2303"/>
                </a:lnSpc>
              </a:pPr>
              <a:endParaRPr lang="en-US" sz="164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2303"/>
                </a:lnSpc>
              </a:pPr>
              <a:r>
                <a:rPr lang="en-US" sz="164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Ville fascinante, carrefour entre l’Orient et l’Occident!</a:t>
              </a:r>
            </a:p>
            <a:p>
              <a:pPr algn="l">
                <a:lnSpc>
                  <a:spcPts val="2303"/>
                </a:lnSpc>
              </a:pPr>
              <a:endParaRPr lang="en-US" sz="164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2303"/>
                </a:lnSpc>
              </a:pPr>
              <a:r>
                <a:rPr lang="en-US" sz="164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 a navigué sur le Bosphore ... L’eau qui brille, le ciel bleu et le pont!</a:t>
              </a:r>
            </a:p>
            <a:p>
              <a:pPr algn="l">
                <a:lnSpc>
                  <a:spcPts val="2303"/>
                </a:lnSpc>
              </a:pPr>
              <a:endParaRPr lang="en-US" sz="1645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2303"/>
                </a:lnSpc>
              </a:pPr>
              <a:r>
                <a:rPr lang="en-US" sz="164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Un chemin entre l’Europe et l’Asie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0093" y="2740738"/>
            <a:ext cx="5531620" cy="4201038"/>
          </a:xfrm>
          <a:custGeom>
            <a:avLst/>
            <a:gdLst/>
            <a:ahLst/>
            <a:cxnLst/>
            <a:rect l="l" t="t" r="r" b="b"/>
            <a:pathLst>
              <a:path w="5531620" h="4201038">
                <a:moveTo>
                  <a:pt x="0" y="0"/>
                </a:moveTo>
                <a:lnTo>
                  <a:pt x="5531620" y="0"/>
                </a:lnTo>
                <a:lnTo>
                  <a:pt x="5531620" y="4201037"/>
                </a:lnTo>
                <a:lnTo>
                  <a:pt x="0" y="42010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670" r="-3670"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7" name="Group 7"/>
          <p:cNvGrpSpPr/>
          <p:nvPr/>
        </p:nvGrpSpPr>
        <p:grpSpPr>
          <a:xfrm>
            <a:off x="6353828" y="3600000"/>
            <a:ext cx="3082819" cy="2880000"/>
            <a:chOff x="0" y="0"/>
            <a:chExt cx="87004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70040" cy="812800"/>
            </a:xfrm>
            <a:custGeom>
              <a:avLst/>
              <a:gdLst/>
              <a:ahLst/>
              <a:cxnLst/>
              <a:rect l="l" t="t" r="r" b="b"/>
              <a:pathLst>
                <a:path w="870040" h="812800">
                  <a:moveTo>
                    <a:pt x="435020" y="0"/>
                  </a:moveTo>
                  <a:lnTo>
                    <a:pt x="519464" y="111986"/>
                  </a:lnTo>
                  <a:lnTo>
                    <a:pt x="652530" y="54447"/>
                  </a:lnTo>
                  <a:lnTo>
                    <a:pt x="665725" y="190873"/>
                  </a:lnTo>
                  <a:lnTo>
                    <a:pt x="811758" y="203200"/>
                  </a:lnTo>
                  <a:lnTo>
                    <a:pt x="750167" y="327511"/>
                  </a:lnTo>
                  <a:lnTo>
                    <a:pt x="870040" y="406400"/>
                  </a:lnTo>
                  <a:lnTo>
                    <a:pt x="750167" y="485289"/>
                  </a:lnTo>
                  <a:lnTo>
                    <a:pt x="811758" y="609600"/>
                  </a:lnTo>
                  <a:lnTo>
                    <a:pt x="665725" y="621927"/>
                  </a:lnTo>
                  <a:lnTo>
                    <a:pt x="652530" y="758353"/>
                  </a:lnTo>
                  <a:lnTo>
                    <a:pt x="519464" y="700814"/>
                  </a:lnTo>
                  <a:lnTo>
                    <a:pt x="435020" y="812800"/>
                  </a:lnTo>
                  <a:lnTo>
                    <a:pt x="350576" y="700814"/>
                  </a:lnTo>
                  <a:lnTo>
                    <a:pt x="217510" y="758353"/>
                  </a:lnTo>
                  <a:lnTo>
                    <a:pt x="204315" y="621927"/>
                  </a:lnTo>
                  <a:lnTo>
                    <a:pt x="58282" y="609600"/>
                  </a:lnTo>
                  <a:lnTo>
                    <a:pt x="119872" y="485289"/>
                  </a:lnTo>
                  <a:lnTo>
                    <a:pt x="0" y="406400"/>
                  </a:lnTo>
                  <a:lnTo>
                    <a:pt x="119872" y="327511"/>
                  </a:lnTo>
                  <a:lnTo>
                    <a:pt x="58282" y="203200"/>
                  </a:lnTo>
                  <a:lnTo>
                    <a:pt x="204315" y="190873"/>
                  </a:lnTo>
                  <a:lnTo>
                    <a:pt x="217510" y="54447"/>
                  </a:lnTo>
                  <a:lnTo>
                    <a:pt x="350576" y="111986"/>
                  </a:lnTo>
                  <a:lnTo>
                    <a:pt x="435020" y="0"/>
                  </a:lnTo>
                  <a:close/>
                </a:path>
              </a:pathLst>
            </a:custGeom>
            <a:solidFill>
              <a:srgbClr val="A6BC9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5944" y="98425"/>
              <a:ext cx="598152" cy="587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096149" y="4617700"/>
            <a:ext cx="2452920" cy="422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Le Bosphore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77019" y="146455"/>
            <a:ext cx="8282205" cy="2879027"/>
            <a:chOff x="0" y="0"/>
            <a:chExt cx="14604729" cy="507683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604729" cy="4975237"/>
            </a:xfrm>
            <a:custGeom>
              <a:avLst/>
              <a:gdLst/>
              <a:ahLst/>
              <a:cxnLst/>
              <a:rect l="l" t="t" r="r" b="b"/>
              <a:pathLst>
                <a:path w="14604729" h="4975237">
                  <a:moveTo>
                    <a:pt x="0" y="0"/>
                  </a:moveTo>
                  <a:lnTo>
                    <a:pt x="14604729" y="0"/>
                  </a:lnTo>
                  <a:lnTo>
                    <a:pt x="14604729" y="4975237"/>
                  </a:lnTo>
                  <a:lnTo>
                    <a:pt x="0" y="4975237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4604729" cy="5076837"/>
            </a:xfrm>
            <a:custGeom>
              <a:avLst/>
              <a:gdLst/>
              <a:ahLst/>
              <a:cxnLst/>
              <a:rect l="l" t="t" r="r" b="b"/>
              <a:pathLst>
                <a:path w="14604729" h="5076837">
                  <a:moveTo>
                    <a:pt x="0" y="4975237"/>
                  </a:moveTo>
                  <a:lnTo>
                    <a:pt x="14604729" y="4975237"/>
                  </a:lnTo>
                  <a:lnTo>
                    <a:pt x="14477729" y="5076837"/>
                  </a:lnTo>
                  <a:cubicBezTo>
                    <a:pt x="14477729" y="5076837"/>
                    <a:pt x="13487129" y="5000637"/>
                    <a:pt x="13385529" y="5000637"/>
                  </a:cubicBezTo>
                  <a:lnTo>
                    <a:pt x="1219200" y="5000637"/>
                  </a:lnTo>
                  <a:cubicBezTo>
                    <a:pt x="1117600" y="5000637"/>
                    <a:pt x="127000" y="5076837"/>
                    <a:pt x="127000" y="5076837"/>
                  </a:cubicBezTo>
                  <a:lnTo>
                    <a:pt x="0" y="4975237"/>
                  </a:lnTo>
                  <a:lnTo>
                    <a:pt x="0" y="0"/>
                  </a:lnTo>
                  <a:lnTo>
                    <a:pt x="14604729" y="0"/>
                  </a:lnTo>
                  <a:lnTo>
                    <a:pt x="14604729" y="4975237"/>
                  </a:lnTo>
                  <a:lnTo>
                    <a:pt x="12700" y="4975237"/>
                  </a:lnTo>
                  <a:lnTo>
                    <a:pt x="12700" y="4962537"/>
                  </a:lnTo>
                  <a:lnTo>
                    <a:pt x="14592029" y="4962537"/>
                  </a:lnTo>
                  <a:lnTo>
                    <a:pt x="14592029" y="12700"/>
                  </a:lnTo>
                  <a:lnTo>
                    <a:pt x="12700" y="12700"/>
                  </a:lnTo>
                  <a:lnTo>
                    <a:pt x="12700" y="4975237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4604729" cy="4546612"/>
            </a:xfrm>
            <a:prstGeom prst="rect">
              <a:avLst/>
            </a:prstGeom>
          </p:spPr>
          <p:txBody>
            <a:bodyPr lIns="219519" tIns="219519" rIns="219519" bIns="219519" rtlCol="0" anchor="t"/>
            <a:lstStyle/>
            <a:p>
              <a:pPr algn="l">
                <a:lnSpc>
                  <a:spcPts val="2268"/>
                </a:lnSpc>
              </a:pPr>
              <a:r>
                <a:rPr lang="en-US" sz="162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Au Maroc, dans un marché local! On s’est fait de nouveaux amis!</a:t>
              </a:r>
            </a:p>
            <a:p>
              <a:pPr algn="l">
                <a:lnSpc>
                  <a:spcPts val="2268"/>
                </a:lnSpc>
              </a:pPr>
              <a:endParaRPr lang="en-US" sz="162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2268"/>
                </a:lnSpc>
              </a:pPr>
              <a:r>
                <a:rPr lang="en-US" sz="162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Des épices, des poteries, des bijoux, des tapis tissés à la main ...</a:t>
              </a:r>
            </a:p>
            <a:p>
              <a:pPr algn="l">
                <a:lnSpc>
                  <a:spcPts val="2268"/>
                </a:lnSpc>
              </a:pPr>
              <a:endParaRPr lang="en-US" sz="162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2268"/>
                </a:lnSpc>
              </a:pPr>
              <a:r>
                <a:rPr lang="en-US" sz="162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Des gens qui boivent du thé à la menthe. Tout autour, de la musique traditionnelle, sur les rythmes de Gnarva avec des tambours ...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7995" y="2701653"/>
            <a:ext cx="6483641" cy="4158491"/>
          </a:xfrm>
          <a:custGeom>
            <a:avLst/>
            <a:gdLst/>
            <a:ahLst/>
            <a:cxnLst/>
            <a:rect l="l" t="t" r="r" b="b"/>
            <a:pathLst>
              <a:path w="6483641" h="4158491">
                <a:moveTo>
                  <a:pt x="0" y="0"/>
                </a:moveTo>
                <a:lnTo>
                  <a:pt x="6483641" y="0"/>
                </a:lnTo>
                <a:lnTo>
                  <a:pt x="6483641" y="4158491"/>
                </a:lnTo>
                <a:lnTo>
                  <a:pt x="0" y="41584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77" r="-3477"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7" name="Group 7"/>
          <p:cNvGrpSpPr/>
          <p:nvPr/>
        </p:nvGrpSpPr>
        <p:grpSpPr>
          <a:xfrm>
            <a:off x="6818122" y="4251225"/>
            <a:ext cx="3249302" cy="2228775"/>
            <a:chOff x="0" y="0"/>
            <a:chExt cx="1222700" cy="8386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22700" cy="838357"/>
            </a:xfrm>
            <a:custGeom>
              <a:avLst/>
              <a:gdLst/>
              <a:ahLst/>
              <a:cxnLst/>
              <a:rect l="l" t="t" r="r" b="b"/>
              <a:pathLst>
                <a:path w="1222700" h="838357">
                  <a:moveTo>
                    <a:pt x="694222" y="0"/>
                  </a:moveTo>
                  <a:cubicBezTo>
                    <a:pt x="707634" y="0"/>
                    <a:pt x="721126" y="0"/>
                    <a:pt x="734510" y="0"/>
                  </a:cubicBezTo>
                  <a:cubicBezTo>
                    <a:pt x="841224" y="14008"/>
                    <a:pt x="907914" y="60636"/>
                    <a:pt x="938291" y="136934"/>
                  </a:cubicBezTo>
                  <a:cubicBezTo>
                    <a:pt x="1116199" y="126759"/>
                    <a:pt x="1237889" y="271027"/>
                    <a:pt x="1166720" y="412620"/>
                  </a:cubicBezTo>
                  <a:cubicBezTo>
                    <a:pt x="1192933" y="442374"/>
                    <a:pt x="1214802" y="475655"/>
                    <a:pt x="1222700" y="520325"/>
                  </a:cubicBezTo>
                  <a:cubicBezTo>
                    <a:pt x="1222700" y="533121"/>
                    <a:pt x="1222700" y="545887"/>
                    <a:pt x="1222700" y="558681"/>
                  </a:cubicBezTo>
                  <a:cubicBezTo>
                    <a:pt x="1199163" y="672370"/>
                    <a:pt x="1097884" y="749193"/>
                    <a:pt x="931610" y="728511"/>
                  </a:cubicBezTo>
                  <a:cubicBezTo>
                    <a:pt x="888829" y="786885"/>
                    <a:pt x="812704" y="842918"/>
                    <a:pt x="694247" y="838063"/>
                  </a:cubicBezTo>
                  <a:cubicBezTo>
                    <a:pt x="633019" y="834231"/>
                    <a:pt x="590423" y="812034"/>
                    <a:pt x="553129" y="785066"/>
                  </a:cubicBezTo>
                  <a:cubicBezTo>
                    <a:pt x="513847" y="807483"/>
                    <a:pt x="471305" y="825075"/>
                    <a:pt x="409838" y="825269"/>
                  </a:cubicBezTo>
                  <a:cubicBezTo>
                    <a:pt x="267632" y="825600"/>
                    <a:pt x="172502" y="739238"/>
                    <a:pt x="170196" y="620779"/>
                  </a:cubicBezTo>
                  <a:cubicBezTo>
                    <a:pt x="78776" y="593066"/>
                    <a:pt x="16858" y="541338"/>
                    <a:pt x="0" y="452823"/>
                  </a:cubicBezTo>
                  <a:cubicBezTo>
                    <a:pt x="0" y="440029"/>
                    <a:pt x="0" y="427207"/>
                    <a:pt x="0" y="414468"/>
                  </a:cubicBezTo>
                  <a:cubicBezTo>
                    <a:pt x="18607" y="326756"/>
                    <a:pt x="77159" y="271660"/>
                    <a:pt x="174649" y="248305"/>
                  </a:cubicBezTo>
                  <a:cubicBezTo>
                    <a:pt x="168791" y="100343"/>
                    <a:pt x="363797" y="7886"/>
                    <a:pt x="524000" y="73072"/>
                  </a:cubicBezTo>
                  <a:cubicBezTo>
                    <a:pt x="562142" y="40838"/>
                    <a:pt x="616107" y="5680"/>
                    <a:pt x="694222" y="0"/>
                  </a:cubicBez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57314" y="111205"/>
              <a:ext cx="1108072" cy="607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7373169" y="4742798"/>
            <a:ext cx="2559042" cy="1368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56"/>
              </a:lnSpc>
              <a:spcBef>
                <a:spcPct val="0"/>
              </a:spcBef>
            </a:pPr>
            <a:r>
              <a:rPr lang="en-US" sz="1968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Un pays, un carrefour de cultures: arabe, berbère, africaine, européenne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12716" y="314363"/>
            <a:ext cx="4738064" cy="3458430"/>
            <a:chOff x="0" y="0"/>
            <a:chExt cx="9026011" cy="6588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026011" cy="6486708"/>
            </a:xfrm>
            <a:custGeom>
              <a:avLst/>
              <a:gdLst/>
              <a:ahLst/>
              <a:cxnLst/>
              <a:rect l="l" t="t" r="r" b="b"/>
              <a:pathLst>
                <a:path w="9026011" h="6486708">
                  <a:moveTo>
                    <a:pt x="0" y="0"/>
                  </a:moveTo>
                  <a:lnTo>
                    <a:pt x="9026011" y="0"/>
                  </a:lnTo>
                  <a:lnTo>
                    <a:pt x="9026011" y="6486708"/>
                  </a:lnTo>
                  <a:lnTo>
                    <a:pt x="0" y="6486708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9026011" cy="6588309"/>
            </a:xfrm>
            <a:custGeom>
              <a:avLst/>
              <a:gdLst/>
              <a:ahLst/>
              <a:cxnLst/>
              <a:rect l="l" t="t" r="r" b="b"/>
              <a:pathLst>
                <a:path w="9026011" h="6588309">
                  <a:moveTo>
                    <a:pt x="0" y="6486708"/>
                  </a:moveTo>
                  <a:lnTo>
                    <a:pt x="9026011" y="6486708"/>
                  </a:lnTo>
                  <a:lnTo>
                    <a:pt x="8899011" y="6588309"/>
                  </a:lnTo>
                  <a:cubicBezTo>
                    <a:pt x="8899011" y="6588309"/>
                    <a:pt x="7908411" y="6512109"/>
                    <a:pt x="7806811" y="6512109"/>
                  </a:cubicBezTo>
                  <a:lnTo>
                    <a:pt x="1219200" y="6512109"/>
                  </a:lnTo>
                  <a:cubicBezTo>
                    <a:pt x="1117600" y="6512109"/>
                    <a:pt x="127000" y="6588309"/>
                    <a:pt x="127000" y="6588309"/>
                  </a:cubicBezTo>
                  <a:lnTo>
                    <a:pt x="0" y="6486708"/>
                  </a:lnTo>
                  <a:lnTo>
                    <a:pt x="0" y="0"/>
                  </a:lnTo>
                  <a:lnTo>
                    <a:pt x="9026011" y="0"/>
                  </a:lnTo>
                  <a:lnTo>
                    <a:pt x="9026011" y="6486708"/>
                  </a:lnTo>
                  <a:lnTo>
                    <a:pt x="12700" y="6486708"/>
                  </a:lnTo>
                  <a:lnTo>
                    <a:pt x="12700" y="6474008"/>
                  </a:lnTo>
                  <a:lnTo>
                    <a:pt x="9013311" y="6474008"/>
                  </a:lnTo>
                  <a:lnTo>
                    <a:pt x="9013311" y="12700"/>
                  </a:lnTo>
                  <a:lnTo>
                    <a:pt x="12700" y="12700"/>
                  </a:lnTo>
                  <a:lnTo>
                    <a:pt x="12700" y="6486708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9026011" cy="6048558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Palerme, Sicile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 a eu un événement inattendu ce matin, à la gare.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Des gens ramassaient le plastique. 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Un vieil homme Gianni, nous a expliqué: chaque dimanche des bénévoles nettoient la ville et la plage.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Il nous a offert un petit sac avec ce logo : ‘’Mare pulito, cuore sereno’’</a:t>
              </a:r>
            </a:p>
            <a:p>
              <a:pPr algn="l">
                <a:lnSpc>
                  <a:spcPts val="2099"/>
                </a:lnSpc>
              </a:pPr>
              <a:endParaRPr lang="en-US" sz="14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Mer propre, coeur serein!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828800" y="3479460"/>
            <a:ext cx="5734574" cy="3706386"/>
          </a:xfrm>
          <a:custGeom>
            <a:avLst/>
            <a:gdLst/>
            <a:ahLst/>
            <a:cxnLst/>
            <a:rect l="l" t="t" r="r" b="b"/>
            <a:pathLst>
              <a:path w="5734574" h="3706386">
                <a:moveTo>
                  <a:pt x="0" y="0"/>
                </a:moveTo>
                <a:lnTo>
                  <a:pt x="5734574" y="0"/>
                </a:lnTo>
                <a:lnTo>
                  <a:pt x="5734574" y="3706386"/>
                </a:lnTo>
                <a:lnTo>
                  <a:pt x="0" y="3706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360" b="-2736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7" name="TextBox 7"/>
          <p:cNvSpPr txBox="1"/>
          <p:nvPr/>
        </p:nvSpPr>
        <p:spPr>
          <a:xfrm>
            <a:off x="308133" y="1035305"/>
            <a:ext cx="4305892" cy="1626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5"/>
              </a:lnSpc>
              <a:spcBef>
                <a:spcPct val="0"/>
              </a:spcBef>
            </a:pPr>
            <a:r>
              <a:rPr lang="en-US" sz="2318" i="1">
                <a:solidFill>
                  <a:srgbClr val="000000"/>
                </a:solidFill>
                <a:latin typeface="Open Sans Italics"/>
                <a:ea typeface="Open Sans Italics"/>
                <a:cs typeface="Open Sans Italics"/>
                <a:sym typeface="Open Sans Italics"/>
              </a:rPr>
              <a:t>Les plus beaux trésors ne dorment pas dans les coffres! Ils se cachent dans les gestes du quotidien!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56363" y="535191"/>
            <a:ext cx="6047637" cy="2429531"/>
            <a:chOff x="0" y="0"/>
            <a:chExt cx="11520749" cy="46282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520749" cy="4526657"/>
            </a:xfrm>
            <a:custGeom>
              <a:avLst/>
              <a:gdLst/>
              <a:ahLst/>
              <a:cxnLst/>
              <a:rect l="l" t="t" r="r" b="b"/>
              <a:pathLst>
                <a:path w="11520749" h="4526657">
                  <a:moveTo>
                    <a:pt x="0" y="0"/>
                  </a:moveTo>
                  <a:lnTo>
                    <a:pt x="11520749" y="0"/>
                  </a:lnTo>
                  <a:lnTo>
                    <a:pt x="11520749" y="4526657"/>
                  </a:lnTo>
                  <a:lnTo>
                    <a:pt x="0" y="4526657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520749" cy="4628257"/>
            </a:xfrm>
            <a:custGeom>
              <a:avLst/>
              <a:gdLst/>
              <a:ahLst/>
              <a:cxnLst/>
              <a:rect l="l" t="t" r="r" b="b"/>
              <a:pathLst>
                <a:path w="11520749" h="4628257">
                  <a:moveTo>
                    <a:pt x="0" y="4526657"/>
                  </a:moveTo>
                  <a:lnTo>
                    <a:pt x="11520749" y="4526657"/>
                  </a:lnTo>
                  <a:lnTo>
                    <a:pt x="11393749" y="4628257"/>
                  </a:lnTo>
                  <a:cubicBezTo>
                    <a:pt x="11393749" y="4628257"/>
                    <a:pt x="10403149" y="4552057"/>
                    <a:pt x="10301549" y="4552057"/>
                  </a:cubicBezTo>
                  <a:lnTo>
                    <a:pt x="1219200" y="4552057"/>
                  </a:lnTo>
                  <a:cubicBezTo>
                    <a:pt x="1117600" y="4552057"/>
                    <a:pt x="127000" y="4628257"/>
                    <a:pt x="127000" y="4628257"/>
                  </a:cubicBezTo>
                  <a:lnTo>
                    <a:pt x="0" y="4526657"/>
                  </a:lnTo>
                  <a:lnTo>
                    <a:pt x="0" y="0"/>
                  </a:lnTo>
                  <a:lnTo>
                    <a:pt x="11520749" y="0"/>
                  </a:lnTo>
                  <a:lnTo>
                    <a:pt x="11520749" y="4526657"/>
                  </a:lnTo>
                  <a:lnTo>
                    <a:pt x="12700" y="4526657"/>
                  </a:lnTo>
                  <a:lnTo>
                    <a:pt x="12700" y="4513957"/>
                  </a:lnTo>
                  <a:lnTo>
                    <a:pt x="11508049" y="4513957"/>
                  </a:lnTo>
                  <a:lnTo>
                    <a:pt x="11508049" y="12700"/>
                  </a:lnTo>
                  <a:lnTo>
                    <a:pt x="12700" y="12700"/>
                  </a:lnTo>
                  <a:lnTo>
                    <a:pt x="12700" y="4526657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11520749" cy="4088507"/>
            </a:xfrm>
            <a:prstGeom prst="rect">
              <a:avLst/>
            </a:prstGeom>
          </p:spPr>
          <p:txBody>
            <a:bodyPr lIns="203200" tIns="203200" rIns="203200" bIns="203200" rtlCol="0" anchor="t"/>
            <a:lstStyle/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Barcelone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Perdus entre deux ruelles du quartier gothique.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 a parlé avec un musicien qui jouait de la guitare.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Ici, chaque époque a laissé son empreinte.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 Sagrada Familia, le Parc Guell, les tableaux de Picasso et de Miro ...</a:t>
              </a:r>
            </a:p>
            <a:p>
              <a:pPr algn="l">
                <a:lnSpc>
                  <a:spcPts val="2099"/>
                </a:lnSpc>
              </a:pPr>
              <a:r>
                <a:rPr lang="en-US" sz="1499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Quelles créations! Et la cuisine catalane, oh là là!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61798" y="2586863"/>
            <a:ext cx="6037384" cy="4430560"/>
          </a:xfrm>
          <a:custGeom>
            <a:avLst/>
            <a:gdLst/>
            <a:ahLst/>
            <a:cxnLst/>
            <a:rect l="l" t="t" r="r" b="b"/>
            <a:pathLst>
              <a:path w="6037384" h="4430560">
                <a:moveTo>
                  <a:pt x="0" y="0"/>
                </a:moveTo>
                <a:lnTo>
                  <a:pt x="6037383" y="0"/>
                </a:lnTo>
                <a:lnTo>
                  <a:pt x="6037383" y="4430560"/>
                </a:lnTo>
                <a:lnTo>
                  <a:pt x="0" y="44305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39" r="-5039"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7" name="Group 7"/>
          <p:cNvGrpSpPr/>
          <p:nvPr/>
        </p:nvGrpSpPr>
        <p:grpSpPr>
          <a:xfrm>
            <a:off x="7084840" y="3600000"/>
            <a:ext cx="2616342" cy="2719451"/>
            <a:chOff x="0" y="0"/>
            <a:chExt cx="984520" cy="102331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4520" cy="1023320"/>
            </a:xfrm>
            <a:custGeom>
              <a:avLst/>
              <a:gdLst/>
              <a:ahLst/>
              <a:cxnLst/>
              <a:rect l="l" t="t" r="r" b="b"/>
              <a:pathLst>
                <a:path w="984520" h="1023320">
                  <a:moveTo>
                    <a:pt x="492260" y="0"/>
                  </a:moveTo>
                  <a:lnTo>
                    <a:pt x="587815" y="140991"/>
                  </a:lnTo>
                  <a:lnTo>
                    <a:pt x="738390" y="68549"/>
                  </a:lnTo>
                  <a:lnTo>
                    <a:pt x="753321" y="240311"/>
                  </a:lnTo>
                  <a:lnTo>
                    <a:pt x="918569" y="255830"/>
                  </a:lnTo>
                  <a:lnTo>
                    <a:pt x="848875" y="412339"/>
                  </a:lnTo>
                  <a:lnTo>
                    <a:pt x="984520" y="511660"/>
                  </a:lnTo>
                  <a:lnTo>
                    <a:pt x="848875" y="610981"/>
                  </a:lnTo>
                  <a:lnTo>
                    <a:pt x="918569" y="767490"/>
                  </a:lnTo>
                  <a:lnTo>
                    <a:pt x="753321" y="783009"/>
                  </a:lnTo>
                  <a:lnTo>
                    <a:pt x="738390" y="954770"/>
                  </a:lnTo>
                  <a:lnTo>
                    <a:pt x="587815" y="882329"/>
                  </a:lnTo>
                  <a:lnTo>
                    <a:pt x="492260" y="1023320"/>
                  </a:lnTo>
                  <a:lnTo>
                    <a:pt x="396705" y="882329"/>
                  </a:lnTo>
                  <a:lnTo>
                    <a:pt x="246130" y="954770"/>
                  </a:lnTo>
                  <a:lnTo>
                    <a:pt x="231199" y="783009"/>
                  </a:lnTo>
                  <a:lnTo>
                    <a:pt x="65950" y="767490"/>
                  </a:lnTo>
                  <a:lnTo>
                    <a:pt x="135645" y="610981"/>
                  </a:lnTo>
                  <a:lnTo>
                    <a:pt x="0" y="511660"/>
                  </a:lnTo>
                  <a:lnTo>
                    <a:pt x="135645" y="412339"/>
                  </a:lnTo>
                  <a:lnTo>
                    <a:pt x="65950" y="255830"/>
                  </a:lnTo>
                  <a:lnTo>
                    <a:pt x="231199" y="240311"/>
                  </a:lnTo>
                  <a:lnTo>
                    <a:pt x="246130" y="68549"/>
                  </a:lnTo>
                  <a:lnTo>
                    <a:pt x="396705" y="140991"/>
                  </a:lnTo>
                  <a:lnTo>
                    <a:pt x="492260" y="0"/>
                  </a:lnTo>
                  <a:close/>
                </a:path>
              </a:pathLst>
            </a:custGeom>
            <a:solidFill>
              <a:srgbClr val="A6BC9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53831" y="131319"/>
              <a:ext cx="676857" cy="7321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r>
                <a:rPr lang="en-US" sz="14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Une histoire de résistance et d’art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9714" y="288806"/>
            <a:ext cx="6936826" cy="3117950"/>
            <a:chOff x="0" y="0"/>
            <a:chExt cx="11387146" cy="51182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387146" cy="5016670"/>
            </a:xfrm>
            <a:custGeom>
              <a:avLst/>
              <a:gdLst/>
              <a:ahLst/>
              <a:cxnLst/>
              <a:rect l="l" t="t" r="r" b="b"/>
              <a:pathLst>
                <a:path w="11387146" h="5016670">
                  <a:moveTo>
                    <a:pt x="0" y="0"/>
                  </a:moveTo>
                  <a:lnTo>
                    <a:pt x="11387146" y="0"/>
                  </a:lnTo>
                  <a:lnTo>
                    <a:pt x="11387146" y="5016670"/>
                  </a:lnTo>
                  <a:lnTo>
                    <a:pt x="0" y="5016670"/>
                  </a:lnTo>
                  <a:close/>
                </a:path>
              </a:pathLst>
            </a:custGeom>
            <a:solidFill>
              <a:srgbClr val="FDF9B4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1387146" cy="5118270"/>
            </a:xfrm>
            <a:custGeom>
              <a:avLst/>
              <a:gdLst/>
              <a:ahLst/>
              <a:cxnLst/>
              <a:rect l="l" t="t" r="r" b="b"/>
              <a:pathLst>
                <a:path w="11387146" h="5118270">
                  <a:moveTo>
                    <a:pt x="0" y="5016670"/>
                  </a:moveTo>
                  <a:lnTo>
                    <a:pt x="11387146" y="5016670"/>
                  </a:lnTo>
                  <a:lnTo>
                    <a:pt x="11260146" y="5118270"/>
                  </a:lnTo>
                  <a:cubicBezTo>
                    <a:pt x="11260146" y="5118270"/>
                    <a:pt x="10269546" y="5042070"/>
                    <a:pt x="10167946" y="5042070"/>
                  </a:cubicBezTo>
                  <a:lnTo>
                    <a:pt x="1219200" y="5042070"/>
                  </a:lnTo>
                  <a:cubicBezTo>
                    <a:pt x="1117600" y="5042070"/>
                    <a:pt x="127000" y="5118270"/>
                    <a:pt x="127000" y="5118270"/>
                  </a:cubicBezTo>
                  <a:lnTo>
                    <a:pt x="0" y="5016670"/>
                  </a:lnTo>
                  <a:lnTo>
                    <a:pt x="0" y="0"/>
                  </a:lnTo>
                  <a:lnTo>
                    <a:pt x="11387146" y="0"/>
                  </a:lnTo>
                  <a:lnTo>
                    <a:pt x="11387146" y="5016670"/>
                  </a:lnTo>
                  <a:lnTo>
                    <a:pt x="12700" y="5016670"/>
                  </a:lnTo>
                  <a:lnTo>
                    <a:pt x="12700" y="5003970"/>
                  </a:lnTo>
                  <a:lnTo>
                    <a:pt x="11374446" y="5003970"/>
                  </a:lnTo>
                  <a:lnTo>
                    <a:pt x="11374446" y="12700"/>
                  </a:lnTo>
                  <a:lnTo>
                    <a:pt x="12700" y="12700"/>
                  </a:lnTo>
                  <a:lnTo>
                    <a:pt x="12700" y="5016670"/>
                  </a:lnTo>
                </a:path>
              </a:pathLst>
            </a:custGeom>
            <a:solidFill>
              <a:srgbClr val="394C60">
                <a:alpha val="784"/>
              </a:srgbClr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11387146" cy="4588045"/>
            </a:xfrm>
            <a:prstGeom prst="rect">
              <a:avLst/>
            </a:prstGeom>
          </p:spPr>
          <p:txBody>
            <a:bodyPr lIns="235811" tIns="235811" rIns="235811" bIns="235811" rtlCol="0" anchor="t"/>
            <a:lstStyle/>
            <a:p>
              <a:pPr algn="l">
                <a:lnSpc>
                  <a:spcPts val="2436"/>
                </a:lnSpc>
              </a:pPr>
              <a:r>
                <a:rPr lang="en-US" sz="174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Dernière étape de notre voyage: Naples, dans une pizzeria traditionnelle!</a:t>
              </a:r>
            </a:p>
            <a:p>
              <a:pPr algn="l">
                <a:lnSpc>
                  <a:spcPts val="2436"/>
                </a:lnSpc>
              </a:pPr>
              <a:r>
                <a:rPr lang="en-US" sz="174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Le cuisinier napolitain nous a fait découvrir les secrets de la vraie Pizza Margherita napolitaine.</a:t>
              </a:r>
            </a:p>
            <a:p>
              <a:pPr algn="l">
                <a:lnSpc>
                  <a:spcPts val="2436"/>
                </a:lnSpc>
              </a:pPr>
              <a:r>
                <a:rPr lang="en-US" sz="174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 fait reposer la pâte 8 heures! Toute la nuit, couverte d’un torchon humide, comme un petit bébé! </a:t>
              </a:r>
            </a:p>
            <a:p>
              <a:pPr algn="l">
                <a:lnSpc>
                  <a:spcPts val="2436"/>
                </a:lnSpc>
              </a:pPr>
              <a:r>
                <a:rPr lang="en-US" sz="174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On a noté les ingrédients. </a:t>
              </a:r>
            </a:p>
            <a:p>
              <a:pPr algn="l">
                <a:lnSpc>
                  <a:spcPts val="2436"/>
                </a:lnSpc>
              </a:pPr>
              <a:endParaRPr lang="en-US" sz="174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845127" y="2870054"/>
            <a:ext cx="4529175" cy="4100091"/>
          </a:xfrm>
          <a:custGeom>
            <a:avLst/>
            <a:gdLst/>
            <a:ahLst/>
            <a:cxnLst/>
            <a:rect l="l" t="t" r="r" b="b"/>
            <a:pathLst>
              <a:path w="4529175" h="4100091">
                <a:moveTo>
                  <a:pt x="0" y="0"/>
                </a:moveTo>
                <a:lnTo>
                  <a:pt x="4529174" y="0"/>
                </a:lnTo>
                <a:lnTo>
                  <a:pt x="4529174" y="4100091"/>
                </a:lnTo>
                <a:lnTo>
                  <a:pt x="0" y="41000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046" t="-20421" r="-5046"/>
            </a:stretch>
          </a:blipFill>
        </p:spPr>
        <p:txBody>
          <a:bodyPr/>
          <a:lstStyle/>
          <a:p>
            <a:endParaRPr lang="el-GR"/>
          </a:p>
        </p:txBody>
      </p:sp>
      <p:grpSp>
        <p:nvGrpSpPr>
          <p:cNvPr id="7" name="Group 7"/>
          <p:cNvGrpSpPr/>
          <p:nvPr/>
        </p:nvGrpSpPr>
        <p:grpSpPr>
          <a:xfrm>
            <a:off x="6421852" y="3883849"/>
            <a:ext cx="2603268" cy="2199193"/>
            <a:chOff x="0" y="0"/>
            <a:chExt cx="796300" cy="672699"/>
          </a:xfrm>
        </p:grpSpPr>
        <p:sp>
          <p:nvSpPr>
            <p:cNvPr id="8" name="Freeform 8"/>
            <p:cNvSpPr/>
            <p:nvPr/>
          </p:nvSpPr>
          <p:spPr>
            <a:xfrm>
              <a:off x="-303" y="-183"/>
              <a:ext cx="796666" cy="672882"/>
            </a:xfrm>
            <a:custGeom>
              <a:avLst/>
              <a:gdLst/>
              <a:ahLst/>
              <a:cxnLst/>
              <a:rect l="l" t="t" r="r" b="b"/>
              <a:pathLst>
                <a:path w="796666" h="672882">
                  <a:moveTo>
                    <a:pt x="31872" y="107593"/>
                  </a:moveTo>
                  <a:cubicBezTo>
                    <a:pt x="-33377" y="210289"/>
                    <a:pt x="12793" y="310246"/>
                    <a:pt x="69956" y="363298"/>
                  </a:cubicBezTo>
                  <a:lnTo>
                    <a:pt x="404181" y="672882"/>
                  </a:lnTo>
                  <a:lnTo>
                    <a:pt x="731352" y="364404"/>
                  </a:lnTo>
                  <a:cubicBezTo>
                    <a:pt x="784518" y="307334"/>
                    <a:pt x="805069" y="246798"/>
                    <a:pt x="793578" y="179391"/>
                  </a:cubicBezTo>
                  <a:cubicBezTo>
                    <a:pt x="777944" y="86146"/>
                    <a:pt x="698355" y="13802"/>
                    <a:pt x="600037" y="3471"/>
                  </a:cubicBezTo>
                  <a:cubicBezTo>
                    <a:pt x="539738" y="-2968"/>
                    <a:pt x="481487" y="13678"/>
                    <a:pt x="436025" y="50152"/>
                  </a:cubicBezTo>
                  <a:cubicBezTo>
                    <a:pt x="423788" y="59966"/>
                    <a:pt x="412851" y="70937"/>
                    <a:pt x="403319" y="82862"/>
                  </a:cubicBezTo>
                  <a:cubicBezTo>
                    <a:pt x="392009" y="69285"/>
                    <a:pt x="378748" y="56864"/>
                    <a:pt x="363749" y="45857"/>
                  </a:cubicBezTo>
                  <a:cubicBezTo>
                    <a:pt x="311470" y="7497"/>
                    <a:pt x="244921" y="-8186"/>
                    <a:pt x="180998" y="4112"/>
                  </a:cubicBezTo>
                  <a:cubicBezTo>
                    <a:pt x="120456" y="15403"/>
                    <a:pt x="66113" y="53108"/>
                    <a:pt x="31872" y="107593"/>
                  </a:cubicBezTo>
                  <a:close/>
                </a:path>
              </a:pathLst>
            </a:custGeom>
            <a:solidFill>
              <a:srgbClr val="A6BC9A"/>
            </a:solidFill>
          </p:spPr>
          <p:txBody>
            <a:bodyPr/>
            <a:lstStyle/>
            <a:p>
              <a:endParaRPr lang="el-G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4653" y="19475"/>
              <a:ext cx="646994" cy="5330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00"/>
                </a:lnSpc>
              </a:pPr>
              <a:r>
                <a:rPr lang="en-US" sz="15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Le secret : Il faut le faire avec le coeur!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97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01571" y="463338"/>
            <a:ext cx="3844709" cy="621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Ekpedeftiria  Bouga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Classe: 2e du lycée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Les élèves: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Vergetopoulou Lydia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Kaltsidis Georges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Kartsona Konstantina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Kontopoulou Eugénie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Louras Kyriakos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Manolopoulos Xenophon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Panteli Angélique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Perroti Anastasie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Pilioti Eugénie</a:t>
            </a:r>
          </a:p>
          <a:p>
            <a:pPr algn="ctr">
              <a:lnSpc>
                <a:spcPts val="3605"/>
              </a:lnSpc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Tegos Konstantinos</a:t>
            </a:r>
          </a:p>
          <a:p>
            <a:pPr algn="ctr">
              <a:lnSpc>
                <a:spcPts val="3605"/>
              </a:lnSpc>
              <a:spcBef>
                <a:spcPct val="0"/>
              </a:spcBef>
            </a:pPr>
            <a:r>
              <a:rPr lang="en-US" sz="25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Tsolka Marilia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Microsoft Office PowerPoint</Application>
  <PresentationFormat>Προσαρμογή</PresentationFormat>
  <Paragraphs>53</Paragraphs>
  <Slides>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3" baseType="lpstr">
      <vt:lpstr>Canva Sans</vt:lpstr>
      <vt:lpstr>Open Sans</vt:lpstr>
      <vt:lpstr>Calibri</vt:lpstr>
      <vt:lpstr>Arial</vt:lpstr>
      <vt:lpstr>Open Sans Italics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Vintage Airplane Travel Notebook Cover</dc:title>
  <cp:lastModifiedBy>foreign.languagelab@bougas-school.gr</cp:lastModifiedBy>
  <cp:revision>2</cp:revision>
  <dcterms:created xsi:type="dcterms:W3CDTF">2006-08-16T00:00:00Z</dcterms:created>
  <dcterms:modified xsi:type="dcterms:W3CDTF">2026-01-26T07:29:04Z</dcterms:modified>
  <dc:identifier>DAG_XZmX2_0</dc:identifier>
</cp:coreProperties>
</file>