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4" r:id="rId3"/>
    <p:sldId id="267" r:id="rId4"/>
    <p:sldId id="285" r:id="rId5"/>
    <p:sldId id="275" r:id="rId6"/>
    <p:sldId id="281" r:id="rId7"/>
    <p:sldId id="286" r:id="rId8"/>
    <p:sldId id="282" r:id="rId9"/>
    <p:sldId id="271" r:id="rId10"/>
    <p:sldId id="280" r:id="rId11"/>
    <p:sldId id="270" r:id="rId12"/>
    <p:sldId id="276" r:id="rId13"/>
    <p:sldId id="287" r:id="rId14"/>
    <p:sldId id="277" r:id="rId15"/>
    <p:sldId id="268" r:id="rId16"/>
    <p:sldId id="269" r:id="rId17"/>
    <p:sldId id="278" r:id="rId18"/>
    <p:sldId id="283" r:id="rId19"/>
    <p:sldId id="273" r:id="rId20"/>
    <p:sldId id="288" r:id="rId21"/>
    <p:sldId id="290" r:id="rId22"/>
  </p:sldIdLst>
  <p:sldSz cx="10080625" cy="7559675"/>
  <p:notesSz cx="7772400" cy="100584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108" y="-19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4031" y="1408203"/>
            <a:ext cx="9072563" cy="1577355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1984"/>
              </a:spcBef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9501339" y="747219"/>
            <a:ext cx="600287" cy="21874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647BAC20-B164-461D-83F1-21C2E111058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323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8EF9ED79-D2F8-4361-AEF5-D5EFEB31C633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intranet.lme.st.com:8000/php-bin/opensdk_userguide/index.php/STA1XXX_-_A5/TC3/TC3P_-_SuspendToDisk_(STD)_based_on_QuickBoot_from_Ubiquitous#Architectur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504000" y="1408320"/>
            <a:ext cx="9243720" cy="587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7840" indent="-176400">
              <a:lnSpc>
                <a:spcPct val="1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 platform offer 3 power 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modes </a:t>
            </a: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	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92240" lvl="2" indent="-176400">
              <a:lnSpc>
                <a:spcPct val="1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OFF / ON / Standby (STDBY)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35040" lvl="1" indent="-176400">
              <a:lnSpc>
                <a:spcPct val="1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STDBY mode with no DDR powered. Platform current consumption estimation is around 35µA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 Only PMU/RTC/AO_GPIO/</a:t>
            </a:r>
            <a:r>
              <a:rPr lang="en-US" sz="2000" b="0" strike="noStrike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BackupRAM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/32KHz   HW block powered. </a:t>
            </a: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 this mode the boot flow is named “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Cold Boot”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35040" lvl="1" indent="-176400">
              <a:lnSpc>
                <a:spcPct val="1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We can add a sub-mode for which the DDR is still power-up during STDBY, STDBY-DDR. This mode is used when the SW Platform is moved in </a:t>
            </a:r>
            <a:r>
              <a:rPr lang="en-US" sz="2000" b="0" strike="noStrike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SuspendToRam</a:t>
            </a: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(STR). In this mode DDR is moved in </a:t>
            </a:r>
            <a:r>
              <a:rPr lang="en-US" sz="2000" b="0" strike="noStrike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SelfRefresh</a:t>
            </a: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and for DDR3L the consumption can be estimated around 20mA. </a:t>
            </a: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 this mode the boot flow is the 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STR Boot</a:t>
            </a:r>
            <a:endParaRPr lang="en-US" sz="199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35040" lvl="1" indent="-176400">
              <a:lnSpc>
                <a:spcPct val="100000"/>
              </a:lnSpc>
              <a:buClr>
                <a:srgbClr val="39A9DC"/>
              </a:buClr>
              <a:buFont typeface="Arial"/>
              <a:buChar char="•"/>
            </a:pP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35040" lvl="1" indent="-176400">
              <a:lnSpc>
                <a:spcPct val="1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 order to avoid the DDR consumption, a 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Mix-solution is the Suspend To Disk. </a:t>
            </a: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Before to move in STDBY, the SW Platform reach the STR level and 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use </a:t>
            </a: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the NVM memory to create 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snapshot images </a:t>
            </a:r>
            <a:r>
              <a:rPr lang="en-US" sz="20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of DDR </a:t>
            </a: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content. </a:t>
            </a: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In </a:t>
            </a:r>
            <a:r>
              <a:rPr lang="en-US" sz="20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this mode the boot flow is the </a:t>
            </a: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STD </a:t>
            </a:r>
            <a:r>
              <a:rPr lang="en-US" sz="20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Boot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9500400" y="747000"/>
            <a:ext cx="599040" cy="21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CustomShape 3"/>
          <p:cNvSpPr/>
          <p:nvPr/>
        </p:nvSpPr>
        <p:spPr>
          <a:xfrm>
            <a:off x="504000" y="127440"/>
            <a:ext cx="8900640" cy="125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b="0" strike="noStrike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 Power Policies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504000" y="1455007"/>
            <a:ext cx="9072563" cy="4011355"/>
          </a:xfrm>
        </p:spPr>
        <p:txBody>
          <a:bodyPr/>
          <a:lstStyle/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1.1 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detects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STR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resume thanks tag in </a:t>
            </a:r>
            <a:r>
              <a:rPr lang="en-US" sz="1400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Backup RAM </a:t>
            </a:r>
            <a:r>
              <a:rPr lang="en-US" sz="1400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en-US" sz="1400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1400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      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 BL32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 </a:t>
            </a:r>
            <a:r>
              <a:rPr lang="fr-FR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en-US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en-US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A7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1.2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un-reset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the CPU A7ss ( call a7_start(…)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)</a:t>
            </a:r>
            <a:b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  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wait for the pen from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BL32</a:t>
            </a:r>
            <a:endParaRPr lang="en-US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2.1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BL32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fr-FR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smtClean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M3</a:t>
            </a: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2.2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releases M3 XL </a:t>
            </a:r>
            <a:r>
              <a:rPr lang="fr-FR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pen</a:t>
            </a:r>
            <a:endParaRPr lang="fr-FR" sz="1400" spc="-1" dirty="0">
              <a:solidFill>
                <a:schemeClr val="accent1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   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jumps to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</a:t>
            </a:r>
          </a:p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4.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jumps to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Linux </a:t>
            </a:r>
            <a:r>
              <a:rPr lang="fr-FR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endParaRPr lang="fr-FR" sz="1600" dirty="0" smtClean="0"/>
          </a:p>
          <a:p>
            <a:endParaRPr lang="fr-FR" sz="1600" dirty="0" smtClean="0"/>
          </a:p>
          <a:p>
            <a:endParaRPr lang="en-US" sz="1600" dirty="0"/>
          </a:p>
        </p:txBody>
      </p:sp>
      <p:sp>
        <p:nvSpPr>
          <p:cNvPr id="15" name="CustomShape 3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</a:rPr>
              <a:t>STR Resume </a:t>
            </a: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</a:rPr>
              <a:t>sequence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763963" y="5368729"/>
            <a:ext cx="2241552" cy="1342171"/>
            <a:chOff x="7018405" y="6108201"/>
            <a:chExt cx="2241552" cy="1342171"/>
          </a:xfrm>
        </p:grpSpPr>
        <p:grpSp>
          <p:nvGrpSpPr>
            <p:cNvPr id="25" name="Group 24"/>
            <p:cNvGrpSpPr/>
            <p:nvPr/>
          </p:nvGrpSpPr>
          <p:grpSpPr>
            <a:xfrm>
              <a:off x="7018405" y="6108201"/>
              <a:ext cx="2241552" cy="1342171"/>
              <a:chOff x="5964292" y="6364023"/>
              <a:chExt cx="2241552" cy="1342171"/>
            </a:xfrm>
          </p:grpSpPr>
          <p:sp>
            <p:nvSpPr>
              <p:cNvPr id="28" name="AutoShape 98"/>
              <p:cNvSpPr>
                <a:spLocks noChangeArrowheads="1"/>
              </p:cNvSpPr>
              <p:nvPr/>
            </p:nvSpPr>
            <p:spPr bwMode="auto">
              <a:xfrm>
                <a:off x="5964292" y="6364023"/>
                <a:ext cx="2241552" cy="1342171"/>
              </a:xfrm>
              <a:prstGeom prst="roundRect">
                <a:avLst>
                  <a:gd name="adj" fmla="val 423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5400000" scaled="1"/>
              </a:gradFill>
              <a:ln w="9525" algn="ctr">
                <a:solidFill>
                  <a:srgbClr val="9999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551656" y="6746486"/>
                <a:ext cx="529312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err="1" smtClean="0"/>
                  <a:t>Esram</a:t>
                </a:r>
                <a:endParaRPr lang="en-US" sz="882" b="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551656" y="6493761"/>
                <a:ext cx="894797" cy="228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smtClean="0"/>
                  <a:t>Memory DDR</a:t>
                </a:r>
                <a:endParaRPr lang="en-US" sz="882" b="1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118150" y="6497034"/>
                <a:ext cx="198283" cy="164635"/>
              </a:xfrm>
              <a:prstGeom prst="rect">
                <a:avLst/>
              </a:prstGeom>
              <a:solidFill>
                <a:srgbClr val="FFCD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133761" y="6778206"/>
                <a:ext cx="198283" cy="164635"/>
              </a:xfrm>
              <a:prstGeom prst="rect">
                <a:avLst/>
              </a:prstGeom>
              <a:solidFill>
                <a:srgbClr val="578B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133761" y="7069570"/>
                <a:ext cx="198283" cy="16463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551656" y="7008603"/>
                <a:ext cx="479618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82" b="1" dirty="0" smtClean="0"/>
                  <a:t>Flash</a:t>
                </a:r>
                <a:endParaRPr lang="en-US" sz="882" b="1" dirty="0"/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7187874" y="7127021"/>
              <a:ext cx="198283" cy="16463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605769" y="7066054"/>
              <a:ext cx="869149" cy="22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82" b="1" dirty="0" smtClean="0"/>
                <a:t>Backup Ram</a:t>
              </a:r>
              <a:endParaRPr lang="en-US" sz="882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914387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98"/>
          <p:cNvSpPr>
            <a:spLocks noChangeArrowheads="1"/>
          </p:cNvSpPr>
          <p:nvPr/>
        </p:nvSpPr>
        <p:spPr bwMode="auto">
          <a:xfrm>
            <a:off x="5116394" y="1593843"/>
            <a:ext cx="3657712" cy="4657346"/>
          </a:xfrm>
          <a:prstGeom prst="roundRect">
            <a:avLst>
              <a:gd name="adj" fmla="val 172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5" name="AutoShape 98"/>
          <p:cNvSpPr>
            <a:spLocks noChangeArrowheads="1"/>
          </p:cNvSpPr>
          <p:nvPr/>
        </p:nvSpPr>
        <p:spPr bwMode="auto">
          <a:xfrm>
            <a:off x="6432803" y="3435995"/>
            <a:ext cx="2182615" cy="862277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9" name="AutoShape 98"/>
          <p:cNvSpPr>
            <a:spLocks noChangeArrowheads="1"/>
          </p:cNvSpPr>
          <p:nvPr/>
        </p:nvSpPr>
        <p:spPr bwMode="auto">
          <a:xfrm>
            <a:off x="6432803" y="2665159"/>
            <a:ext cx="2180612" cy="662590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6" name="AutoShape 98"/>
          <p:cNvSpPr>
            <a:spLocks noChangeArrowheads="1"/>
          </p:cNvSpPr>
          <p:nvPr/>
        </p:nvSpPr>
        <p:spPr bwMode="auto">
          <a:xfrm>
            <a:off x="6432803" y="1916317"/>
            <a:ext cx="2180612" cy="668096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1" name="AutoShape 28"/>
          <p:cNvSpPr>
            <a:spLocks noChangeArrowheads="1"/>
          </p:cNvSpPr>
          <p:nvPr/>
        </p:nvSpPr>
        <p:spPr bwMode="auto">
          <a:xfrm>
            <a:off x="6551655" y="2247060"/>
            <a:ext cx="1179528" cy="865682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8"/>
          <p:cNvSpPr>
            <a:spLocks noChangeArrowheads="1"/>
          </p:cNvSpPr>
          <p:nvPr/>
        </p:nvSpPr>
        <p:spPr bwMode="auto">
          <a:xfrm>
            <a:off x="2382872" y="1388511"/>
            <a:ext cx="2259741" cy="4672482"/>
          </a:xfrm>
          <a:prstGeom prst="roundRect">
            <a:avLst>
              <a:gd name="adj" fmla="val 2280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5" name="Donut 14"/>
          <p:cNvSpPr/>
          <p:nvPr/>
        </p:nvSpPr>
        <p:spPr>
          <a:xfrm>
            <a:off x="3674019" y="6994575"/>
            <a:ext cx="277783" cy="277783"/>
          </a:xfrm>
          <a:prstGeom prst="don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7" idx="2"/>
          </p:cNvCxnSpPr>
          <p:nvPr/>
        </p:nvCxnSpPr>
        <p:spPr>
          <a:xfrm flipV="1">
            <a:off x="3821586" y="6629951"/>
            <a:ext cx="0" cy="3646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3484278" y="6312484"/>
            <a:ext cx="674617" cy="317467"/>
          </a:xfrm>
          <a:prstGeom prst="rect">
            <a:avLst/>
          </a:prstGeom>
          <a:solidFill>
            <a:schemeClr val="tx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9367" rIns="0" bIns="5039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lnSpc>
                <a:spcPts val="900"/>
              </a:lnSpc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82" dirty="0"/>
              <a:t>M3 </a:t>
            </a:r>
          </a:p>
          <a:p>
            <a:r>
              <a:rPr lang="en-US" sz="882" dirty="0"/>
              <a:t>Boot ROM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84278" y="5506925"/>
            <a:ext cx="674617" cy="317467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17" idx="0"/>
            <a:endCxn id="20" idx="2"/>
          </p:cNvCxnSpPr>
          <p:nvPr/>
        </p:nvCxnSpPr>
        <p:spPr>
          <a:xfrm flipV="1">
            <a:off x="3821586" y="5824392"/>
            <a:ext cx="0" cy="48809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0" idx="3"/>
          </p:cNvCxnSpPr>
          <p:nvPr/>
        </p:nvCxnSpPr>
        <p:spPr>
          <a:xfrm>
            <a:off x="4158894" y="5665658"/>
            <a:ext cx="1294980" cy="1364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804110" y="3708400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UBOOT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804110" y="3071118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Kernel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796316" y="2962608"/>
            <a:ext cx="674617" cy="317467"/>
          </a:xfrm>
          <a:prstGeom prst="rect">
            <a:avLst/>
          </a:prstGeom>
          <a:solidFill>
            <a:srgbClr val="FFCD9B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 Tree</a:t>
            </a:r>
          </a:p>
        </p:txBody>
      </p:sp>
      <p:cxnSp>
        <p:nvCxnSpPr>
          <p:cNvPr id="42" name="Straight Arrow Connector 41"/>
          <p:cNvCxnSpPr>
            <a:stCxn id="39" idx="0"/>
            <a:endCxn id="43" idx="2"/>
          </p:cNvCxnSpPr>
          <p:nvPr/>
        </p:nvCxnSpPr>
        <p:spPr>
          <a:xfrm flipV="1">
            <a:off x="7141419" y="2774509"/>
            <a:ext cx="0" cy="29660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04110" y="2457043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Elbow Connector 49"/>
          <p:cNvCxnSpPr>
            <a:endCxn id="38" idx="2"/>
          </p:cNvCxnSpPr>
          <p:nvPr/>
        </p:nvCxnSpPr>
        <p:spPr>
          <a:xfrm flipV="1">
            <a:off x="6142243" y="4025867"/>
            <a:ext cx="999176" cy="915183"/>
          </a:xfrm>
          <a:prstGeom prst="bentConnector2">
            <a:avLst/>
          </a:prstGeom>
          <a:ln w="28575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8" idx="0"/>
            <a:endCxn id="39" idx="2"/>
          </p:cNvCxnSpPr>
          <p:nvPr/>
        </p:nvCxnSpPr>
        <p:spPr>
          <a:xfrm flipV="1">
            <a:off x="7141419" y="3388585"/>
            <a:ext cx="0" cy="31981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endCxn id="38" idx="1"/>
          </p:cNvCxnSpPr>
          <p:nvPr/>
        </p:nvCxnSpPr>
        <p:spPr>
          <a:xfrm flipV="1">
            <a:off x="6138323" y="3867134"/>
            <a:ext cx="665788" cy="1"/>
          </a:xfrm>
          <a:prstGeom prst="bentConnector3">
            <a:avLst>
              <a:gd name="adj1" fmla="val 50000"/>
            </a:avLst>
          </a:prstGeom>
          <a:ln w="28575">
            <a:solidFill>
              <a:srgbClr val="2540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3484278" y="1915487"/>
            <a:ext cx="674617" cy="3283583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658135" y="1364066"/>
            <a:ext cx="859531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Cortex-A7</a:t>
            </a:r>
          </a:p>
        </p:txBody>
      </p:sp>
      <p:sp>
        <p:nvSpPr>
          <p:cNvPr id="118" name="AutoShape 98"/>
          <p:cNvSpPr>
            <a:spLocks noChangeArrowheads="1"/>
          </p:cNvSpPr>
          <p:nvPr/>
        </p:nvSpPr>
        <p:spPr bwMode="auto">
          <a:xfrm>
            <a:off x="5281648" y="1915487"/>
            <a:ext cx="1010158" cy="4014133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62561" y="1682789"/>
            <a:ext cx="655949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Secure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5463705" y="2241957"/>
            <a:ext cx="674617" cy="1825605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OP-TEE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SP-min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BL32</a:t>
            </a:r>
          </a:p>
        </p:txBody>
      </p:sp>
      <p:cxnSp>
        <p:nvCxnSpPr>
          <p:cNvPr id="124" name="Straight Arrow Connector 123"/>
          <p:cNvCxnSpPr>
            <a:stCxn id="115" idx="0"/>
          </p:cNvCxnSpPr>
          <p:nvPr/>
        </p:nvCxnSpPr>
        <p:spPr>
          <a:xfrm flipV="1">
            <a:off x="5794373" y="4067565"/>
            <a:ext cx="6641" cy="81393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 Box 106"/>
          <p:cNvSpPr txBox="1">
            <a:spLocks noChangeArrowheads="1"/>
          </p:cNvSpPr>
          <p:nvPr/>
        </p:nvSpPr>
        <p:spPr bwMode="auto">
          <a:xfrm rot="10800000">
            <a:off x="8405729" y="1897660"/>
            <a:ext cx="209669" cy="6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User </a:t>
            </a:r>
          </a:p>
        </p:txBody>
      </p:sp>
      <p:sp>
        <p:nvSpPr>
          <p:cNvPr id="132" name="Text Box 106"/>
          <p:cNvSpPr txBox="1">
            <a:spLocks noChangeArrowheads="1"/>
          </p:cNvSpPr>
          <p:nvPr/>
        </p:nvSpPr>
        <p:spPr bwMode="auto">
          <a:xfrm rot="10800000">
            <a:off x="8405729" y="2612410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Kernel</a:t>
            </a:r>
          </a:p>
        </p:txBody>
      </p:sp>
      <p:sp>
        <p:nvSpPr>
          <p:cNvPr id="133" name="Text Box 106"/>
          <p:cNvSpPr txBox="1">
            <a:spLocks noChangeArrowheads="1"/>
          </p:cNvSpPr>
          <p:nvPr/>
        </p:nvSpPr>
        <p:spPr bwMode="auto">
          <a:xfrm rot="10800000">
            <a:off x="8405730" y="3536121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Pre-OS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62589" y="1553896"/>
            <a:ext cx="97013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Non Secure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960687" y="1364066"/>
            <a:ext cx="87395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Cortex-M3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506922" y="2052994"/>
            <a:ext cx="814991" cy="21114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772" dirty="0"/>
              <a:t>Optional</a:t>
            </a:r>
          </a:p>
        </p:txBody>
      </p:sp>
      <p:sp>
        <p:nvSpPr>
          <p:cNvPr id="83" name="Line Callout 2 (Accent Bar) 82"/>
          <p:cNvSpPr/>
          <p:nvPr/>
        </p:nvSpPr>
        <p:spPr>
          <a:xfrm>
            <a:off x="2007480" y="6281510"/>
            <a:ext cx="993081" cy="379416"/>
          </a:xfrm>
          <a:prstGeom prst="accentCallout2">
            <a:avLst>
              <a:gd name="adj1" fmla="val 16499"/>
              <a:gd name="adj2" fmla="val 97465"/>
              <a:gd name="adj3" fmla="val 18750"/>
              <a:gd name="adj4" fmla="val 122992"/>
              <a:gd name="adj5" fmla="val 53964"/>
              <a:gd name="adj6" fmla="val 14614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2" dirty="0">
                <a:solidFill>
                  <a:schemeClr val="tx1"/>
                </a:solidFill>
              </a:rPr>
              <a:t>Ensure secure boot</a:t>
            </a:r>
          </a:p>
        </p:txBody>
      </p:sp>
      <p:sp>
        <p:nvSpPr>
          <p:cNvPr id="86" name="AutoShape 98"/>
          <p:cNvSpPr>
            <a:spLocks noChangeArrowheads="1"/>
          </p:cNvSpPr>
          <p:nvPr/>
        </p:nvSpPr>
        <p:spPr bwMode="auto">
          <a:xfrm>
            <a:off x="6230992" y="6325923"/>
            <a:ext cx="3752692" cy="969491"/>
          </a:xfrm>
          <a:prstGeom prst="roundRect">
            <a:avLst>
              <a:gd name="adj" fmla="val 423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87" name="Text Box 106"/>
          <p:cNvSpPr txBox="1">
            <a:spLocks noChangeArrowheads="1"/>
          </p:cNvSpPr>
          <p:nvPr/>
        </p:nvSpPr>
        <p:spPr bwMode="auto">
          <a:xfrm rot="10800000">
            <a:off x="9519713" y="6350094"/>
            <a:ext cx="540141" cy="5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92" b="1" dirty="0">
                <a:latin typeface="Arial" charset="0"/>
                <a:cs typeface="Arial" charset="0"/>
              </a:rPr>
              <a:t>Legend</a:t>
            </a:r>
          </a:p>
        </p:txBody>
      </p:sp>
      <p:sp>
        <p:nvSpPr>
          <p:cNvPr id="88" name="AutoShape 28"/>
          <p:cNvSpPr>
            <a:spLocks noChangeArrowheads="1"/>
          </p:cNvSpPr>
          <p:nvPr/>
        </p:nvSpPr>
        <p:spPr bwMode="auto">
          <a:xfrm>
            <a:off x="7968912" y="6350095"/>
            <a:ext cx="1492713" cy="733104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8094128" y="6817057"/>
            <a:ext cx="396567" cy="0"/>
          </a:xfrm>
          <a:prstGeom prst="straightConnector1">
            <a:avLst/>
          </a:prstGeom>
          <a:ln w="19050">
            <a:solidFill>
              <a:schemeClr val="accent2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8094128" y="6972735"/>
            <a:ext cx="39656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8411631" y="6694194"/>
            <a:ext cx="1164101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2"/>
                </a:solidFill>
              </a:rPr>
              <a:t>Loads from </a:t>
            </a:r>
            <a:r>
              <a:rPr lang="en-US" sz="882" b="1" dirty="0" err="1">
                <a:solidFill>
                  <a:schemeClr val="accent2"/>
                </a:solidFill>
              </a:rPr>
              <a:t>eMMC</a:t>
            </a:r>
            <a:endParaRPr lang="en-US" sz="882" b="1" dirty="0">
              <a:solidFill>
                <a:schemeClr val="accent2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411630" y="6862187"/>
            <a:ext cx="1580882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/>
              <a:t>Loads from </a:t>
            </a:r>
            <a:r>
              <a:rPr lang="en-US" sz="882" b="1" dirty="0" err="1"/>
              <a:t>eMMC</a:t>
            </a:r>
            <a:r>
              <a:rPr lang="en-US" sz="882" b="1" dirty="0"/>
              <a:t> &amp; Calls</a:t>
            </a:r>
          </a:p>
        </p:txBody>
      </p:sp>
      <p:cxnSp>
        <p:nvCxnSpPr>
          <p:cNvPr id="66" name="Elbow Connector 65"/>
          <p:cNvCxnSpPr/>
          <p:nvPr/>
        </p:nvCxnSpPr>
        <p:spPr>
          <a:xfrm rot="10800000" flipV="1">
            <a:off x="4142713" y="5065177"/>
            <a:ext cx="1319853" cy="1413"/>
          </a:xfrm>
          <a:prstGeom prst="bentConnector3">
            <a:avLst>
              <a:gd name="adj1" fmla="val 50000"/>
            </a:avLst>
          </a:prstGeom>
          <a:ln w="28575">
            <a:solidFill>
              <a:srgbClr val="CA767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5457064" y="4881501"/>
            <a:ext cx="674617" cy="1032886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BL2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5377300" y="2072924"/>
            <a:ext cx="853691" cy="980270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3" name="Rectangle 2"/>
          <p:cNvSpPr/>
          <p:nvPr/>
        </p:nvSpPr>
        <p:spPr>
          <a:xfrm>
            <a:off x="5624867" y="2819259"/>
            <a:ext cx="354584" cy="2280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2" dirty="0">
                <a:cs typeface="Arial" panose="020B0604020202020204" pitchFamily="34" charset="0"/>
              </a:rPr>
              <a:t>OR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8088210" y="6625437"/>
            <a:ext cx="39656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405712" y="6502574"/>
            <a:ext cx="455574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1">
                    <a:lumMod val="50000"/>
                  </a:schemeClr>
                </a:solidFill>
              </a:rPr>
              <a:t>Calls</a:t>
            </a:r>
          </a:p>
        </p:txBody>
      </p:sp>
      <p:cxnSp>
        <p:nvCxnSpPr>
          <p:cNvPr id="7" name="Straight Arrow Connector 6"/>
          <p:cNvCxnSpPr>
            <a:stCxn id="20" idx="0"/>
          </p:cNvCxnSpPr>
          <p:nvPr/>
        </p:nvCxnSpPr>
        <p:spPr>
          <a:xfrm flipH="1" flipV="1">
            <a:off x="3812911" y="5198969"/>
            <a:ext cx="8675" cy="307957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0" idx="2"/>
            <a:endCxn id="38" idx="3"/>
          </p:cNvCxnSpPr>
          <p:nvPr/>
        </p:nvCxnSpPr>
        <p:spPr>
          <a:xfrm rot="5400000">
            <a:off x="7512648" y="3246156"/>
            <a:ext cx="587059" cy="654897"/>
          </a:xfrm>
          <a:prstGeom prst="bentConnector2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4776678" y="5685718"/>
            <a:ext cx="207703" cy="237488"/>
            <a:chOff x="2360049" y="1981199"/>
            <a:chExt cx="188424" cy="215444"/>
          </a:xfrm>
        </p:grpSpPr>
        <p:sp>
          <p:nvSpPr>
            <p:cNvPr id="57" name="TextBox 56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1</a:t>
              </a:r>
            </a:p>
          </p:txBody>
        </p:sp>
        <p:sp>
          <p:nvSpPr>
            <p:cNvPr id="58" name="Oval 57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921434" y="4765973"/>
            <a:ext cx="207703" cy="237488"/>
            <a:chOff x="2360049" y="1981199"/>
            <a:chExt cx="188424" cy="215444"/>
          </a:xfrm>
        </p:grpSpPr>
        <p:sp>
          <p:nvSpPr>
            <p:cNvPr id="65" name="TextBox 64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2</a:t>
              </a:r>
              <a:endParaRPr lang="en-US" sz="882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886678" y="5243436"/>
            <a:ext cx="408690" cy="235652"/>
            <a:chOff x="2360049" y="1981199"/>
            <a:chExt cx="188424" cy="215444"/>
          </a:xfrm>
        </p:grpSpPr>
        <p:sp>
          <p:nvSpPr>
            <p:cNvPr id="69" name="TextBox 68"/>
            <p:cNvSpPr txBox="1"/>
            <p:nvPr/>
          </p:nvSpPr>
          <p:spPr>
            <a:xfrm>
              <a:off x="2360049" y="1981199"/>
              <a:ext cx="171808" cy="193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72" dirty="0" smtClean="0"/>
                <a:t>3.2</a:t>
              </a:r>
              <a:endParaRPr lang="en-US" sz="882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635936" y="4620691"/>
            <a:ext cx="400454" cy="237488"/>
            <a:chOff x="2360049" y="1981199"/>
            <a:chExt cx="188424" cy="215444"/>
          </a:xfrm>
        </p:grpSpPr>
        <p:sp>
          <p:nvSpPr>
            <p:cNvPr id="72" name="TextBox 71"/>
            <p:cNvSpPr txBox="1"/>
            <p:nvPr/>
          </p:nvSpPr>
          <p:spPr>
            <a:xfrm>
              <a:off x="2360049" y="1981199"/>
              <a:ext cx="188424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4</a:t>
              </a:r>
              <a:r>
                <a:rPr lang="en-US" sz="551" dirty="0" smtClean="0"/>
                <a:t>.1</a:t>
              </a:r>
              <a:endParaRPr lang="en-US" sz="772" dirty="0"/>
            </a:p>
          </p:txBody>
        </p:sp>
        <p:sp>
          <p:nvSpPr>
            <p:cNvPr id="73" name="Oval 72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847723" y="4310414"/>
            <a:ext cx="207703" cy="237488"/>
            <a:chOff x="2360049" y="1981199"/>
            <a:chExt cx="188424" cy="215444"/>
          </a:xfrm>
        </p:grpSpPr>
        <p:sp>
          <p:nvSpPr>
            <p:cNvPr id="75" name="TextBox 74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5</a:t>
              </a:r>
              <a:endParaRPr lang="en-US" sz="882" dirty="0"/>
            </a:p>
          </p:txBody>
        </p:sp>
        <p:sp>
          <p:nvSpPr>
            <p:cNvPr id="76" name="Oval 75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217071" y="3685033"/>
            <a:ext cx="207703" cy="237488"/>
            <a:chOff x="2360049" y="1981199"/>
            <a:chExt cx="188424" cy="215444"/>
          </a:xfrm>
        </p:grpSpPr>
        <p:sp>
          <p:nvSpPr>
            <p:cNvPr id="78" name="TextBox 77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6</a:t>
              </a:r>
              <a:endParaRPr lang="en-US" sz="882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816035" y="3606011"/>
            <a:ext cx="207703" cy="237488"/>
            <a:chOff x="2360049" y="1981199"/>
            <a:chExt cx="188424" cy="215444"/>
          </a:xfrm>
        </p:grpSpPr>
        <p:sp>
          <p:nvSpPr>
            <p:cNvPr id="84" name="TextBox 8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7</a:t>
              </a:r>
              <a:endParaRPr lang="en-US" sz="882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7129606" y="3431540"/>
            <a:ext cx="207703" cy="237488"/>
            <a:chOff x="2360049" y="1981199"/>
            <a:chExt cx="188424" cy="215444"/>
          </a:xfrm>
        </p:grpSpPr>
        <p:sp>
          <p:nvSpPr>
            <p:cNvPr id="94" name="TextBox 9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txBody>
            <a:bodyPr wrap="square" rtlCol="0">
              <a:spAutoFit/>
            </a:bodyPr>
            <a:lstStyle/>
            <a:p>
              <a:r>
                <a:rPr lang="fr-FR" sz="882" dirty="0" smtClean="0"/>
                <a:t>8</a:t>
              </a:r>
              <a:endParaRPr lang="en-US" sz="882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945251" y="5115877"/>
            <a:ext cx="400454" cy="237488"/>
            <a:chOff x="2360049" y="1981199"/>
            <a:chExt cx="188424" cy="215444"/>
          </a:xfrm>
        </p:grpSpPr>
        <p:sp>
          <p:nvSpPr>
            <p:cNvPr id="100" name="TextBox 99"/>
            <p:cNvSpPr txBox="1"/>
            <p:nvPr/>
          </p:nvSpPr>
          <p:spPr>
            <a:xfrm>
              <a:off x="2360049" y="1981199"/>
              <a:ext cx="188424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4</a:t>
              </a:r>
              <a:r>
                <a:rPr lang="en-US" sz="551" dirty="0" smtClean="0"/>
                <a:t>.2</a:t>
              </a:r>
              <a:endParaRPr lang="en-US" sz="772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102" name="AutoShape 98"/>
          <p:cNvSpPr>
            <a:spLocks noChangeArrowheads="1"/>
          </p:cNvSpPr>
          <p:nvPr/>
        </p:nvSpPr>
        <p:spPr bwMode="auto">
          <a:xfrm>
            <a:off x="7366061" y="4390708"/>
            <a:ext cx="1131635" cy="862277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501154" y="4558984"/>
            <a:ext cx="793835" cy="343829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fbios</a:t>
            </a: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sbios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Elbow Connector 103"/>
          <p:cNvCxnSpPr>
            <a:endCxn id="103" idx="2"/>
          </p:cNvCxnSpPr>
          <p:nvPr/>
        </p:nvCxnSpPr>
        <p:spPr>
          <a:xfrm flipV="1">
            <a:off x="6152038" y="4902813"/>
            <a:ext cx="1746035" cy="188332"/>
          </a:xfrm>
          <a:prstGeom prst="bentConnector2">
            <a:avLst/>
          </a:prstGeom>
          <a:ln w="2857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1"/>
          <p:cNvSpPr txBox="1">
            <a:spLocks/>
          </p:cNvSpPr>
          <p:nvPr/>
        </p:nvSpPr>
        <p:spPr>
          <a:xfrm>
            <a:off x="390412" y="95312"/>
            <a:ext cx="9071213" cy="126193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Cold </a:t>
            </a:r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Boot for STD</a:t>
            </a:r>
            <a:endParaRPr lang="en-US" sz="3968" spc="-1" dirty="0">
              <a:solidFill>
                <a:srgbClr val="39A9DC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  <a:cs typeface="+mn-cs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551656" y="6746486"/>
            <a:ext cx="880369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 err="1"/>
              <a:t>SecureWorld</a:t>
            </a:r>
            <a:endParaRPr lang="en-US" sz="882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6551656" y="6584689"/>
            <a:ext cx="1099981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 err="1"/>
              <a:t>NonSecureWorld</a:t>
            </a:r>
            <a:endParaRPr lang="en-US" sz="882" b="1" dirty="0"/>
          </a:p>
        </p:txBody>
      </p:sp>
      <p:sp>
        <p:nvSpPr>
          <p:cNvPr id="107" name="Rectangle 106"/>
          <p:cNvSpPr/>
          <p:nvPr/>
        </p:nvSpPr>
        <p:spPr>
          <a:xfrm>
            <a:off x="6309433" y="6584689"/>
            <a:ext cx="198283" cy="164635"/>
          </a:xfrm>
          <a:prstGeom prst="rect">
            <a:avLst/>
          </a:prstGeom>
          <a:solidFill>
            <a:srgbClr val="FFCD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08" name="Rectangle 107"/>
          <p:cNvSpPr/>
          <p:nvPr/>
        </p:nvSpPr>
        <p:spPr>
          <a:xfrm>
            <a:off x="6316433" y="6794680"/>
            <a:ext cx="198283" cy="164635"/>
          </a:xfrm>
          <a:prstGeom prst="rect">
            <a:avLst/>
          </a:prstGeom>
          <a:solidFill>
            <a:srgbClr val="578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0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055771" y="594070"/>
            <a:ext cx="1044980" cy="214337"/>
          </a:xfrm>
          <a:prstGeom prst="rect">
            <a:avLst/>
          </a:prstGeom>
        </p:spPr>
        <p:txBody>
          <a:bodyPr/>
          <a:lstStyle/>
          <a:p>
            <a:r>
              <a:rPr lang="fr-FR" dirty="0" err="1" smtClean="0"/>
              <a:t>eMMC</a:t>
            </a:r>
            <a:endParaRPr lang="fr-FR" dirty="0"/>
          </a:p>
        </p:txBody>
      </p:sp>
      <p:sp>
        <p:nvSpPr>
          <p:cNvPr id="110" name="Can 109"/>
          <p:cNvSpPr/>
          <p:nvPr/>
        </p:nvSpPr>
        <p:spPr>
          <a:xfrm>
            <a:off x="9104550" y="980320"/>
            <a:ext cx="720484" cy="4623619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20" name="Can 119"/>
          <p:cNvSpPr/>
          <p:nvPr/>
        </p:nvSpPr>
        <p:spPr>
          <a:xfrm>
            <a:off x="9103674" y="2367526"/>
            <a:ext cx="691902" cy="147596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23" name="Rectangle 122"/>
          <p:cNvSpPr/>
          <p:nvPr/>
        </p:nvSpPr>
        <p:spPr>
          <a:xfrm>
            <a:off x="9072683" y="2556057"/>
            <a:ext cx="793835" cy="16315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 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 SW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Fbios</a:t>
            </a: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sbios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B1/BL2/BL32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Uboot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Can 126"/>
          <p:cNvSpPr/>
          <p:nvPr/>
        </p:nvSpPr>
        <p:spPr>
          <a:xfrm>
            <a:off x="9133133" y="1479368"/>
            <a:ext cx="691902" cy="7441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28" name="Rectangle 127"/>
          <p:cNvSpPr/>
          <p:nvPr/>
        </p:nvSpPr>
        <p:spPr>
          <a:xfrm>
            <a:off x="9169446" y="1893508"/>
            <a:ext cx="584359" cy="15948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Can 130"/>
          <p:cNvSpPr/>
          <p:nvPr/>
        </p:nvSpPr>
        <p:spPr>
          <a:xfrm>
            <a:off x="9115674" y="4483458"/>
            <a:ext cx="691902" cy="7441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36" name="Rectangle 135"/>
          <p:cNvSpPr/>
          <p:nvPr/>
        </p:nvSpPr>
        <p:spPr>
          <a:xfrm>
            <a:off x="9157445" y="4925148"/>
            <a:ext cx="584359" cy="15948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Kernel/DTB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AutoShape 98"/>
          <p:cNvSpPr>
            <a:spLocks noChangeArrowheads="1"/>
          </p:cNvSpPr>
          <p:nvPr/>
        </p:nvSpPr>
        <p:spPr bwMode="auto">
          <a:xfrm>
            <a:off x="6359991" y="1779618"/>
            <a:ext cx="2317800" cy="3573743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11" name="Text Box 106"/>
          <p:cNvSpPr txBox="1">
            <a:spLocks noChangeArrowheads="1"/>
          </p:cNvSpPr>
          <p:nvPr/>
        </p:nvSpPr>
        <p:spPr bwMode="auto">
          <a:xfrm rot="10800000">
            <a:off x="8279799" y="4440628"/>
            <a:ext cx="192741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992" b="1" dirty="0" err="1">
                <a:latin typeface="Arial" charset="0"/>
                <a:cs typeface="Arial" charset="0"/>
              </a:rPr>
              <a:t>Quickboot</a:t>
            </a:r>
            <a:endParaRPr lang="en-US" sz="992" b="1" dirty="0">
              <a:latin typeface="Arial" charset="0"/>
              <a:cs typeface="Arial" charset="0"/>
            </a:endParaRPr>
          </a:p>
        </p:txBody>
      </p:sp>
      <p:cxnSp>
        <p:nvCxnSpPr>
          <p:cNvPr id="4" name="Elbow Connector 3"/>
          <p:cNvCxnSpPr/>
          <p:nvPr/>
        </p:nvCxnSpPr>
        <p:spPr>
          <a:xfrm rot="10800000">
            <a:off x="4158895" y="5578913"/>
            <a:ext cx="1303667" cy="485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4687347" y="5310238"/>
            <a:ext cx="408690" cy="235652"/>
            <a:chOff x="2360049" y="1981199"/>
            <a:chExt cx="188424" cy="215444"/>
          </a:xfrm>
        </p:grpSpPr>
        <p:sp>
          <p:nvSpPr>
            <p:cNvPr id="113" name="TextBox 112"/>
            <p:cNvSpPr txBox="1"/>
            <p:nvPr/>
          </p:nvSpPr>
          <p:spPr>
            <a:xfrm>
              <a:off x="2360049" y="1981199"/>
              <a:ext cx="171808" cy="20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3</a:t>
              </a:r>
              <a:r>
                <a:rPr lang="en-US" sz="772" dirty="0" smtClean="0"/>
                <a:t>.1</a:t>
              </a:r>
              <a:endParaRPr lang="en-US" sz="882" dirty="0"/>
            </a:p>
          </p:txBody>
        </p:sp>
        <p:sp>
          <p:nvSpPr>
            <p:cNvPr id="117" name="Oval 116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</p:spTree>
    <p:extLst>
      <p:ext uri="{BB962C8B-B14F-4D97-AF65-F5344CB8AC3E}">
        <p14:creationId xmlns:p14="http://schemas.microsoft.com/office/powerpoint/2010/main" val="24259511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504000" y="1765189"/>
            <a:ext cx="9072563" cy="6983963"/>
          </a:xfrm>
        </p:spPr>
        <p:txBody>
          <a:bodyPr/>
          <a:lstStyle/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1: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authenticates and loads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fr-FR" sz="12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raw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partition AP_XLOADER)</a:t>
            </a:r>
            <a:r>
              <a:rPr lang="fr-FR" sz="12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fr-FR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A7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.</a:t>
            </a:r>
          </a:p>
          <a:p>
            <a:pPr marL="457200" lvl="1" indent="0">
              <a:buNone/>
            </a:pP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starts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ATF BL2 (un-reset Cortex A7ss)</a:t>
            </a:r>
          </a:p>
          <a:p>
            <a:pPr marL="457200" lvl="1" indent="0">
              <a:buNone/>
            </a:pP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waits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for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pen</a:t>
            </a:r>
            <a:endParaRPr lang="fr-FR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2: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fr-FR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M3</a:t>
            </a: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3.1: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releases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pen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3.2: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jumps to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</a:t>
            </a: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4: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br>
              <a:rPr lang="fr-FR" sz="1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fr-FR" sz="1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  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fbios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sbios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5: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fr-FR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A7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AFT BL2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jumps to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</a:t>
            </a: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6: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jumps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endParaRPr lang="fr-FR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7: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Linux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Device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Tree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fr-FR" sz="12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b</a:t>
            </a:r>
            <a:r>
              <a:rPr lang="fr-FR" sz="12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ootfs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image)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endParaRPr lang="fr-FR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dirty="0" smtClean="0"/>
              <a:t>8: </a:t>
            </a:r>
            <a:r>
              <a:rPr lang="fr-FR" sz="1400" dirty="0"/>
              <a:t>.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Linux Image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fr-FR" sz="12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bootfs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image)</a:t>
            </a:r>
            <a:r>
              <a:rPr lang="fr-FR" sz="12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</a:p>
          <a:p>
            <a:pPr marL="457200" lvl="1" indent="0">
              <a:buNone/>
            </a:pP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jumps to Linux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endParaRPr lang="fr-FR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0" indent="0">
              <a:buNone/>
            </a:pPr>
            <a:endParaRPr lang="fr-FR" sz="14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en-US" sz="1600" dirty="0"/>
          </a:p>
        </p:txBody>
      </p:sp>
      <p:sp>
        <p:nvSpPr>
          <p:cNvPr id="15" name="CustomShape 3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Cold Boot for STD - Details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63963" y="5368729"/>
            <a:ext cx="2241552" cy="1342171"/>
            <a:chOff x="7018405" y="6108201"/>
            <a:chExt cx="2241552" cy="1342171"/>
          </a:xfrm>
        </p:grpSpPr>
        <p:grpSp>
          <p:nvGrpSpPr>
            <p:cNvPr id="16" name="Group 15"/>
            <p:cNvGrpSpPr/>
            <p:nvPr/>
          </p:nvGrpSpPr>
          <p:grpSpPr>
            <a:xfrm>
              <a:off x="7018405" y="6108201"/>
              <a:ext cx="2241552" cy="1342171"/>
              <a:chOff x="5964292" y="6364023"/>
              <a:chExt cx="2241552" cy="1342171"/>
            </a:xfrm>
          </p:grpSpPr>
          <p:sp>
            <p:nvSpPr>
              <p:cNvPr id="17" name="AutoShape 98"/>
              <p:cNvSpPr>
                <a:spLocks noChangeArrowheads="1"/>
              </p:cNvSpPr>
              <p:nvPr/>
            </p:nvSpPr>
            <p:spPr bwMode="auto">
              <a:xfrm>
                <a:off x="5964292" y="6364023"/>
                <a:ext cx="2241552" cy="1342171"/>
              </a:xfrm>
              <a:prstGeom prst="roundRect">
                <a:avLst>
                  <a:gd name="adj" fmla="val 423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5400000" scaled="1"/>
              </a:gradFill>
              <a:ln w="9525" algn="ctr">
                <a:solidFill>
                  <a:srgbClr val="9999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551656" y="6746486"/>
                <a:ext cx="529312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err="1" smtClean="0"/>
                  <a:t>Esram</a:t>
                </a:r>
                <a:endParaRPr lang="en-US" sz="882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551656" y="6493761"/>
                <a:ext cx="894797" cy="228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smtClean="0"/>
                  <a:t>Memory DDR</a:t>
                </a:r>
                <a:endParaRPr lang="en-US" sz="882" b="1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118150" y="6497034"/>
                <a:ext cx="198283" cy="164635"/>
              </a:xfrm>
              <a:prstGeom prst="rect">
                <a:avLst/>
              </a:prstGeom>
              <a:solidFill>
                <a:srgbClr val="FFCD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133761" y="6778206"/>
                <a:ext cx="198283" cy="164635"/>
              </a:xfrm>
              <a:prstGeom prst="rect">
                <a:avLst/>
              </a:prstGeom>
              <a:solidFill>
                <a:srgbClr val="578B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133761" y="7069570"/>
                <a:ext cx="198283" cy="16463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51656" y="7008603"/>
                <a:ext cx="479618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82" b="1" dirty="0" smtClean="0"/>
                  <a:t>Flash</a:t>
                </a:r>
                <a:endParaRPr lang="en-US" sz="882" b="1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7187874" y="7127021"/>
              <a:ext cx="198283" cy="16463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05769" y="7066054"/>
              <a:ext cx="869149" cy="22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82" b="1" dirty="0" smtClean="0"/>
                <a:t>Backup Ram</a:t>
              </a:r>
              <a:endParaRPr lang="en-US" sz="882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41497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98"/>
          <p:cNvSpPr>
            <a:spLocks noChangeArrowheads="1"/>
          </p:cNvSpPr>
          <p:nvPr/>
        </p:nvSpPr>
        <p:spPr bwMode="auto">
          <a:xfrm>
            <a:off x="5124308" y="2001102"/>
            <a:ext cx="3694030" cy="4044755"/>
          </a:xfrm>
          <a:prstGeom prst="roundRect">
            <a:avLst>
              <a:gd name="adj" fmla="val 172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9" name="AutoShape 98"/>
          <p:cNvSpPr>
            <a:spLocks noChangeArrowheads="1"/>
          </p:cNvSpPr>
          <p:nvPr/>
        </p:nvSpPr>
        <p:spPr bwMode="auto">
          <a:xfrm>
            <a:off x="6432803" y="3337130"/>
            <a:ext cx="2180612" cy="1127344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6" name="AutoShape 98"/>
          <p:cNvSpPr>
            <a:spLocks noChangeArrowheads="1"/>
          </p:cNvSpPr>
          <p:nvPr/>
        </p:nvSpPr>
        <p:spPr bwMode="auto">
          <a:xfrm>
            <a:off x="6432803" y="2588288"/>
            <a:ext cx="2180612" cy="668096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1" name="AutoShape 28"/>
          <p:cNvSpPr>
            <a:spLocks noChangeArrowheads="1"/>
          </p:cNvSpPr>
          <p:nvPr/>
        </p:nvSpPr>
        <p:spPr bwMode="auto">
          <a:xfrm>
            <a:off x="6551655" y="2919031"/>
            <a:ext cx="1179528" cy="865682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8"/>
          <p:cNvSpPr>
            <a:spLocks noChangeArrowheads="1"/>
          </p:cNvSpPr>
          <p:nvPr/>
        </p:nvSpPr>
        <p:spPr bwMode="auto">
          <a:xfrm>
            <a:off x="2382872" y="1388511"/>
            <a:ext cx="2259741" cy="4672482"/>
          </a:xfrm>
          <a:prstGeom prst="roundRect">
            <a:avLst>
              <a:gd name="adj" fmla="val 2280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675" y="-89742"/>
            <a:ext cx="9071213" cy="1261930"/>
          </a:xfrm>
        </p:spPr>
        <p:txBody>
          <a:bodyPr>
            <a:normAutofit/>
          </a:bodyPr>
          <a:lstStyle/>
          <a:p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STD Suspend sequence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055771" y="748063"/>
            <a:ext cx="1044980" cy="214337"/>
          </a:xfrm>
          <a:prstGeom prst="rect">
            <a:avLst/>
          </a:prstGeom>
        </p:spPr>
        <p:txBody>
          <a:bodyPr/>
          <a:lstStyle/>
          <a:p>
            <a:r>
              <a:rPr lang="fr-FR" dirty="0" err="1" smtClean="0"/>
              <a:t>eMMC</a:t>
            </a:r>
            <a:endParaRPr lang="fr-FR" dirty="0"/>
          </a:p>
        </p:txBody>
      </p:sp>
      <p:sp>
        <p:nvSpPr>
          <p:cNvPr id="15" name="Donut 14"/>
          <p:cNvSpPr/>
          <p:nvPr/>
        </p:nvSpPr>
        <p:spPr>
          <a:xfrm>
            <a:off x="3674019" y="6994575"/>
            <a:ext cx="277783" cy="277783"/>
          </a:xfrm>
          <a:prstGeom prst="don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7" idx="2"/>
          </p:cNvCxnSpPr>
          <p:nvPr/>
        </p:nvCxnSpPr>
        <p:spPr>
          <a:xfrm flipV="1">
            <a:off x="3821586" y="6629951"/>
            <a:ext cx="0" cy="364624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3484278" y="6312484"/>
            <a:ext cx="674617" cy="317467"/>
          </a:xfrm>
          <a:prstGeom prst="rect">
            <a:avLst/>
          </a:prstGeom>
          <a:solidFill>
            <a:schemeClr val="tx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9367" rIns="0" bIns="5039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lnSpc>
                <a:spcPts val="900"/>
              </a:lnSpc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82" dirty="0"/>
              <a:t>PMU </a:t>
            </a:r>
          </a:p>
          <a:p>
            <a:r>
              <a:rPr lang="en-US" sz="882" dirty="0"/>
              <a:t>Block</a:t>
            </a:r>
          </a:p>
        </p:txBody>
      </p:sp>
      <p:cxnSp>
        <p:nvCxnSpPr>
          <p:cNvPr id="27" name="Straight Arrow Connector 26"/>
          <p:cNvCxnSpPr>
            <a:endCxn id="116" idx="2"/>
          </p:cNvCxnSpPr>
          <p:nvPr/>
        </p:nvCxnSpPr>
        <p:spPr>
          <a:xfrm flipV="1">
            <a:off x="3821586" y="5199071"/>
            <a:ext cx="0" cy="1082439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804110" y="3743089"/>
            <a:ext cx="674617" cy="6002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Kernel</a:t>
            </a:r>
          </a:p>
          <a:p>
            <a:pPr algn="ctr">
              <a:lnSpc>
                <a:spcPts val="992"/>
              </a:lnSpc>
            </a:pPr>
            <a:endParaRPr lang="en-US" sz="772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>
            <a:stCxn id="39" idx="0"/>
            <a:endCxn id="43" idx="2"/>
          </p:cNvCxnSpPr>
          <p:nvPr/>
        </p:nvCxnSpPr>
        <p:spPr>
          <a:xfrm flipV="1">
            <a:off x="7141419" y="3446480"/>
            <a:ext cx="0" cy="296609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04110" y="3129014"/>
            <a:ext cx="674617" cy="3174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484278" y="1657512"/>
            <a:ext cx="674617" cy="3541559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658135" y="2036037"/>
            <a:ext cx="859531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Cortex-A7</a:t>
            </a:r>
          </a:p>
        </p:txBody>
      </p:sp>
      <p:sp>
        <p:nvSpPr>
          <p:cNvPr id="118" name="AutoShape 98"/>
          <p:cNvSpPr>
            <a:spLocks noChangeArrowheads="1"/>
          </p:cNvSpPr>
          <p:nvPr/>
        </p:nvSpPr>
        <p:spPr bwMode="auto">
          <a:xfrm>
            <a:off x="5361740" y="3255898"/>
            <a:ext cx="866406" cy="2647911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52732" y="2984485"/>
            <a:ext cx="655949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Secure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5463705" y="3375908"/>
            <a:ext cx="674617" cy="2314323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BL32</a:t>
            </a:r>
          </a:p>
        </p:txBody>
      </p:sp>
      <p:sp>
        <p:nvSpPr>
          <p:cNvPr id="130" name="Text Box 106"/>
          <p:cNvSpPr txBox="1">
            <a:spLocks noChangeArrowheads="1"/>
          </p:cNvSpPr>
          <p:nvPr/>
        </p:nvSpPr>
        <p:spPr bwMode="auto">
          <a:xfrm rot="10800000">
            <a:off x="8405729" y="2569631"/>
            <a:ext cx="209669" cy="6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User </a:t>
            </a:r>
          </a:p>
        </p:txBody>
      </p:sp>
      <p:sp>
        <p:nvSpPr>
          <p:cNvPr id="132" name="Text Box 106"/>
          <p:cNvSpPr txBox="1">
            <a:spLocks noChangeArrowheads="1"/>
          </p:cNvSpPr>
          <p:nvPr/>
        </p:nvSpPr>
        <p:spPr bwMode="auto">
          <a:xfrm rot="10800000">
            <a:off x="8405729" y="3284381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Kernel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89674" y="2368000"/>
            <a:ext cx="97013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Non Secure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960687" y="1364066"/>
            <a:ext cx="87395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Cortex-M3</a:t>
            </a:r>
          </a:p>
        </p:txBody>
      </p:sp>
      <p:cxnSp>
        <p:nvCxnSpPr>
          <p:cNvPr id="66" name="Elbow Connector 65"/>
          <p:cNvCxnSpPr/>
          <p:nvPr/>
        </p:nvCxnSpPr>
        <p:spPr>
          <a:xfrm rot="10800000">
            <a:off x="4153771" y="4810059"/>
            <a:ext cx="1303293" cy="230178"/>
          </a:xfrm>
          <a:prstGeom prst="bentConnector3">
            <a:avLst>
              <a:gd name="adj1" fmla="val 50000"/>
            </a:avLst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5377300" y="3601297"/>
            <a:ext cx="853691" cy="865079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3" name="Rectangle 2"/>
          <p:cNvSpPr/>
          <p:nvPr/>
        </p:nvSpPr>
        <p:spPr>
          <a:xfrm>
            <a:off x="5472898" y="3753296"/>
            <a:ext cx="604653" cy="4995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2" dirty="0">
                <a:cs typeface="Arial" panose="020B0604020202020204" pitchFamily="34" charset="0"/>
              </a:rPr>
              <a:t>OP-TEE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SP-MIN</a:t>
            </a:r>
          </a:p>
        </p:txBody>
      </p:sp>
      <p:sp>
        <p:nvSpPr>
          <p:cNvPr id="77" name="AutoShape 98"/>
          <p:cNvSpPr>
            <a:spLocks noChangeArrowheads="1"/>
          </p:cNvSpPr>
          <p:nvPr/>
        </p:nvSpPr>
        <p:spPr bwMode="auto">
          <a:xfrm>
            <a:off x="7896493" y="6045857"/>
            <a:ext cx="2087190" cy="1053565"/>
          </a:xfrm>
          <a:prstGeom prst="roundRect">
            <a:avLst>
              <a:gd name="adj" fmla="val 423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78" name="Text Box 106"/>
          <p:cNvSpPr txBox="1">
            <a:spLocks noChangeArrowheads="1"/>
          </p:cNvSpPr>
          <p:nvPr/>
        </p:nvSpPr>
        <p:spPr bwMode="auto">
          <a:xfrm rot="10800000">
            <a:off x="9554965" y="6143611"/>
            <a:ext cx="540141" cy="5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92" b="1" dirty="0">
                <a:latin typeface="Arial" charset="0"/>
                <a:cs typeface="Arial" charset="0"/>
              </a:rPr>
              <a:t>Legend</a:t>
            </a:r>
          </a:p>
        </p:txBody>
      </p:sp>
      <p:sp>
        <p:nvSpPr>
          <p:cNvPr id="79" name="AutoShape 28"/>
          <p:cNvSpPr>
            <a:spLocks noChangeArrowheads="1"/>
          </p:cNvSpPr>
          <p:nvPr/>
        </p:nvSpPr>
        <p:spPr bwMode="auto">
          <a:xfrm>
            <a:off x="7968912" y="6154103"/>
            <a:ext cx="1492713" cy="892874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8094128" y="6767919"/>
            <a:ext cx="396567" cy="0"/>
          </a:xfrm>
          <a:prstGeom prst="straightConnector1">
            <a:avLst/>
          </a:prstGeom>
          <a:ln w="19050">
            <a:solidFill>
              <a:srgbClr val="25406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8405713" y="6468379"/>
            <a:ext cx="880369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 err="1"/>
              <a:t>SecureWorld</a:t>
            </a:r>
            <a:endParaRPr lang="en-US" sz="882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8405712" y="6657371"/>
            <a:ext cx="728084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/>
              <a:t>Call / Kick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8405713" y="6306583"/>
            <a:ext cx="1099981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 err="1"/>
              <a:t>NonSecureWorld</a:t>
            </a:r>
            <a:endParaRPr lang="en-US" sz="882" b="1" dirty="0"/>
          </a:p>
        </p:txBody>
      </p:sp>
      <p:grpSp>
        <p:nvGrpSpPr>
          <p:cNvPr id="53" name="Group 52"/>
          <p:cNvGrpSpPr/>
          <p:nvPr/>
        </p:nvGrpSpPr>
        <p:grpSpPr>
          <a:xfrm>
            <a:off x="4832557" y="4802749"/>
            <a:ext cx="380475" cy="237487"/>
            <a:chOff x="2360049" y="1981199"/>
            <a:chExt cx="188424" cy="215444"/>
          </a:xfrm>
        </p:grpSpPr>
        <p:sp>
          <p:nvSpPr>
            <p:cNvPr id="54" name="TextBox 5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5</a:t>
              </a:r>
              <a:r>
                <a:rPr lang="en-US" sz="772" dirty="0"/>
                <a:t>.1</a:t>
              </a:r>
              <a:endParaRPr lang="en-US" sz="882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7490666" y="3955626"/>
            <a:ext cx="491845" cy="3876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772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Falcon Module</a:t>
            </a:r>
          </a:p>
        </p:txBody>
      </p:sp>
      <p:sp>
        <p:nvSpPr>
          <p:cNvPr id="65" name="AutoShape 98"/>
          <p:cNvSpPr>
            <a:spLocks noChangeArrowheads="1"/>
          </p:cNvSpPr>
          <p:nvPr/>
        </p:nvSpPr>
        <p:spPr bwMode="auto">
          <a:xfrm>
            <a:off x="7184907" y="4634736"/>
            <a:ext cx="1131635" cy="862277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344471" y="4803013"/>
            <a:ext cx="793835" cy="3438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fbios</a:t>
            </a: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sbios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Straight Arrow Connector 67"/>
          <p:cNvCxnSpPr>
            <a:stCxn id="64" idx="2"/>
            <a:endCxn id="67" idx="0"/>
          </p:cNvCxnSpPr>
          <p:nvPr/>
        </p:nvCxnSpPr>
        <p:spPr>
          <a:xfrm>
            <a:off x="7736589" y="4343303"/>
            <a:ext cx="4801" cy="45971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67" idx="1"/>
          </p:cNvCxnSpPr>
          <p:nvPr/>
        </p:nvCxnSpPr>
        <p:spPr>
          <a:xfrm rot="10800000">
            <a:off x="6126556" y="4974928"/>
            <a:ext cx="1217915" cy="1"/>
          </a:xfrm>
          <a:prstGeom prst="bentConnector3">
            <a:avLst/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n 20"/>
          <p:cNvSpPr/>
          <p:nvPr/>
        </p:nvSpPr>
        <p:spPr>
          <a:xfrm>
            <a:off x="9104550" y="1134314"/>
            <a:ext cx="720484" cy="4623619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cxnSp>
        <p:nvCxnSpPr>
          <p:cNvPr id="25" name="Elbow Connector 24"/>
          <p:cNvCxnSpPr>
            <a:stCxn id="67" idx="3"/>
          </p:cNvCxnSpPr>
          <p:nvPr/>
        </p:nvCxnSpPr>
        <p:spPr>
          <a:xfrm flipV="1">
            <a:off x="8138307" y="4647336"/>
            <a:ext cx="966244" cy="3275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flipV="1">
            <a:off x="4133850" y="1703717"/>
            <a:ext cx="4970700" cy="6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n 33"/>
          <p:cNvSpPr/>
          <p:nvPr/>
        </p:nvSpPr>
        <p:spPr>
          <a:xfrm>
            <a:off x="9104550" y="4370442"/>
            <a:ext cx="720484" cy="479026"/>
          </a:xfrm>
          <a:prstGeom prst="can">
            <a:avLst/>
          </a:prstGeom>
          <a:solidFill>
            <a:srgbClr val="FFCD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grpSp>
        <p:nvGrpSpPr>
          <p:cNvPr id="86" name="Group 85"/>
          <p:cNvGrpSpPr/>
          <p:nvPr/>
        </p:nvGrpSpPr>
        <p:grpSpPr>
          <a:xfrm>
            <a:off x="7895060" y="4430866"/>
            <a:ext cx="207703" cy="237488"/>
            <a:chOff x="2360049" y="1981199"/>
            <a:chExt cx="188424" cy="215444"/>
          </a:xfrm>
        </p:grpSpPr>
        <p:sp>
          <p:nvSpPr>
            <p:cNvPr id="87" name="TextBox 86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2</a:t>
              </a:r>
            </a:p>
          </p:txBody>
        </p:sp>
        <p:sp>
          <p:nvSpPr>
            <p:cNvPr id="88" name="Oval 87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7257226" y="3486026"/>
            <a:ext cx="207703" cy="237488"/>
            <a:chOff x="2360049" y="1981199"/>
            <a:chExt cx="188424" cy="215444"/>
          </a:xfrm>
        </p:grpSpPr>
        <p:sp>
          <p:nvSpPr>
            <p:cNvPr id="90" name="TextBox 89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1</a:t>
              </a:r>
            </a:p>
          </p:txBody>
        </p:sp>
        <p:sp>
          <p:nvSpPr>
            <p:cNvPr id="91" name="Oval 90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718862" y="4730728"/>
            <a:ext cx="207703" cy="237488"/>
            <a:chOff x="2360049" y="1981199"/>
            <a:chExt cx="188424" cy="215444"/>
          </a:xfrm>
        </p:grpSpPr>
        <p:sp>
          <p:nvSpPr>
            <p:cNvPr id="96" name="TextBox 95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3</a:t>
              </a:r>
            </a:p>
          </p:txBody>
        </p:sp>
        <p:sp>
          <p:nvSpPr>
            <p:cNvPr id="97" name="Oval 96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6514359" y="4753772"/>
            <a:ext cx="207703" cy="237488"/>
            <a:chOff x="2360049" y="1981199"/>
            <a:chExt cx="188424" cy="215444"/>
          </a:xfrm>
        </p:grpSpPr>
        <p:sp>
          <p:nvSpPr>
            <p:cNvPr id="99" name="TextBox 98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4</a:t>
              </a:r>
            </a:p>
          </p:txBody>
        </p:sp>
        <p:sp>
          <p:nvSpPr>
            <p:cNvPr id="100" name="Oval 99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104" name="Rectangle 103"/>
          <p:cNvSpPr/>
          <p:nvPr/>
        </p:nvSpPr>
        <p:spPr>
          <a:xfrm>
            <a:off x="9055771" y="4505862"/>
            <a:ext cx="793835" cy="343829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Quickboot</a:t>
            </a: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snapshot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3865882" y="5511292"/>
            <a:ext cx="207703" cy="237488"/>
            <a:chOff x="2360049" y="1981199"/>
            <a:chExt cx="188424" cy="215444"/>
          </a:xfrm>
        </p:grpSpPr>
        <p:sp>
          <p:nvSpPr>
            <p:cNvPr id="107" name="TextBox 106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6</a:t>
              </a:r>
            </a:p>
          </p:txBody>
        </p:sp>
        <p:sp>
          <p:nvSpPr>
            <p:cNvPr id="108" name="Oval 107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8163490" y="6306583"/>
            <a:ext cx="198283" cy="164635"/>
          </a:xfrm>
          <a:prstGeom prst="rect">
            <a:avLst/>
          </a:prstGeom>
          <a:solidFill>
            <a:srgbClr val="FFCD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09" name="Rectangle 108"/>
          <p:cNvSpPr/>
          <p:nvPr/>
        </p:nvSpPr>
        <p:spPr>
          <a:xfrm>
            <a:off x="8170490" y="6516574"/>
            <a:ext cx="198283" cy="164635"/>
          </a:xfrm>
          <a:prstGeom prst="rect">
            <a:avLst/>
          </a:prstGeom>
          <a:solidFill>
            <a:srgbClr val="578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8117308" y="6929857"/>
            <a:ext cx="3523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8405713" y="6810972"/>
            <a:ext cx="955711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 err="1"/>
              <a:t>eMMC</a:t>
            </a:r>
            <a:r>
              <a:rPr lang="en-US" sz="882" b="1" dirty="0"/>
              <a:t> storage</a:t>
            </a:r>
          </a:p>
        </p:txBody>
      </p:sp>
      <p:sp>
        <p:nvSpPr>
          <p:cNvPr id="113" name="Can 112"/>
          <p:cNvSpPr/>
          <p:nvPr/>
        </p:nvSpPr>
        <p:spPr>
          <a:xfrm>
            <a:off x="9127116" y="1503518"/>
            <a:ext cx="691902" cy="42082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15" name="Rectangle 114"/>
          <p:cNvSpPr/>
          <p:nvPr/>
        </p:nvSpPr>
        <p:spPr>
          <a:xfrm>
            <a:off x="9080233" y="1518070"/>
            <a:ext cx="793835" cy="343829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BL32 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Snapshot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77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M3SW)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605635" y="2021214"/>
            <a:ext cx="380475" cy="237487"/>
            <a:chOff x="2360049" y="1981199"/>
            <a:chExt cx="188424" cy="215444"/>
          </a:xfrm>
        </p:grpSpPr>
        <p:sp>
          <p:nvSpPr>
            <p:cNvPr id="70" name="TextBox 69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5</a:t>
              </a:r>
              <a:r>
                <a:rPr lang="en-US" sz="772" dirty="0"/>
                <a:t>.2</a:t>
              </a:r>
              <a:endParaRPr lang="en-US" sz="882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72" name="Can 71"/>
          <p:cNvSpPr/>
          <p:nvPr/>
        </p:nvSpPr>
        <p:spPr>
          <a:xfrm>
            <a:off x="9133133" y="2146118"/>
            <a:ext cx="691902" cy="7441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73" name="Rectangle 72"/>
          <p:cNvSpPr/>
          <p:nvPr/>
        </p:nvSpPr>
        <p:spPr>
          <a:xfrm>
            <a:off x="9169446" y="2560258"/>
            <a:ext cx="584359" cy="15948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4133850" y="1933575"/>
            <a:ext cx="5086350" cy="514350"/>
          </a:xfrm>
          <a:custGeom>
            <a:avLst/>
            <a:gdLst>
              <a:gd name="connsiteX0" fmla="*/ 0 w 5086350"/>
              <a:gd name="connsiteY0" fmla="*/ 514350 h 514350"/>
              <a:gd name="connsiteX1" fmla="*/ 3981450 w 5086350"/>
              <a:gd name="connsiteY1" fmla="*/ 352425 h 514350"/>
              <a:gd name="connsiteX2" fmla="*/ 5086350 w 5086350"/>
              <a:gd name="connsiteY2" fmla="*/ 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6350" h="514350">
                <a:moveTo>
                  <a:pt x="0" y="514350"/>
                </a:moveTo>
                <a:cubicBezTo>
                  <a:pt x="1566862" y="476250"/>
                  <a:pt x="3133725" y="438150"/>
                  <a:pt x="3981450" y="352425"/>
                </a:cubicBezTo>
                <a:cubicBezTo>
                  <a:pt x="4829175" y="266700"/>
                  <a:pt x="4957762" y="133350"/>
                  <a:pt x="5086350" y="0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965440" y="2333625"/>
            <a:ext cx="1730760" cy="1114425"/>
          </a:xfrm>
          <a:custGeom>
            <a:avLst/>
            <a:gdLst>
              <a:gd name="connsiteX0" fmla="*/ 6735 w 1730760"/>
              <a:gd name="connsiteY0" fmla="*/ 1114425 h 1114425"/>
              <a:gd name="connsiteX1" fmla="*/ 263910 w 1730760"/>
              <a:gd name="connsiteY1" fmla="*/ 428625 h 1114425"/>
              <a:gd name="connsiteX2" fmla="*/ 1730760 w 1730760"/>
              <a:gd name="connsiteY2" fmla="*/ 0 h 111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0760" h="1114425">
                <a:moveTo>
                  <a:pt x="6735" y="1114425"/>
                </a:moveTo>
                <a:cubicBezTo>
                  <a:pt x="-8346" y="864393"/>
                  <a:pt x="-23427" y="614362"/>
                  <a:pt x="263910" y="428625"/>
                </a:cubicBezTo>
                <a:cubicBezTo>
                  <a:pt x="551247" y="242888"/>
                  <a:pt x="1141003" y="121444"/>
                  <a:pt x="1730760" y="0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7886700" y="4286250"/>
            <a:ext cx="1228725" cy="285247"/>
          </a:xfrm>
          <a:custGeom>
            <a:avLst/>
            <a:gdLst>
              <a:gd name="connsiteX0" fmla="*/ 0 w 1228725"/>
              <a:gd name="connsiteY0" fmla="*/ 0 h 285247"/>
              <a:gd name="connsiteX1" fmla="*/ 552450 w 1228725"/>
              <a:gd name="connsiteY1" fmla="*/ 257175 h 285247"/>
              <a:gd name="connsiteX2" fmla="*/ 1228725 w 1228725"/>
              <a:gd name="connsiteY2" fmla="*/ 266700 h 28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725" h="285247">
                <a:moveTo>
                  <a:pt x="0" y="0"/>
                </a:moveTo>
                <a:cubicBezTo>
                  <a:pt x="173831" y="106362"/>
                  <a:pt x="347663" y="212725"/>
                  <a:pt x="552450" y="257175"/>
                </a:cubicBezTo>
                <a:cubicBezTo>
                  <a:pt x="757238" y="301625"/>
                  <a:pt x="992981" y="284162"/>
                  <a:pt x="1228725" y="266700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7781925" y="3076575"/>
            <a:ext cx="962025" cy="1495425"/>
          </a:xfrm>
          <a:custGeom>
            <a:avLst/>
            <a:gdLst>
              <a:gd name="connsiteX0" fmla="*/ 0 w 962025"/>
              <a:gd name="connsiteY0" fmla="*/ 0 h 1495425"/>
              <a:gd name="connsiteX1" fmla="*/ 381000 w 962025"/>
              <a:gd name="connsiteY1" fmla="*/ 1076325 h 1495425"/>
              <a:gd name="connsiteX2" fmla="*/ 962025 w 962025"/>
              <a:gd name="connsiteY2" fmla="*/ 1495425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2025" h="1495425">
                <a:moveTo>
                  <a:pt x="0" y="0"/>
                </a:moveTo>
                <a:cubicBezTo>
                  <a:pt x="110331" y="413544"/>
                  <a:pt x="220663" y="827088"/>
                  <a:pt x="381000" y="1076325"/>
                </a:cubicBezTo>
                <a:cubicBezTo>
                  <a:pt x="541337" y="1325562"/>
                  <a:pt x="751681" y="1410493"/>
                  <a:pt x="962025" y="1495425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960481" y="4219575"/>
            <a:ext cx="1764419" cy="365869"/>
          </a:xfrm>
          <a:custGeom>
            <a:avLst/>
            <a:gdLst>
              <a:gd name="connsiteX0" fmla="*/ 11819 w 1764419"/>
              <a:gd name="connsiteY0" fmla="*/ 0 h 365869"/>
              <a:gd name="connsiteX1" fmla="*/ 259469 w 1764419"/>
              <a:gd name="connsiteY1" fmla="*/ 314325 h 365869"/>
              <a:gd name="connsiteX2" fmla="*/ 1764419 w 1764419"/>
              <a:gd name="connsiteY2" fmla="*/ 361950 h 36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64419" h="365869">
                <a:moveTo>
                  <a:pt x="11819" y="0"/>
                </a:moveTo>
                <a:cubicBezTo>
                  <a:pt x="-10406" y="127000"/>
                  <a:pt x="-32631" y="254000"/>
                  <a:pt x="259469" y="314325"/>
                </a:cubicBezTo>
                <a:cubicBezTo>
                  <a:pt x="551569" y="374650"/>
                  <a:pt x="1157994" y="368300"/>
                  <a:pt x="1764419" y="361950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711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661860" y="1245176"/>
            <a:ext cx="8228160" cy="48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1: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serland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requests the STD(hibernate) thanks to 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Quickboot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procfs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interface (/proc/falcon)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2: After 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linux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Suspend preparation, snapshot module (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falcon.ko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) requests the next stage snapshot creation through 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sbios</a:t>
            </a:r>
            <a:endParaRPr lang="en-US" sz="1400" i="1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3: 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sbios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produces and stores the snapshot in a raw partition in </a:t>
            </a:r>
            <a:r>
              <a:rPr lang="fr-FR" sz="14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endParaRPr lang="en-US" sz="1400" b="1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4: 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sbios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request a SMC call (HIBERNATE) to Secure World ATF BL32.</a:t>
            </a:r>
          </a:p>
          <a:p>
            <a:pPr marL="635040" lvl="1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Beside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the call itself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the 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entry point for resume is also notified.</a:t>
            </a:r>
          </a:p>
          <a:p>
            <a:pPr marL="635040" lvl="1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5.1: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processes the usual STR procedure(move in suspend context) and sends an IPC message to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  (HIBERNATE)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5.2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Sw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produces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the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copy in </a:t>
            </a:r>
            <a:r>
              <a:rPr lang="en-US" sz="1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 A7 </a:t>
            </a:r>
            <a:r>
              <a:rPr lang="en-US" sz="1400" spc="-1" dirty="0" err="1" smtClean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en-US" sz="1400" spc="-1" dirty="0" smtClean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, then produces a 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snaphot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in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  raw partition in </a:t>
            </a:r>
            <a:r>
              <a:rPr lang="en-US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6: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Sw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writes a tag in </a:t>
            </a:r>
            <a:r>
              <a:rPr lang="en-US" sz="1400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B</a:t>
            </a:r>
            <a:r>
              <a:rPr lang="en-US" sz="1400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ackup RAM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reference STD state</a:t>
            </a:r>
            <a:b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Sw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requests the power off to PMU, the platform is moved in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TDBY mode (without DDR self-refresh procedure)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6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092240" lvl="2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092240" lvl="2" indent="-176400">
              <a:buClr>
                <a:srgbClr val="39A9DC"/>
              </a:buClr>
              <a:buFont typeface="Arial"/>
              <a:buChar char="•"/>
            </a:pPr>
            <a:endParaRPr lang="en-US" sz="16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635040" lvl="1" indent="-176400">
              <a:buClr>
                <a:srgbClr val="39A9DC"/>
              </a:buClr>
              <a:buFont typeface="Arial"/>
              <a:buChar char="•"/>
            </a:pPr>
            <a:endParaRPr lang="en-US" sz="16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8618400" y="677880"/>
            <a:ext cx="543240" cy="1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3"/>
          <p:cNvSpPr/>
          <p:nvPr/>
        </p:nvSpPr>
        <p:spPr>
          <a:xfrm>
            <a:off x="457200" y="115920"/>
            <a:ext cx="807408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STD suspend sequence details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17875" y="1717756"/>
            <a:ext cx="530120" cy="144684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2000" rIns="0" rtlCol="0" anchor="ctr"/>
          <a:lstStyle/>
          <a:p>
            <a:pPr algn="ctr">
              <a:lnSpc>
                <a:spcPts val="900"/>
              </a:lnSpc>
            </a:pPr>
            <a:r>
              <a:rPr lang="en-US" sz="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97099" y="5879541"/>
            <a:ext cx="2241552" cy="1342171"/>
            <a:chOff x="7018405" y="6108201"/>
            <a:chExt cx="2241552" cy="1342171"/>
          </a:xfrm>
        </p:grpSpPr>
        <p:grpSp>
          <p:nvGrpSpPr>
            <p:cNvPr id="10" name="Group 9"/>
            <p:cNvGrpSpPr/>
            <p:nvPr/>
          </p:nvGrpSpPr>
          <p:grpSpPr>
            <a:xfrm>
              <a:off x="7018405" y="6108201"/>
              <a:ext cx="2241552" cy="1342171"/>
              <a:chOff x="5964292" y="6364023"/>
              <a:chExt cx="2241552" cy="1342171"/>
            </a:xfrm>
          </p:grpSpPr>
          <p:sp>
            <p:nvSpPr>
              <p:cNvPr id="13" name="AutoShape 98"/>
              <p:cNvSpPr>
                <a:spLocks noChangeArrowheads="1"/>
              </p:cNvSpPr>
              <p:nvPr/>
            </p:nvSpPr>
            <p:spPr bwMode="auto">
              <a:xfrm>
                <a:off x="5964292" y="6364023"/>
                <a:ext cx="2241552" cy="1342171"/>
              </a:xfrm>
              <a:prstGeom prst="roundRect">
                <a:avLst>
                  <a:gd name="adj" fmla="val 423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5400000" scaled="1"/>
              </a:gradFill>
              <a:ln w="9525" algn="ctr">
                <a:solidFill>
                  <a:srgbClr val="9999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551656" y="6746486"/>
                <a:ext cx="529312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err="1" smtClean="0"/>
                  <a:t>Esram</a:t>
                </a:r>
                <a:endParaRPr lang="en-US" sz="882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551656" y="6493761"/>
                <a:ext cx="894797" cy="228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smtClean="0"/>
                  <a:t>Memory DDR</a:t>
                </a:r>
                <a:endParaRPr lang="en-US" sz="882" b="1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118150" y="6497034"/>
                <a:ext cx="198283" cy="164635"/>
              </a:xfrm>
              <a:prstGeom prst="rect">
                <a:avLst/>
              </a:prstGeom>
              <a:solidFill>
                <a:srgbClr val="FFCD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133761" y="6778206"/>
                <a:ext cx="198283" cy="164635"/>
              </a:xfrm>
              <a:prstGeom prst="rect">
                <a:avLst/>
              </a:prstGeom>
              <a:solidFill>
                <a:srgbClr val="578B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133761" y="7069570"/>
                <a:ext cx="198283" cy="16463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551656" y="7008603"/>
                <a:ext cx="479618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82" b="1" dirty="0" smtClean="0"/>
                  <a:t>Flash</a:t>
                </a:r>
                <a:endParaRPr lang="en-US" sz="882" b="1" dirty="0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7187874" y="7127021"/>
              <a:ext cx="198283" cy="16463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05769" y="7066054"/>
              <a:ext cx="869149" cy="22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82" b="1" dirty="0" smtClean="0"/>
                <a:t>Backup Ram</a:t>
              </a:r>
              <a:endParaRPr lang="en-US" sz="882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416048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50" y="345461"/>
            <a:ext cx="8509405" cy="7214214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43675" y="-449502"/>
            <a:ext cx="9071213" cy="1261930"/>
          </a:xfrm>
        </p:spPr>
        <p:txBody>
          <a:bodyPr>
            <a:normAutofit/>
          </a:bodyPr>
          <a:lstStyle/>
          <a:p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STD Resume </a:t>
            </a:r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sequence</a:t>
            </a:r>
          </a:p>
        </p:txBody>
      </p:sp>
    </p:spTree>
    <p:extLst>
      <p:ext uri="{BB962C8B-B14F-4D97-AF65-F5344CB8AC3E}">
        <p14:creationId xmlns:p14="http://schemas.microsoft.com/office/powerpoint/2010/main" val="39638551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98"/>
          <p:cNvSpPr>
            <a:spLocks noChangeArrowheads="1"/>
          </p:cNvSpPr>
          <p:nvPr/>
        </p:nvSpPr>
        <p:spPr bwMode="auto">
          <a:xfrm>
            <a:off x="5113994" y="1766854"/>
            <a:ext cx="3657712" cy="4279003"/>
          </a:xfrm>
          <a:prstGeom prst="roundRect">
            <a:avLst>
              <a:gd name="adj" fmla="val 172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9" name="AutoShape 98"/>
          <p:cNvSpPr>
            <a:spLocks noChangeArrowheads="1"/>
          </p:cNvSpPr>
          <p:nvPr/>
        </p:nvSpPr>
        <p:spPr bwMode="auto">
          <a:xfrm>
            <a:off x="6432803" y="2665159"/>
            <a:ext cx="2180612" cy="1127344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6" name="AutoShape 98"/>
          <p:cNvSpPr>
            <a:spLocks noChangeArrowheads="1"/>
          </p:cNvSpPr>
          <p:nvPr/>
        </p:nvSpPr>
        <p:spPr bwMode="auto">
          <a:xfrm>
            <a:off x="6432803" y="1916317"/>
            <a:ext cx="2180612" cy="668096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1" name="AutoShape 28"/>
          <p:cNvSpPr>
            <a:spLocks noChangeArrowheads="1"/>
          </p:cNvSpPr>
          <p:nvPr/>
        </p:nvSpPr>
        <p:spPr bwMode="auto">
          <a:xfrm>
            <a:off x="6551655" y="2247060"/>
            <a:ext cx="1179528" cy="865682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8"/>
          <p:cNvSpPr>
            <a:spLocks noChangeArrowheads="1"/>
          </p:cNvSpPr>
          <p:nvPr/>
        </p:nvSpPr>
        <p:spPr bwMode="auto">
          <a:xfrm>
            <a:off x="2382872" y="808407"/>
            <a:ext cx="2259741" cy="5252586"/>
          </a:xfrm>
          <a:prstGeom prst="roundRect">
            <a:avLst>
              <a:gd name="adj" fmla="val 2280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20" y="-132389"/>
            <a:ext cx="6725887" cy="1324540"/>
          </a:xfrm>
        </p:spPr>
        <p:txBody>
          <a:bodyPr>
            <a:normAutofit/>
          </a:bodyPr>
          <a:lstStyle/>
          <a:p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STD Resume sequence </a:t>
            </a:r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           </a:t>
            </a:r>
            <a:endParaRPr lang="en-US" sz="3968" spc="-1" dirty="0">
              <a:solidFill>
                <a:srgbClr val="39A9DC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  <a:cs typeface="+mn-cs"/>
            </a:endParaRPr>
          </a:p>
        </p:txBody>
      </p:sp>
      <p:sp>
        <p:nvSpPr>
          <p:cNvPr id="15" name="Donut 14"/>
          <p:cNvSpPr/>
          <p:nvPr/>
        </p:nvSpPr>
        <p:spPr>
          <a:xfrm>
            <a:off x="3674019" y="6994575"/>
            <a:ext cx="277783" cy="277783"/>
          </a:xfrm>
          <a:prstGeom prst="don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7" idx="2"/>
          </p:cNvCxnSpPr>
          <p:nvPr/>
        </p:nvCxnSpPr>
        <p:spPr>
          <a:xfrm flipV="1">
            <a:off x="3821586" y="6629951"/>
            <a:ext cx="0" cy="3646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3484278" y="6312484"/>
            <a:ext cx="674617" cy="317467"/>
          </a:xfrm>
          <a:prstGeom prst="rect">
            <a:avLst/>
          </a:prstGeom>
          <a:solidFill>
            <a:schemeClr val="tx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9367" rIns="0" bIns="5039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lnSpc>
                <a:spcPts val="900"/>
              </a:lnSpc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82" dirty="0"/>
              <a:t>M3 </a:t>
            </a:r>
          </a:p>
          <a:p>
            <a:r>
              <a:rPr lang="en-US" sz="882" dirty="0"/>
              <a:t>Boot ROM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84278" y="4814219"/>
            <a:ext cx="674617" cy="1010173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17" idx="0"/>
            <a:endCxn id="20" idx="2"/>
          </p:cNvCxnSpPr>
          <p:nvPr/>
        </p:nvCxnSpPr>
        <p:spPr>
          <a:xfrm flipV="1">
            <a:off x="3821586" y="5824392"/>
            <a:ext cx="0" cy="4880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155060" y="5669664"/>
            <a:ext cx="1298815" cy="964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804110" y="3071118"/>
            <a:ext cx="674617" cy="600213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Kernel</a:t>
            </a:r>
          </a:p>
          <a:p>
            <a:pPr algn="ctr">
              <a:lnSpc>
                <a:spcPts val="992"/>
              </a:lnSpc>
            </a:pPr>
            <a:r>
              <a:rPr lang="en-US" sz="772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suspend context)</a:t>
            </a:r>
          </a:p>
        </p:txBody>
      </p:sp>
      <p:cxnSp>
        <p:nvCxnSpPr>
          <p:cNvPr id="42" name="Straight Arrow Connector 41"/>
          <p:cNvCxnSpPr>
            <a:stCxn id="39" idx="0"/>
            <a:endCxn id="43" idx="2"/>
          </p:cNvCxnSpPr>
          <p:nvPr/>
        </p:nvCxnSpPr>
        <p:spPr>
          <a:xfrm flipV="1">
            <a:off x="7141419" y="2774509"/>
            <a:ext cx="0" cy="2966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04110" y="2457043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484278" y="1231808"/>
            <a:ext cx="674617" cy="3291975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998035" y="1490977"/>
            <a:ext cx="859531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Cortex-A7</a:t>
            </a:r>
          </a:p>
        </p:txBody>
      </p:sp>
      <p:sp>
        <p:nvSpPr>
          <p:cNvPr id="118" name="AutoShape 98"/>
          <p:cNvSpPr>
            <a:spLocks noChangeArrowheads="1"/>
          </p:cNvSpPr>
          <p:nvPr/>
        </p:nvSpPr>
        <p:spPr bwMode="auto">
          <a:xfrm>
            <a:off x="5281648" y="1915487"/>
            <a:ext cx="1010158" cy="4014133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62561" y="1682789"/>
            <a:ext cx="655949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Secure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5463705" y="2241957"/>
            <a:ext cx="674617" cy="2184288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BL32</a:t>
            </a:r>
          </a:p>
          <a:p>
            <a:pPr algn="ctr">
              <a:lnSpc>
                <a:spcPts val="992"/>
              </a:lnSpc>
            </a:pPr>
            <a:r>
              <a:rPr lang="en-US" sz="772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</a:t>
            </a:r>
            <a:r>
              <a:rPr lang="en-US" sz="772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supend</a:t>
            </a:r>
            <a:r>
              <a:rPr lang="en-US" sz="772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context)</a:t>
            </a:r>
          </a:p>
        </p:txBody>
      </p:sp>
      <p:sp>
        <p:nvSpPr>
          <p:cNvPr id="130" name="Text Box 106"/>
          <p:cNvSpPr txBox="1">
            <a:spLocks noChangeArrowheads="1"/>
          </p:cNvSpPr>
          <p:nvPr/>
        </p:nvSpPr>
        <p:spPr bwMode="auto">
          <a:xfrm rot="10800000">
            <a:off x="8405729" y="1897660"/>
            <a:ext cx="209669" cy="6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User </a:t>
            </a:r>
          </a:p>
        </p:txBody>
      </p:sp>
      <p:sp>
        <p:nvSpPr>
          <p:cNvPr id="132" name="Text Box 106"/>
          <p:cNvSpPr txBox="1">
            <a:spLocks noChangeArrowheads="1"/>
          </p:cNvSpPr>
          <p:nvPr/>
        </p:nvSpPr>
        <p:spPr bwMode="auto">
          <a:xfrm rot="10800000">
            <a:off x="8405729" y="2612410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Kernel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89674" y="1696028"/>
            <a:ext cx="97013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Non Secure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600068" y="916686"/>
            <a:ext cx="87395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Cortex-M3</a:t>
            </a:r>
          </a:p>
        </p:txBody>
      </p:sp>
      <p:sp>
        <p:nvSpPr>
          <p:cNvPr id="83" name="Line Callout 2 (Accent Bar) 82"/>
          <p:cNvSpPr/>
          <p:nvPr/>
        </p:nvSpPr>
        <p:spPr>
          <a:xfrm>
            <a:off x="2007480" y="6281510"/>
            <a:ext cx="993081" cy="379416"/>
          </a:xfrm>
          <a:prstGeom prst="accentCallout2">
            <a:avLst>
              <a:gd name="adj1" fmla="val 16499"/>
              <a:gd name="adj2" fmla="val 97465"/>
              <a:gd name="adj3" fmla="val 18750"/>
              <a:gd name="adj4" fmla="val 122992"/>
              <a:gd name="adj5" fmla="val 53964"/>
              <a:gd name="adj6" fmla="val 14614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2" dirty="0">
                <a:solidFill>
                  <a:schemeClr val="tx1"/>
                </a:solidFill>
              </a:rPr>
              <a:t>Ensure secure boot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5377300" y="2467346"/>
            <a:ext cx="853691" cy="865079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3" name="Rectangle 2"/>
          <p:cNvSpPr/>
          <p:nvPr/>
        </p:nvSpPr>
        <p:spPr>
          <a:xfrm>
            <a:off x="5472898" y="2619344"/>
            <a:ext cx="604653" cy="4995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2" dirty="0">
                <a:cs typeface="Arial" panose="020B0604020202020204" pitchFamily="34" charset="0"/>
              </a:rPr>
              <a:t>OP-TEE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SP-MIN</a:t>
            </a:r>
          </a:p>
        </p:txBody>
      </p:sp>
      <p:cxnSp>
        <p:nvCxnSpPr>
          <p:cNvPr id="19" name="Elbow Connector 18"/>
          <p:cNvCxnSpPr>
            <a:endCxn id="97" idx="0"/>
          </p:cNvCxnSpPr>
          <p:nvPr/>
        </p:nvCxnSpPr>
        <p:spPr>
          <a:xfrm>
            <a:off x="6138322" y="3988002"/>
            <a:ext cx="1531014" cy="1167490"/>
          </a:xfrm>
          <a:prstGeom prst="bentConnector2">
            <a:avLst/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3813480" y="4523403"/>
            <a:ext cx="8675" cy="307957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utoShape 98"/>
          <p:cNvSpPr>
            <a:spLocks noChangeArrowheads="1"/>
          </p:cNvSpPr>
          <p:nvPr/>
        </p:nvSpPr>
        <p:spPr bwMode="auto">
          <a:xfrm>
            <a:off x="7896493" y="6045857"/>
            <a:ext cx="2087190" cy="1226502"/>
          </a:xfrm>
          <a:prstGeom prst="roundRect">
            <a:avLst>
              <a:gd name="adj" fmla="val 423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46" name="Text Box 106"/>
          <p:cNvSpPr txBox="1">
            <a:spLocks noChangeArrowheads="1"/>
          </p:cNvSpPr>
          <p:nvPr/>
        </p:nvSpPr>
        <p:spPr bwMode="auto">
          <a:xfrm rot="10800000">
            <a:off x="9554965" y="6143611"/>
            <a:ext cx="540141" cy="5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92" b="1" dirty="0">
                <a:latin typeface="Arial" charset="0"/>
                <a:cs typeface="Arial" charset="0"/>
              </a:rPr>
              <a:t>Legend</a:t>
            </a:r>
          </a:p>
        </p:txBody>
      </p:sp>
      <p:sp>
        <p:nvSpPr>
          <p:cNvPr id="47" name="AutoShape 28"/>
          <p:cNvSpPr>
            <a:spLocks noChangeArrowheads="1"/>
          </p:cNvSpPr>
          <p:nvPr/>
        </p:nvSpPr>
        <p:spPr bwMode="auto">
          <a:xfrm>
            <a:off x="7968912" y="6154103"/>
            <a:ext cx="1678008" cy="1099843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r>
              <a:rPr lang="en-US" sz="992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Actions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8094128" y="6621066"/>
            <a:ext cx="396567" cy="0"/>
          </a:xfrm>
          <a:prstGeom prst="straightConnector1">
            <a:avLst/>
          </a:prstGeom>
          <a:ln w="19050">
            <a:solidFill>
              <a:schemeClr val="accent2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8094128" y="6776743"/>
            <a:ext cx="39656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411631" y="6498202"/>
            <a:ext cx="1075936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2"/>
                </a:solidFill>
              </a:rPr>
              <a:t>Loads from DDR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8088210" y="6429446"/>
            <a:ext cx="39656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405712" y="6306583"/>
            <a:ext cx="728084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1">
                    <a:lumMod val="50000"/>
                  </a:schemeClr>
                </a:solidFill>
              </a:rPr>
              <a:t>Call / Kick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8094128" y="6797742"/>
            <a:ext cx="39656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411630" y="6687194"/>
            <a:ext cx="1580882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/>
              <a:t>Loads from </a:t>
            </a:r>
            <a:r>
              <a:rPr lang="en-US" sz="882" b="1" dirty="0" err="1"/>
              <a:t>eMMC</a:t>
            </a:r>
            <a:r>
              <a:rPr lang="en-US" sz="882" b="1" dirty="0"/>
              <a:t> &amp; Calls</a:t>
            </a:r>
          </a:p>
        </p:txBody>
      </p:sp>
      <p:cxnSp>
        <p:nvCxnSpPr>
          <p:cNvPr id="12" name="Straight Arrow Connector 11"/>
          <p:cNvCxnSpPr>
            <a:stCxn id="113" idx="0"/>
            <a:endCxn id="122" idx="2"/>
          </p:cNvCxnSpPr>
          <p:nvPr/>
        </p:nvCxnSpPr>
        <p:spPr>
          <a:xfrm flipV="1">
            <a:off x="5794373" y="4426245"/>
            <a:ext cx="6641" cy="455256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8094128" y="7028791"/>
            <a:ext cx="396567" cy="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411631" y="6918243"/>
            <a:ext cx="1164101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3">
                    <a:lumMod val="75000"/>
                  </a:schemeClr>
                </a:solidFill>
              </a:rPr>
              <a:t>Loads from </a:t>
            </a:r>
            <a:r>
              <a:rPr lang="en-US" sz="882" b="1" dirty="0" err="1">
                <a:solidFill>
                  <a:schemeClr val="accent3">
                    <a:lumMod val="75000"/>
                  </a:schemeClr>
                </a:solidFill>
              </a:rPr>
              <a:t>eMMC</a:t>
            </a:r>
            <a:endParaRPr lang="en-US" sz="882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2" name="Elbow Connector 21"/>
          <p:cNvCxnSpPr/>
          <p:nvPr/>
        </p:nvCxnSpPr>
        <p:spPr>
          <a:xfrm flipV="1">
            <a:off x="4155060" y="4207854"/>
            <a:ext cx="1338739" cy="797408"/>
          </a:xfrm>
          <a:prstGeom prst="bentConnector3">
            <a:avLst/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4870298" y="5785904"/>
            <a:ext cx="207703" cy="237488"/>
            <a:chOff x="2360049" y="1981199"/>
            <a:chExt cx="188424" cy="215444"/>
          </a:xfrm>
        </p:grpSpPr>
        <p:sp>
          <p:nvSpPr>
            <p:cNvPr id="24" name="TextBox 2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1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930594" y="4452161"/>
            <a:ext cx="207703" cy="237488"/>
            <a:chOff x="2360049" y="1981199"/>
            <a:chExt cx="188424" cy="215444"/>
          </a:xfrm>
        </p:grpSpPr>
        <p:sp>
          <p:nvSpPr>
            <p:cNvPr id="77" name="TextBox 76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3</a:t>
              </a:r>
            </a:p>
          </p:txBody>
        </p:sp>
        <p:sp>
          <p:nvSpPr>
            <p:cNvPr id="78" name="Oval 77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17991" y="4715933"/>
            <a:ext cx="403474" cy="228076"/>
            <a:chOff x="2360049" y="1981199"/>
            <a:chExt cx="188424" cy="223656"/>
          </a:xfrm>
        </p:grpSpPr>
        <p:sp>
          <p:nvSpPr>
            <p:cNvPr id="85" name="TextBox 84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 smtClean="0"/>
                <a:t>5.3</a:t>
              </a:r>
              <a:endParaRPr lang="en-US" sz="882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810217" y="4576735"/>
            <a:ext cx="207703" cy="237488"/>
            <a:chOff x="2360049" y="1981199"/>
            <a:chExt cx="188424" cy="215444"/>
          </a:xfrm>
        </p:grpSpPr>
        <p:sp>
          <p:nvSpPr>
            <p:cNvPr id="91" name="TextBox 90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7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529698" y="4049527"/>
            <a:ext cx="207703" cy="237488"/>
            <a:chOff x="2360049" y="1981199"/>
            <a:chExt cx="188424" cy="215444"/>
          </a:xfrm>
        </p:grpSpPr>
        <p:sp>
          <p:nvSpPr>
            <p:cNvPr id="94" name="TextBox 9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8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4927676" y="4324775"/>
            <a:ext cx="639919" cy="194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1" i="1" dirty="0"/>
              <a:t>to A7 </a:t>
            </a:r>
            <a:r>
              <a:rPr lang="en-US" sz="661" i="1" dirty="0" err="1"/>
              <a:t>esram</a:t>
            </a:r>
            <a:endParaRPr lang="en-US" sz="661" i="1" dirty="0"/>
          </a:p>
        </p:txBody>
      </p:sp>
      <p:sp>
        <p:nvSpPr>
          <p:cNvPr id="96" name="AutoShape 98"/>
          <p:cNvSpPr>
            <a:spLocks noChangeArrowheads="1"/>
          </p:cNvSpPr>
          <p:nvPr/>
        </p:nvSpPr>
        <p:spPr bwMode="auto">
          <a:xfrm>
            <a:off x="6922407" y="4987216"/>
            <a:ext cx="1500455" cy="862277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057500" y="5155492"/>
            <a:ext cx="1223673" cy="343829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fbios</a:t>
            </a: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sbios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7485346" y="3334588"/>
            <a:ext cx="793835" cy="343829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Falcon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990799" y="3671331"/>
            <a:ext cx="31385" cy="148416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055771" y="594070"/>
            <a:ext cx="1044980" cy="214337"/>
          </a:xfrm>
          <a:prstGeom prst="rect">
            <a:avLst/>
          </a:prstGeom>
        </p:spPr>
        <p:txBody>
          <a:bodyPr/>
          <a:lstStyle/>
          <a:p>
            <a:r>
              <a:rPr lang="fr-FR" dirty="0" err="1" smtClean="0"/>
              <a:t>eMMC</a:t>
            </a:r>
            <a:endParaRPr lang="fr-FR" dirty="0"/>
          </a:p>
        </p:txBody>
      </p:sp>
      <p:sp>
        <p:nvSpPr>
          <p:cNvPr id="127" name="Can 126"/>
          <p:cNvSpPr/>
          <p:nvPr/>
        </p:nvSpPr>
        <p:spPr>
          <a:xfrm>
            <a:off x="9104550" y="980320"/>
            <a:ext cx="720484" cy="4623619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28" name="Can 127"/>
          <p:cNvSpPr/>
          <p:nvPr/>
        </p:nvSpPr>
        <p:spPr>
          <a:xfrm>
            <a:off x="9104550" y="4425999"/>
            <a:ext cx="720484" cy="47902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31" name="Can 130"/>
          <p:cNvSpPr/>
          <p:nvPr/>
        </p:nvSpPr>
        <p:spPr>
          <a:xfrm>
            <a:off x="9103674" y="1112993"/>
            <a:ext cx="691902" cy="42082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33" name="Rectangle 132"/>
          <p:cNvSpPr/>
          <p:nvPr/>
        </p:nvSpPr>
        <p:spPr>
          <a:xfrm>
            <a:off x="9055771" y="4551893"/>
            <a:ext cx="793835" cy="343829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Quickboot</a:t>
            </a: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snapshot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9056791" y="1127545"/>
            <a:ext cx="793835" cy="343829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BL32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Snapshot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77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M3SW)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4155060" y="4351868"/>
            <a:ext cx="1338739" cy="755117"/>
          </a:xfrm>
          <a:prstGeom prst="bentConnector3">
            <a:avLst>
              <a:gd name="adj1" fmla="val 58889"/>
            </a:avLst>
          </a:prstGeom>
          <a:ln w="2857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n 55"/>
          <p:cNvSpPr/>
          <p:nvPr/>
        </p:nvSpPr>
        <p:spPr>
          <a:xfrm>
            <a:off x="9103674" y="2719951"/>
            <a:ext cx="691902" cy="142497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44" name="Rectangle 143"/>
          <p:cNvSpPr/>
          <p:nvPr/>
        </p:nvSpPr>
        <p:spPr>
          <a:xfrm>
            <a:off x="9072683" y="2908482"/>
            <a:ext cx="793835" cy="121142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 </a:t>
            </a:r>
            <a:r>
              <a:rPr lang="en-US" sz="882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M3Sw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Fbios</a:t>
            </a: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sbios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4816368" y="5317773"/>
            <a:ext cx="207703" cy="237488"/>
            <a:chOff x="2360049" y="1981199"/>
            <a:chExt cx="188424" cy="215444"/>
          </a:xfrm>
        </p:grpSpPr>
        <p:sp>
          <p:nvSpPr>
            <p:cNvPr id="148" name="TextBox 147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4</a:t>
              </a:r>
            </a:p>
          </p:txBody>
        </p:sp>
        <p:sp>
          <p:nvSpPr>
            <p:cNvPr id="149" name="Oval 148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4920396" y="4790158"/>
            <a:ext cx="399975" cy="228076"/>
            <a:chOff x="2360049" y="1981199"/>
            <a:chExt cx="186790" cy="223656"/>
          </a:xfrm>
        </p:grpSpPr>
        <p:sp>
          <p:nvSpPr>
            <p:cNvPr id="154" name="TextBox 153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5.1</a:t>
              </a:r>
            </a:p>
          </p:txBody>
        </p:sp>
        <p:sp>
          <p:nvSpPr>
            <p:cNvPr id="155" name="Oval 154"/>
            <p:cNvSpPr/>
            <p:nvPr/>
          </p:nvSpPr>
          <p:spPr>
            <a:xfrm>
              <a:off x="2387487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8034415" y="4043976"/>
            <a:ext cx="207703" cy="237488"/>
            <a:chOff x="2360049" y="1981199"/>
            <a:chExt cx="188424" cy="215444"/>
          </a:xfrm>
        </p:grpSpPr>
        <p:sp>
          <p:nvSpPr>
            <p:cNvPr id="157" name="TextBox 156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9</a:t>
              </a:r>
            </a:p>
          </p:txBody>
        </p:sp>
        <p:sp>
          <p:nvSpPr>
            <p:cNvPr id="158" name="Oval 157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cxnSp>
        <p:nvCxnSpPr>
          <p:cNvPr id="9" name="Elbow Connector 8"/>
          <p:cNvCxnSpPr/>
          <p:nvPr/>
        </p:nvCxnSpPr>
        <p:spPr>
          <a:xfrm rot="10800000" flipV="1">
            <a:off x="4151089" y="4115822"/>
            <a:ext cx="1311197" cy="819812"/>
          </a:xfrm>
          <a:prstGeom prst="bentConnector3">
            <a:avLst>
              <a:gd name="adj1" fmla="val 74343"/>
            </a:avLst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/>
        </p:nvGrpSpPr>
        <p:grpSpPr>
          <a:xfrm>
            <a:off x="4106409" y="4463943"/>
            <a:ext cx="403474" cy="228076"/>
            <a:chOff x="2360049" y="1981199"/>
            <a:chExt cx="188424" cy="223656"/>
          </a:xfrm>
        </p:grpSpPr>
        <p:sp>
          <p:nvSpPr>
            <p:cNvPr id="102" name="TextBox 101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6.2</a:t>
              </a:r>
            </a:p>
          </p:txBody>
        </p:sp>
        <p:sp>
          <p:nvSpPr>
            <p:cNvPr id="105" name="Oval 10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113" name="Rectangle 112"/>
          <p:cNvSpPr/>
          <p:nvPr/>
        </p:nvSpPr>
        <p:spPr>
          <a:xfrm>
            <a:off x="5457064" y="4881501"/>
            <a:ext cx="674617" cy="921620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BL2</a:t>
            </a:r>
          </a:p>
        </p:txBody>
      </p:sp>
      <p:cxnSp>
        <p:nvCxnSpPr>
          <p:cNvPr id="10" name="Elbow Connector 9"/>
          <p:cNvCxnSpPr/>
          <p:nvPr/>
        </p:nvCxnSpPr>
        <p:spPr>
          <a:xfrm rot="10800000" flipV="1">
            <a:off x="4151088" y="5155491"/>
            <a:ext cx="1302786" cy="343829"/>
          </a:xfrm>
          <a:prstGeom prst="bentConnector3">
            <a:avLst>
              <a:gd name="adj1" fmla="val 50000"/>
            </a:avLst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>
            <a:off x="6119981" y="5169438"/>
            <a:ext cx="937519" cy="157968"/>
          </a:xfrm>
          <a:prstGeom prst="bentConnector3">
            <a:avLst/>
          </a:prstGeom>
          <a:ln w="28575">
            <a:solidFill>
              <a:srgbClr val="7793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/>
          <p:cNvGrpSpPr/>
          <p:nvPr/>
        </p:nvGrpSpPr>
        <p:grpSpPr>
          <a:xfrm>
            <a:off x="6112561" y="5305396"/>
            <a:ext cx="399975" cy="228076"/>
            <a:chOff x="2360049" y="1981199"/>
            <a:chExt cx="186790" cy="223656"/>
          </a:xfrm>
        </p:grpSpPr>
        <p:sp>
          <p:nvSpPr>
            <p:cNvPr id="123" name="TextBox 122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1.1</a:t>
              </a:r>
            </a:p>
          </p:txBody>
        </p:sp>
        <p:sp>
          <p:nvSpPr>
            <p:cNvPr id="124" name="Oval 123"/>
            <p:cNvSpPr/>
            <p:nvPr/>
          </p:nvSpPr>
          <p:spPr>
            <a:xfrm>
              <a:off x="2387487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139" name="Can 138"/>
          <p:cNvSpPr/>
          <p:nvPr/>
        </p:nvSpPr>
        <p:spPr>
          <a:xfrm>
            <a:off x="9133133" y="1813518"/>
            <a:ext cx="691902" cy="5814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40" name="Rectangle 139"/>
          <p:cNvSpPr/>
          <p:nvPr/>
        </p:nvSpPr>
        <p:spPr>
          <a:xfrm>
            <a:off x="9169446" y="2099828"/>
            <a:ext cx="584359" cy="12461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6115050" y="980320"/>
            <a:ext cx="1513603" cy="4004917"/>
          </a:xfrm>
          <a:custGeom>
            <a:avLst/>
            <a:gdLst>
              <a:gd name="connsiteX0" fmla="*/ 2981325 w 2981325"/>
              <a:gd name="connsiteY0" fmla="*/ 0 h 3632687"/>
              <a:gd name="connsiteX1" fmla="*/ 933450 w 2981325"/>
              <a:gd name="connsiteY1" fmla="*/ 3305175 h 3632687"/>
              <a:gd name="connsiteX2" fmla="*/ 0 w 2981325"/>
              <a:gd name="connsiteY2" fmla="*/ 3333750 h 3632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1325" h="3632687">
                <a:moveTo>
                  <a:pt x="2981325" y="0"/>
                </a:moveTo>
                <a:cubicBezTo>
                  <a:pt x="2205831" y="1374775"/>
                  <a:pt x="1430337" y="2749550"/>
                  <a:pt x="933450" y="3305175"/>
                </a:cubicBezTo>
                <a:cubicBezTo>
                  <a:pt x="436562" y="3860800"/>
                  <a:pt x="218281" y="3597275"/>
                  <a:pt x="0" y="3333750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8181975" y="4295775"/>
            <a:ext cx="923925" cy="438150"/>
          </a:xfrm>
          <a:custGeom>
            <a:avLst/>
            <a:gdLst>
              <a:gd name="connsiteX0" fmla="*/ 923925 w 923925"/>
              <a:gd name="connsiteY0" fmla="*/ 438150 h 438150"/>
              <a:gd name="connsiteX1" fmla="*/ 209550 w 923925"/>
              <a:gd name="connsiteY1" fmla="*/ 333375 h 438150"/>
              <a:gd name="connsiteX2" fmla="*/ 0 w 923925"/>
              <a:gd name="connsiteY2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3925" h="438150">
                <a:moveTo>
                  <a:pt x="923925" y="438150"/>
                </a:moveTo>
                <a:cubicBezTo>
                  <a:pt x="643731" y="422275"/>
                  <a:pt x="363537" y="406400"/>
                  <a:pt x="209550" y="333375"/>
                </a:cubicBezTo>
                <a:cubicBezTo>
                  <a:pt x="55563" y="260350"/>
                  <a:pt x="27781" y="130175"/>
                  <a:pt x="0" y="0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93158" y="84787"/>
            <a:ext cx="1044980" cy="214337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DDR</a:t>
            </a:r>
            <a:endParaRPr lang="fr-FR" dirty="0"/>
          </a:p>
        </p:txBody>
      </p:sp>
      <p:sp>
        <p:nvSpPr>
          <p:cNvPr id="110" name="Can 109"/>
          <p:cNvSpPr/>
          <p:nvPr/>
        </p:nvSpPr>
        <p:spPr>
          <a:xfrm>
            <a:off x="6887128" y="414215"/>
            <a:ext cx="1586416" cy="1192734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12" name="Can 111"/>
          <p:cNvSpPr/>
          <p:nvPr/>
        </p:nvSpPr>
        <p:spPr>
          <a:xfrm>
            <a:off x="6885709" y="737534"/>
            <a:ext cx="1559573" cy="71553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42" name="Rectangle 141"/>
          <p:cNvSpPr/>
          <p:nvPr/>
        </p:nvSpPr>
        <p:spPr>
          <a:xfrm>
            <a:off x="6868788" y="1030976"/>
            <a:ext cx="1565272" cy="50570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ATFBL32 (suspend state)</a:t>
            </a:r>
          </a:p>
          <a:p>
            <a:pPr algn="ctr">
              <a:lnSpc>
                <a:spcPts val="992"/>
              </a:lnSpc>
            </a:pPr>
            <a:endParaRPr lang="en-US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>
            <a:stCxn id="136" idx="1"/>
          </p:cNvCxnSpPr>
          <p:nvPr/>
        </p:nvCxnSpPr>
        <p:spPr>
          <a:xfrm flipH="1" flipV="1">
            <a:off x="8473544" y="1123644"/>
            <a:ext cx="583247" cy="175816"/>
          </a:xfrm>
          <a:prstGeom prst="straightConnector1">
            <a:avLst/>
          </a:prstGeom>
          <a:noFill/>
          <a:ln w="3175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Freeform 12"/>
          <p:cNvSpPr/>
          <p:nvPr/>
        </p:nvSpPr>
        <p:spPr>
          <a:xfrm>
            <a:off x="4162697" y="1216735"/>
            <a:ext cx="5094514" cy="2223151"/>
          </a:xfrm>
          <a:custGeom>
            <a:avLst/>
            <a:gdLst>
              <a:gd name="connsiteX0" fmla="*/ 5094514 w 5094514"/>
              <a:gd name="connsiteY0" fmla="*/ 2223151 h 2223151"/>
              <a:gd name="connsiteX1" fmla="*/ 1288869 w 5094514"/>
              <a:gd name="connsiteY1" fmla="*/ 98259 h 2223151"/>
              <a:gd name="connsiteX2" fmla="*/ 0 w 5094514"/>
              <a:gd name="connsiteY2" fmla="*/ 551105 h 222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4514" h="2223151">
                <a:moveTo>
                  <a:pt x="5094514" y="2223151"/>
                </a:moveTo>
                <a:cubicBezTo>
                  <a:pt x="3616234" y="1300042"/>
                  <a:pt x="2137955" y="376933"/>
                  <a:pt x="1288869" y="98259"/>
                </a:cubicBezTo>
                <a:cubicBezTo>
                  <a:pt x="439783" y="-180415"/>
                  <a:pt x="219891" y="185345"/>
                  <a:pt x="0" y="551105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4625640" y="1208872"/>
            <a:ext cx="399975" cy="228076"/>
            <a:chOff x="2360049" y="1981199"/>
            <a:chExt cx="186790" cy="223656"/>
          </a:xfrm>
        </p:grpSpPr>
        <p:sp>
          <p:nvSpPr>
            <p:cNvPr id="137" name="TextBox 136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2</a:t>
              </a:r>
              <a:r>
                <a:rPr lang="en-US" sz="882" dirty="0" smtClean="0"/>
                <a:t>.2</a:t>
              </a:r>
              <a:endParaRPr lang="en-US" sz="882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2387487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6533770" y="5397569"/>
            <a:ext cx="399975" cy="228076"/>
            <a:chOff x="2360049" y="1981199"/>
            <a:chExt cx="186790" cy="223656"/>
          </a:xfrm>
        </p:grpSpPr>
        <p:sp>
          <p:nvSpPr>
            <p:cNvPr id="145" name="TextBox 144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2</a:t>
              </a:r>
              <a:r>
                <a:rPr lang="en-US" sz="882" dirty="0" smtClean="0"/>
                <a:t>.1</a:t>
              </a:r>
              <a:endParaRPr lang="en-US" sz="882" dirty="0"/>
            </a:p>
          </p:txBody>
        </p:sp>
        <p:sp>
          <p:nvSpPr>
            <p:cNvPr id="146" name="Oval 145"/>
            <p:cNvSpPr/>
            <p:nvPr/>
          </p:nvSpPr>
          <p:spPr>
            <a:xfrm>
              <a:off x="2387487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</p:spTree>
    <p:extLst>
      <p:ext uri="{BB962C8B-B14F-4D97-AF65-F5344CB8AC3E}">
        <p14:creationId xmlns:p14="http://schemas.microsoft.com/office/powerpoint/2010/main" val="22509810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638857" y="986439"/>
            <a:ext cx="8228160" cy="61256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1: 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detects STD resume thanks tag in </a:t>
            </a:r>
            <a:r>
              <a:rPr lang="en-US" sz="1400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Backup </a:t>
            </a:r>
            <a:r>
              <a:rPr lang="en-US" sz="1400" spc="-1" dirty="0" smtClean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RAM</a:t>
            </a:r>
          </a:p>
          <a:p>
            <a:pPr marL="458640" lvl="1">
              <a:buClr>
                <a:srgbClr val="39A9DC"/>
              </a:buClr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M3xl forward this STD information in Shared data</a:t>
            </a:r>
          </a:p>
          <a:p>
            <a:pPr marL="458640" lvl="1">
              <a:buClr>
                <a:srgbClr val="39A9DC"/>
              </a:buClr>
            </a:pP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authenticates and loads BL2 from </a:t>
            </a:r>
            <a:r>
              <a:rPr lang="en-US" sz="14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to </a:t>
            </a:r>
            <a:r>
              <a:rPr lang="en-US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en-US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A7</a:t>
            </a: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458640" lvl="1">
              <a:buClr>
                <a:srgbClr val="39A9DC"/>
              </a:buClr>
            </a:pP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unreset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the CPU A7ss ( call a7_start(…) )</a:t>
            </a: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458640" lvl="1">
              <a:buClr>
                <a:srgbClr val="39A9DC"/>
              </a:buClr>
            </a:pP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XL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wait for the pen from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BL2</a:t>
            </a:r>
          </a:p>
          <a:p>
            <a:pPr marL="458640" lvl="1">
              <a:buClr>
                <a:srgbClr val="39A9DC"/>
              </a:buClr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2: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BL2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authenticates and loads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US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sbios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binaries in dedicated </a:t>
            </a:r>
            <a:r>
              <a:rPr lang="en-US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location from </a:t>
            </a:r>
            <a:r>
              <a:rPr lang="en-US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en-US" sz="14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</a:t>
            </a:r>
            <a:r>
              <a:rPr lang="en-US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marL="458640" lvl="1">
              <a:buClr>
                <a:srgbClr val="39A9DC"/>
              </a:buClr>
            </a:pPr>
            <a:r>
              <a:rPr lang="en-US" sz="12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BL2</a:t>
            </a:r>
            <a:r>
              <a:rPr lang="en-US" sz="12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authenticates and loads</a:t>
            </a:r>
            <a:r>
              <a:rPr lang="en-US" sz="12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2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M3sw </a:t>
            </a:r>
            <a:r>
              <a:rPr lang="en-US" sz="12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in </a:t>
            </a:r>
            <a:r>
              <a:rPr lang="en-US" sz="12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en-US" sz="12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200" spc="-1" dirty="0" smtClean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M3 and </a:t>
            </a:r>
            <a:r>
              <a:rPr lang="en-US" sz="12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en-US" sz="12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200" spc="-1" dirty="0" smtClean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A7</a:t>
            </a:r>
            <a:r>
              <a:rPr lang="en-US" sz="12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from </a:t>
            </a:r>
            <a:r>
              <a:rPr lang="en-US" sz="12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en-US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1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</a:t>
            </a:r>
            <a:endParaRPr lang="en-US" sz="1200" spc="-1" dirty="0">
              <a:solidFill>
                <a:schemeClr val="bg2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3: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BL2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knows thanks share data the resume is STD and not Cold Boot</a:t>
            </a:r>
          </a:p>
          <a:p>
            <a:pPr marL="458640" lvl="1">
              <a:buClr>
                <a:srgbClr val="39A9DC"/>
              </a:buClr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BL2 authenticates and loads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en-US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snaphot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in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dedicated </a:t>
            </a:r>
            <a:r>
              <a:rPr lang="en-US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location from </a:t>
            </a:r>
            <a:r>
              <a:rPr lang="en-US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en-US" sz="14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(raw partition ATTF SNAPSHOT)</a:t>
            </a:r>
            <a:endParaRPr lang="en-US" sz="1200" spc="-1" dirty="0">
              <a:solidFill>
                <a:schemeClr val="bg2">
                  <a:lumMod val="5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4: Before to exit (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wfi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)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BL2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releases the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pen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5.1: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reset CPU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A7ss ( call a7_start(…)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) and shadow the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 </a:t>
            </a:r>
            <a:r>
              <a:rPr lang="en-US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to </a:t>
            </a:r>
            <a:r>
              <a:rPr lang="en-US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en-US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A7</a:t>
            </a: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5.2: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en-US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unreset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CPU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A7ss ( call a7_start(…)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) and wait for the pen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6.1: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resume procedure is executed</a:t>
            </a:r>
            <a:endParaRPr lang="en-US" sz="1400" spc="-1" dirty="0">
              <a:solidFill>
                <a:schemeClr val="accent6">
                  <a:lumMod val="60000"/>
                  <a:lumOff val="40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6.2 :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releases the pen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7: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jump to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SW </a:t>
            </a:r>
            <a:endParaRPr lang="en-US" sz="1400" i="1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i="1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8: ATF BL32 thanks to its context, knows the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entry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point</a:t>
            </a:r>
          </a:p>
          <a:p>
            <a:pPr marL="1440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   ATF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BL32 prepares the jump to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NonSecure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World with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entry point</a:t>
            </a:r>
          </a:p>
          <a:p>
            <a:pPr marL="458640" lvl="1">
              <a:buClr>
                <a:srgbClr val="39A9DC"/>
              </a:buClr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9: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sbios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process the preload from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quickboot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snapshot</a:t>
            </a:r>
          </a:p>
          <a:p>
            <a:pPr marL="458640" lvl="1">
              <a:buClr>
                <a:srgbClr val="39A9DC"/>
              </a:buClr>
            </a:pP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fbios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/ restore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linux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context (CPU/MMU) and jump to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quickboot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module</a:t>
            </a:r>
          </a:p>
          <a:p>
            <a:pPr marL="458640" lvl="1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 resume is processed</a:t>
            </a:r>
          </a:p>
          <a:p>
            <a:pPr marL="458640" lvl="1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Task thawing is done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i="1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6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092240" lvl="2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092240" lvl="2" indent="-176400">
              <a:buClr>
                <a:srgbClr val="39A9DC"/>
              </a:buClr>
              <a:buFont typeface="Arial"/>
              <a:buChar char="•"/>
            </a:pPr>
            <a:endParaRPr lang="en-US" sz="16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635040" lvl="1" indent="-176400">
              <a:buClr>
                <a:srgbClr val="39A9DC"/>
              </a:buClr>
              <a:buFont typeface="Arial"/>
              <a:buChar char="•"/>
            </a:pPr>
            <a:endParaRPr lang="en-US" sz="16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8618400" y="677880"/>
            <a:ext cx="543240" cy="1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3"/>
          <p:cNvSpPr/>
          <p:nvPr/>
        </p:nvSpPr>
        <p:spPr>
          <a:xfrm>
            <a:off x="457200" y="115920"/>
            <a:ext cx="807408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STD resume sequence details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410504" y="5928667"/>
            <a:ext cx="2241552" cy="1342171"/>
            <a:chOff x="7018405" y="6108201"/>
            <a:chExt cx="2241552" cy="1342171"/>
          </a:xfrm>
        </p:grpSpPr>
        <p:grpSp>
          <p:nvGrpSpPr>
            <p:cNvPr id="8" name="Group 7"/>
            <p:cNvGrpSpPr/>
            <p:nvPr/>
          </p:nvGrpSpPr>
          <p:grpSpPr>
            <a:xfrm>
              <a:off x="7018405" y="6108201"/>
              <a:ext cx="2241552" cy="1342171"/>
              <a:chOff x="5964292" y="6364023"/>
              <a:chExt cx="2241552" cy="1342171"/>
            </a:xfrm>
          </p:grpSpPr>
          <p:sp>
            <p:nvSpPr>
              <p:cNvPr id="11" name="AutoShape 98"/>
              <p:cNvSpPr>
                <a:spLocks noChangeArrowheads="1"/>
              </p:cNvSpPr>
              <p:nvPr/>
            </p:nvSpPr>
            <p:spPr bwMode="auto">
              <a:xfrm>
                <a:off x="5964292" y="6364023"/>
                <a:ext cx="2241552" cy="1342171"/>
              </a:xfrm>
              <a:prstGeom prst="roundRect">
                <a:avLst>
                  <a:gd name="adj" fmla="val 423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5400000" scaled="1"/>
              </a:gradFill>
              <a:ln w="9525" algn="ctr">
                <a:solidFill>
                  <a:srgbClr val="9999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51656" y="6746486"/>
                <a:ext cx="529312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err="1" smtClean="0"/>
                  <a:t>Esram</a:t>
                </a:r>
                <a:endParaRPr lang="en-US" sz="882" b="1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551656" y="6493761"/>
                <a:ext cx="894797" cy="228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smtClean="0"/>
                  <a:t>Memory DDR</a:t>
                </a:r>
                <a:endParaRPr lang="en-US" sz="882" b="1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118150" y="6497034"/>
                <a:ext cx="198283" cy="164635"/>
              </a:xfrm>
              <a:prstGeom prst="rect">
                <a:avLst/>
              </a:prstGeom>
              <a:solidFill>
                <a:srgbClr val="FFCD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133761" y="6778206"/>
                <a:ext cx="198283" cy="164635"/>
              </a:xfrm>
              <a:prstGeom prst="rect">
                <a:avLst/>
              </a:prstGeom>
              <a:solidFill>
                <a:srgbClr val="578B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133761" y="7069570"/>
                <a:ext cx="198283" cy="16463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551656" y="7008603"/>
                <a:ext cx="479618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82" b="1" dirty="0" smtClean="0"/>
                  <a:t>Flash</a:t>
                </a:r>
                <a:endParaRPr lang="en-US" sz="882" b="1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7187874" y="7127021"/>
              <a:ext cx="198283" cy="16463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05769" y="7066054"/>
              <a:ext cx="869149" cy="22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82" b="1" dirty="0" smtClean="0"/>
                <a:t>Backup Ram</a:t>
              </a:r>
              <a:endParaRPr lang="en-US" sz="882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832855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828892" y="1498386"/>
            <a:ext cx="793042" cy="56554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5" name="TextBox 4"/>
          <p:cNvSpPr txBox="1"/>
          <p:nvPr/>
        </p:nvSpPr>
        <p:spPr>
          <a:xfrm>
            <a:off x="829552" y="1637920"/>
            <a:ext cx="663964" cy="2450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992" dirty="0" err="1"/>
              <a:t>Bootrom</a:t>
            </a:r>
            <a:endParaRPr lang="en-US" sz="992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76410" y="5269779"/>
            <a:ext cx="9703683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6411" y="1564253"/>
            <a:ext cx="449162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dirty="0"/>
              <a:t>M3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6411" y="2396151"/>
            <a:ext cx="417102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dirty="0"/>
              <a:t>A7</a:t>
            </a:r>
          </a:p>
        </p:txBody>
      </p:sp>
      <p:sp>
        <p:nvSpPr>
          <p:cNvPr id="11" name="Lightning Bolt 10"/>
          <p:cNvSpPr/>
          <p:nvPr/>
        </p:nvSpPr>
        <p:spPr>
          <a:xfrm>
            <a:off x="588876" y="1300869"/>
            <a:ext cx="167171" cy="263385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15" name="Lightning Bolt 14"/>
          <p:cNvSpPr/>
          <p:nvPr/>
        </p:nvSpPr>
        <p:spPr>
          <a:xfrm>
            <a:off x="1581230" y="2153760"/>
            <a:ext cx="167171" cy="263385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23" name="Right Arrow 22"/>
          <p:cNvSpPr/>
          <p:nvPr/>
        </p:nvSpPr>
        <p:spPr>
          <a:xfrm>
            <a:off x="2743828" y="2189998"/>
            <a:ext cx="1355412" cy="892969"/>
          </a:xfrm>
          <a:prstGeom prst="rightArrow">
            <a:avLst/>
          </a:prstGeom>
          <a:solidFill>
            <a:srgbClr val="CB9B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24" name="TextBox 23"/>
          <p:cNvSpPr txBox="1"/>
          <p:nvPr/>
        </p:nvSpPr>
        <p:spPr>
          <a:xfrm>
            <a:off x="2756420" y="2445626"/>
            <a:ext cx="1229824" cy="3976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92" dirty="0"/>
              <a:t>ATF BL32</a:t>
            </a:r>
          </a:p>
          <a:p>
            <a:r>
              <a:rPr lang="en-US" sz="992" dirty="0"/>
              <a:t> </a:t>
            </a:r>
            <a:r>
              <a:rPr lang="en-US" sz="992" i="1" dirty="0"/>
              <a:t>(in suspend state)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2707534" y="1498386"/>
            <a:ext cx="7184965" cy="565547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27" name="TextBox 26"/>
          <p:cNvSpPr txBox="1"/>
          <p:nvPr/>
        </p:nvSpPr>
        <p:spPr>
          <a:xfrm>
            <a:off x="3776799" y="1660338"/>
            <a:ext cx="702406" cy="270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8" dirty="0"/>
              <a:t>M3sw</a:t>
            </a:r>
            <a:endParaRPr lang="en-US" sz="992" dirty="0"/>
          </a:p>
        </p:txBody>
      </p:sp>
      <p:sp>
        <p:nvSpPr>
          <p:cNvPr id="29" name="Right Arrow 28"/>
          <p:cNvSpPr/>
          <p:nvPr/>
        </p:nvSpPr>
        <p:spPr>
          <a:xfrm>
            <a:off x="1623881" y="1498386"/>
            <a:ext cx="1067318" cy="565547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30" name="TextBox 29"/>
          <p:cNvSpPr txBox="1"/>
          <p:nvPr/>
        </p:nvSpPr>
        <p:spPr>
          <a:xfrm>
            <a:off x="1807474" y="1648706"/>
            <a:ext cx="501366" cy="270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8" dirty="0"/>
              <a:t>M3xl</a:t>
            </a:r>
            <a:endParaRPr lang="en-US" sz="992" dirty="0"/>
          </a:p>
        </p:txBody>
      </p:sp>
      <p:sp>
        <p:nvSpPr>
          <p:cNvPr id="35" name="Right Arrow 34"/>
          <p:cNvSpPr/>
          <p:nvPr/>
        </p:nvSpPr>
        <p:spPr>
          <a:xfrm>
            <a:off x="5087019" y="2189998"/>
            <a:ext cx="1391704" cy="8929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36" name="TextBox 35"/>
          <p:cNvSpPr txBox="1"/>
          <p:nvPr/>
        </p:nvSpPr>
        <p:spPr>
          <a:xfrm>
            <a:off x="5116076" y="2432901"/>
            <a:ext cx="1229824" cy="423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8" dirty="0"/>
              <a:t>Linux kernel</a:t>
            </a:r>
          </a:p>
          <a:p>
            <a:r>
              <a:rPr lang="en-US" sz="992" i="1" dirty="0"/>
              <a:t> (in suspend state)</a:t>
            </a:r>
          </a:p>
        </p:txBody>
      </p:sp>
      <p:sp>
        <p:nvSpPr>
          <p:cNvPr id="38" name="Right Arrow 37"/>
          <p:cNvSpPr/>
          <p:nvPr/>
        </p:nvSpPr>
        <p:spPr>
          <a:xfrm>
            <a:off x="6478722" y="2189998"/>
            <a:ext cx="3442936" cy="89296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39" name="TextBox 38"/>
          <p:cNvSpPr txBox="1"/>
          <p:nvPr/>
        </p:nvSpPr>
        <p:spPr>
          <a:xfrm>
            <a:off x="6717050" y="2439573"/>
            <a:ext cx="1584979" cy="448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8" dirty="0"/>
              <a:t>Linux system - </a:t>
            </a:r>
            <a:r>
              <a:rPr lang="en-US" sz="1158" dirty="0" err="1"/>
              <a:t>userland</a:t>
            </a:r>
            <a:endParaRPr lang="en-US" sz="992" dirty="0"/>
          </a:p>
        </p:txBody>
      </p:sp>
      <p:sp>
        <p:nvSpPr>
          <p:cNvPr id="40" name="TextBox 39"/>
          <p:cNvSpPr txBox="1"/>
          <p:nvPr/>
        </p:nvSpPr>
        <p:spPr>
          <a:xfrm>
            <a:off x="9384607" y="5325538"/>
            <a:ext cx="600805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dirty="0"/>
              <a:t>Time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93052" y="4558577"/>
            <a:ext cx="9805346" cy="604838"/>
          </a:xfrm>
          <a:prstGeom prst="roundRect">
            <a:avLst/>
          </a:prstGeom>
          <a:solidFill>
            <a:srgbClr val="D7E7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3" name="Rounded Rectangle 2"/>
          <p:cNvSpPr/>
          <p:nvPr/>
        </p:nvSpPr>
        <p:spPr>
          <a:xfrm>
            <a:off x="1630433" y="3566889"/>
            <a:ext cx="5125440" cy="301036"/>
          </a:xfrm>
          <a:prstGeom prst="roundRect">
            <a:avLst/>
          </a:prstGeom>
          <a:solidFill>
            <a:srgbClr val="D7E7F5"/>
          </a:solidFill>
          <a:ln>
            <a:solidFill>
              <a:srgbClr val="D7E7F5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31" name="TextBox 30"/>
          <p:cNvSpPr txBox="1"/>
          <p:nvPr/>
        </p:nvSpPr>
        <p:spPr>
          <a:xfrm>
            <a:off x="79126" y="4363921"/>
            <a:ext cx="995785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92" i="1" dirty="0" err="1"/>
              <a:t>Mémoire</a:t>
            </a:r>
            <a:r>
              <a:rPr lang="en-US" sz="992" i="1" dirty="0"/>
              <a:t> NVM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16738" y="3509750"/>
            <a:ext cx="458780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92" i="1" dirty="0" smtClean="0"/>
              <a:t>DDR</a:t>
            </a:r>
            <a:endParaRPr lang="en-US" sz="992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0787" y="4642283"/>
            <a:ext cx="725067" cy="27052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58" dirty="0"/>
              <a:t> M3xl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14163" y="4642283"/>
            <a:ext cx="725067" cy="27052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158"/>
            </a:lvl1pPr>
          </a:lstStyle>
          <a:p>
            <a:r>
              <a:rPr lang="en-US" dirty="0"/>
              <a:t>M3os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29335" y="4642283"/>
            <a:ext cx="725067" cy="448713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58" dirty="0"/>
              <a:t>ATF BL2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34643" y="4640368"/>
            <a:ext cx="958592" cy="4468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488"/>
            </a:lvl1pPr>
          </a:lstStyle>
          <a:p>
            <a:r>
              <a:rPr lang="en-US" sz="1200" dirty="0">
                <a:solidFill>
                  <a:schemeClr val="tx1"/>
                </a:solidFill>
              </a:rPr>
              <a:t>Image ATF BL32 STD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87854" y="4640368"/>
            <a:ext cx="1077908" cy="44871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58" dirty="0">
                <a:solidFill>
                  <a:schemeClr val="tx1"/>
                </a:solidFill>
              </a:rPr>
              <a:t>Image Linux  STD</a:t>
            </a:r>
          </a:p>
        </p:txBody>
      </p:sp>
      <p:sp>
        <p:nvSpPr>
          <p:cNvPr id="46" name="Right Arrow 45"/>
          <p:cNvSpPr/>
          <p:nvPr/>
        </p:nvSpPr>
        <p:spPr>
          <a:xfrm>
            <a:off x="4122702" y="2189998"/>
            <a:ext cx="947762" cy="892969"/>
          </a:xfrm>
          <a:prstGeom prst="rightArrow">
            <a:avLst/>
          </a:prstGeom>
          <a:solidFill>
            <a:srgbClr val="CD5D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47" name="TextBox 46"/>
          <p:cNvSpPr txBox="1"/>
          <p:nvPr/>
        </p:nvSpPr>
        <p:spPr>
          <a:xfrm>
            <a:off x="4135295" y="2521969"/>
            <a:ext cx="849913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92" dirty="0" err="1" smtClean="0"/>
              <a:t>Fbios</a:t>
            </a:r>
            <a:r>
              <a:rPr lang="en-US" sz="992" dirty="0" smtClean="0"/>
              <a:t>/</a:t>
            </a:r>
            <a:r>
              <a:rPr lang="en-US" sz="992" dirty="0" err="1" smtClean="0"/>
              <a:t>Sbios</a:t>
            </a:r>
            <a:endParaRPr lang="en-US" sz="992" i="1" dirty="0"/>
          </a:p>
        </p:txBody>
      </p:sp>
      <p:sp>
        <p:nvSpPr>
          <p:cNvPr id="48" name="Right Arrow 47"/>
          <p:cNvSpPr/>
          <p:nvPr/>
        </p:nvSpPr>
        <p:spPr>
          <a:xfrm>
            <a:off x="1759773" y="2189998"/>
            <a:ext cx="789358" cy="892969"/>
          </a:xfrm>
          <a:prstGeom prst="rightArrow">
            <a:avLst/>
          </a:prstGeom>
          <a:solidFill>
            <a:srgbClr val="CB9B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49" name="TextBox 48"/>
          <p:cNvSpPr txBox="1"/>
          <p:nvPr/>
        </p:nvSpPr>
        <p:spPr>
          <a:xfrm>
            <a:off x="1772366" y="2521969"/>
            <a:ext cx="684803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92" dirty="0"/>
              <a:t>ATF BL2</a:t>
            </a:r>
            <a:endParaRPr lang="en-US" sz="992" i="1" dirty="0"/>
          </a:p>
        </p:txBody>
      </p:sp>
      <p:sp>
        <p:nvSpPr>
          <p:cNvPr id="53" name="TextBox 52"/>
          <p:cNvSpPr txBox="1"/>
          <p:nvPr/>
        </p:nvSpPr>
        <p:spPr>
          <a:xfrm>
            <a:off x="2314211" y="4642283"/>
            <a:ext cx="790191" cy="23083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dirty="0" err="1" smtClean="0"/>
              <a:t>Fbios</a:t>
            </a:r>
            <a:r>
              <a:rPr lang="en-US" sz="900" dirty="0" smtClean="0"/>
              <a:t>/</a:t>
            </a:r>
            <a:r>
              <a:rPr lang="en-US" sz="900" dirty="0" err="1" smtClean="0"/>
              <a:t>Sbios</a:t>
            </a:r>
            <a:endParaRPr lang="en-US" sz="900" dirty="0"/>
          </a:p>
        </p:txBody>
      </p:sp>
      <p:sp>
        <p:nvSpPr>
          <p:cNvPr id="57" name="Freeform 56"/>
          <p:cNvSpPr/>
          <p:nvPr/>
        </p:nvSpPr>
        <p:spPr>
          <a:xfrm>
            <a:off x="4436870" y="2840065"/>
            <a:ext cx="2319003" cy="2026921"/>
          </a:xfrm>
          <a:custGeom>
            <a:avLst/>
            <a:gdLst>
              <a:gd name="connsiteX0" fmla="*/ 0 w 998558"/>
              <a:gd name="connsiteY0" fmla="*/ 0 h 2394701"/>
              <a:gd name="connsiteX1" fmla="*/ 962025 w 998558"/>
              <a:gd name="connsiteY1" fmla="*/ 2371725 h 2394701"/>
              <a:gd name="connsiteX2" fmla="*/ 704850 w 998558"/>
              <a:gd name="connsiteY2" fmla="*/ 1000125 h 239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8558" h="2394701">
                <a:moveTo>
                  <a:pt x="0" y="0"/>
                </a:moveTo>
                <a:cubicBezTo>
                  <a:pt x="422275" y="1102519"/>
                  <a:pt x="844550" y="2205038"/>
                  <a:pt x="962025" y="2371725"/>
                </a:cubicBezTo>
                <a:cubicBezTo>
                  <a:pt x="1079500" y="2538412"/>
                  <a:pt x="892175" y="1769268"/>
                  <a:pt x="704850" y="1000125"/>
                </a:cubicBezTo>
              </a:path>
            </a:pathLst>
          </a:custGeom>
          <a:noFill/>
          <a:ln>
            <a:prstDash val="sysDash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58" name="Freeform 57"/>
          <p:cNvSpPr/>
          <p:nvPr/>
        </p:nvSpPr>
        <p:spPr>
          <a:xfrm>
            <a:off x="2093668" y="2863850"/>
            <a:ext cx="484526" cy="1920615"/>
          </a:xfrm>
          <a:custGeom>
            <a:avLst/>
            <a:gdLst>
              <a:gd name="connsiteX0" fmla="*/ 0 w 586010"/>
              <a:gd name="connsiteY0" fmla="*/ 0 h 2322886"/>
              <a:gd name="connsiteX1" fmla="*/ 534572 w 586010"/>
              <a:gd name="connsiteY1" fmla="*/ 2293034 h 2322886"/>
              <a:gd name="connsiteX2" fmla="*/ 534572 w 586010"/>
              <a:gd name="connsiteY2" fmla="*/ 1097280 h 232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010" h="2322886">
                <a:moveTo>
                  <a:pt x="0" y="0"/>
                </a:moveTo>
                <a:cubicBezTo>
                  <a:pt x="222738" y="1055077"/>
                  <a:pt x="445477" y="2110154"/>
                  <a:pt x="534572" y="2293034"/>
                </a:cubicBezTo>
                <a:cubicBezTo>
                  <a:pt x="623667" y="2475914"/>
                  <a:pt x="579119" y="1786597"/>
                  <a:pt x="534572" y="1097280"/>
                </a:cubicBezTo>
              </a:path>
            </a:pathLst>
          </a:custGeom>
          <a:noFill/>
          <a:ln w="3175">
            <a:prstDash val="sysDash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60" name="Rectangle 59"/>
          <p:cNvSpPr/>
          <p:nvPr/>
        </p:nvSpPr>
        <p:spPr>
          <a:xfrm>
            <a:off x="93052" y="5593062"/>
            <a:ext cx="197735" cy="2066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61" name="TextBox 60"/>
          <p:cNvSpPr txBox="1"/>
          <p:nvPr/>
        </p:nvSpPr>
        <p:spPr>
          <a:xfrm>
            <a:off x="382643" y="5446412"/>
            <a:ext cx="3627199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dirty="0"/>
              <a:t>Image </a:t>
            </a:r>
            <a:r>
              <a:rPr lang="en-US" sz="1488" dirty="0" smtClean="0"/>
              <a:t>Flashed</a:t>
            </a:r>
            <a:endParaRPr lang="en-US" sz="1488" dirty="0"/>
          </a:p>
        </p:txBody>
      </p:sp>
      <p:sp>
        <p:nvSpPr>
          <p:cNvPr id="62" name="Rectangle 61"/>
          <p:cNvSpPr/>
          <p:nvPr/>
        </p:nvSpPr>
        <p:spPr>
          <a:xfrm>
            <a:off x="4324276" y="5593062"/>
            <a:ext cx="197735" cy="2066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63" name="TextBox 62"/>
          <p:cNvSpPr txBox="1"/>
          <p:nvPr/>
        </p:nvSpPr>
        <p:spPr>
          <a:xfrm>
            <a:off x="4613866" y="5551098"/>
            <a:ext cx="4423801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dirty="0"/>
              <a:t>Image </a:t>
            </a:r>
            <a:r>
              <a:rPr lang="en-US" sz="1488" dirty="0" smtClean="0"/>
              <a:t>built &amp; Store at run-time</a:t>
            </a:r>
            <a:endParaRPr lang="en-US" sz="1488" dirty="0"/>
          </a:p>
        </p:txBody>
      </p:sp>
      <p:sp>
        <p:nvSpPr>
          <p:cNvPr id="50" name="CustomShape 3"/>
          <p:cNvSpPr/>
          <p:nvPr/>
        </p:nvSpPr>
        <p:spPr>
          <a:xfrm>
            <a:off x="457200" y="115920"/>
            <a:ext cx="807408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STD resume </a:t>
            </a:r>
            <a:r>
              <a:rPr lang="en-US" sz="3600" spc="-1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boot flow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620345" y="3207112"/>
            <a:ext cx="836824" cy="301036"/>
          </a:xfrm>
          <a:prstGeom prst="roundRect">
            <a:avLst/>
          </a:prstGeom>
          <a:solidFill>
            <a:srgbClr val="D7E7F5"/>
          </a:solidFill>
          <a:ln>
            <a:solidFill>
              <a:srgbClr val="D7E7F5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52" name="TextBox 51"/>
          <p:cNvSpPr txBox="1"/>
          <p:nvPr/>
        </p:nvSpPr>
        <p:spPr>
          <a:xfrm>
            <a:off x="1606650" y="3149973"/>
            <a:ext cx="848309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92" i="1" dirty="0" smtClean="0"/>
              <a:t>M3 ESRAM</a:t>
            </a:r>
            <a:endParaRPr lang="en-US" sz="992" i="1" dirty="0"/>
          </a:p>
        </p:txBody>
      </p:sp>
      <p:sp>
        <p:nvSpPr>
          <p:cNvPr id="54" name="Rounded Rectangle 53"/>
          <p:cNvSpPr/>
          <p:nvPr/>
        </p:nvSpPr>
        <p:spPr>
          <a:xfrm>
            <a:off x="2579416" y="3197245"/>
            <a:ext cx="836824" cy="301036"/>
          </a:xfrm>
          <a:prstGeom prst="roundRect">
            <a:avLst/>
          </a:prstGeom>
          <a:solidFill>
            <a:srgbClr val="D7E7F5"/>
          </a:solidFill>
          <a:ln>
            <a:solidFill>
              <a:srgbClr val="D7E7F5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55" name="TextBox 54"/>
          <p:cNvSpPr txBox="1"/>
          <p:nvPr/>
        </p:nvSpPr>
        <p:spPr>
          <a:xfrm>
            <a:off x="2565721" y="3140106"/>
            <a:ext cx="82747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92" i="1" dirty="0" smtClean="0"/>
              <a:t>A7 ESRAM</a:t>
            </a:r>
            <a:endParaRPr lang="en-US" sz="992" i="1" dirty="0"/>
          </a:p>
        </p:txBody>
      </p:sp>
      <p:sp>
        <p:nvSpPr>
          <p:cNvPr id="14" name="Freeform 13"/>
          <p:cNvSpPr/>
          <p:nvPr/>
        </p:nvSpPr>
        <p:spPr>
          <a:xfrm>
            <a:off x="437694" y="1943100"/>
            <a:ext cx="1314906" cy="2834888"/>
          </a:xfrm>
          <a:custGeom>
            <a:avLst/>
            <a:gdLst>
              <a:gd name="connsiteX0" fmla="*/ 543381 w 1314906"/>
              <a:gd name="connsiteY0" fmla="*/ 0 h 2834888"/>
              <a:gd name="connsiteX1" fmla="*/ 29031 w 1314906"/>
              <a:gd name="connsiteY1" fmla="*/ 2790825 h 2834888"/>
              <a:gd name="connsiteX2" fmla="*/ 1314906 w 1314906"/>
              <a:gd name="connsiteY2" fmla="*/ 1447800 h 283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4906" h="2834888">
                <a:moveTo>
                  <a:pt x="543381" y="0"/>
                </a:moveTo>
                <a:cubicBezTo>
                  <a:pt x="221912" y="1274762"/>
                  <a:pt x="-99556" y="2549525"/>
                  <a:pt x="29031" y="2790825"/>
                </a:cubicBezTo>
                <a:cubicBezTo>
                  <a:pt x="157618" y="3032125"/>
                  <a:pt x="736262" y="2239962"/>
                  <a:pt x="1314906" y="1447800"/>
                </a:cubicBezTo>
              </a:path>
            </a:pathLst>
          </a:custGeom>
          <a:noFill/>
          <a:ln w="3175">
            <a:prstDash val="sysDash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16" name="Freeform 15"/>
          <p:cNvSpPr/>
          <p:nvPr/>
        </p:nvSpPr>
        <p:spPr>
          <a:xfrm>
            <a:off x="1282445" y="1866900"/>
            <a:ext cx="1470280" cy="3044730"/>
          </a:xfrm>
          <a:custGeom>
            <a:avLst/>
            <a:gdLst>
              <a:gd name="connsiteX0" fmla="*/ 451105 w 1470280"/>
              <a:gd name="connsiteY0" fmla="*/ 0 h 3044730"/>
              <a:gd name="connsiteX1" fmla="*/ 51055 w 1470280"/>
              <a:gd name="connsiteY1" fmla="*/ 3000375 h 3044730"/>
              <a:gd name="connsiteX2" fmla="*/ 1470280 w 1470280"/>
              <a:gd name="connsiteY2" fmla="*/ 1514475 h 304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0280" h="3044730">
                <a:moveTo>
                  <a:pt x="451105" y="0"/>
                </a:moveTo>
                <a:cubicBezTo>
                  <a:pt x="166148" y="1373981"/>
                  <a:pt x="-118808" y="2747963"/>
                  <a:pt x="51055" y="3000375"/>
                </a:cubicBezTo>
                <a:cubicBezTo>
                  <a:pt x="220917" y="3252788"/>
                  <a:pt x="845598" y="2383631"/>
                  <a:pt x="1470280" y="1514475"/>
                </a:cubicBezTo>
              </a:path>
            </a:pathLst>
          </a:custGeom>
          <a:noFill/>
          <a:ln w="3175">
            <a:prstDash val="sysDash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21" name="Freeform 20"/>
          <p:cNvSpPr/>
          <p:nvPr/>
        </p:nvSpPr>
        <p:spPr>
          <a:xfrm>
            <a:off x="2257425" y="2771775"/>
            <a:ext cx="3224210" cy="2089851"/>
          </a:xfrm>
          <a:custGeom>
            <a:avLst/>
            <a:gdLst>
              <a:gd name="connsiteX0" fmla="*/ 0 w 3224210"/>
              <a:gd name="connsiteY0" fmla="*/ 0 h 2089851"/>
              <a:gd name="connsiteX1" fmla="*/ 3171825 w 3224210"/>
              <a:gd name="connsiteY1" fmla="*/ 2066925 h 2089851"/>
              <a:gd name="connsiteX2" fmla="*/ 1676400 w 3224210"/>
              <a:gd name="connsiteY2" fmla="*/ 923925 h 2089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4210" h="2089851">
                <a:moveTo>
                  <a:pt x="0" y="0"/>
                </a:moveTo>
                <a:lnTo>
                  <a:pt x="3171825" y="2066925"/>
                </a:lnTo>
                <a:cubicBezTo>
                  <a:pt x="3451225" y="2220913"/>
                  <a:pt x="2563812" y="1572419"/>
                  <a:pt x="1676400" y="923925"/>
                </a:cubicBezTo>
              </a:path>
            </a:pathLst>
          </a:custGeom>
          <a:noFill/>
          <a:ln w="3175">
            <a:prstDash val="sysDash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22" name="Freeform 21"/>
          <p:cNvSpPr/>
          <p:nvPr/>
        </p:nvSpPr>
        <p:spPr>
          <a:xfrm>
            <a:off x="1885950" y="1857375"/>
            <a:ext cx="2438308" cy="1838405"/>
          </a:xfrm>
          <a:custGeom>
            <a:avLst/>
            <a:gdLst>
              <a:gd name="connsiteX0" fmla="*/ 0 w 2438308"/>
              <a:gd name="connsiteY0" fmla="*/ 0 h 1838405"/>
              <a:gd name="connsiteX1" fmla="*/ 2286000 w 2438308"/>
              <a:gd name="connsiteY1" fmla="*/ 1533525 h 1838405"/>
              <a:gd name="connsiteX2" fmla="*/ 2038350 w 2438308"/>
              <a:gd name="connsiteY2" fmla="*/ 1838325 h 18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8308" h="1838405">
                <a:moveTo>
                  <a:pt x="0" y="0"/>
                </a:moveTo>
                <a:cubicBezTo>
                  <a:pt x="973137" y="613569"/>
                  <a:pt x="1946275" y="1227138"/>
                  <a:pt x="2286000" y="1533525"/>
                </a:cubicBezTo>
                <a:cubicBezTo>
                  <a:pt x="2625725" y="1839913"/>
                  <a:pt x="2332037" y="1839119"/>
                  <a:pt x="2038350" y="1838325"/>
                </a:cubicBezTo>
              </a:path>
            </a:pathLst>
          </a:cu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324225" y="3381375"/>
            <a:ext cx="600075" cy="314325"/>
          </a:xfrm>
          <a:custGeom>
            <a:avLst/>
            <a:gdLst>
              <a:gd name="connsiteX0" fmla="*/ 600075 w 600075"/>
              <a:gd name="connsiteY0" fmla="*/ 314325 h 314325"/>
              <a:gd name="connsiteX1" fmla="*/ 0 w 600075"/>
              <a:gd name="connsiteY1" fmla="*/ 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0075" h="314325">
                <a:moveTo>
                  <a:pt x="600075" y="314325"/>
                </a:moveTo>
                <a:lnTo>
                  <a:pt x="0" y="0"/>
                </a:lnTo>
              </a:path>
            </a:pathLst>
          </a:custGeom>
          <a:noFill/>
          <a:ln w="3175">
            <a:prstDash val="sysDash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56" name="Lightning Bolt 55"/>
          <p:cNvSpPr/>
          <p:nvPr/>
        </p:nvSpPr>
        <p:spPr>
          <a:xfrm>
            <a:off x="2572593" y="2078743"/>
            <a:ext cx="167171" cy="263385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6" name="Multiply 5"/>
          <p:cNvSpPr/>
          <p:nvPr/>
        </p:nvSpPr>
        <p:spPr>
          <a:xfrm>
            <a:off x="2420123" y="2342128"/>
            <a:ext cx="284805" cy="521722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915886" y="2821577"/>
            <a:ext cx="217714" cy="1907784"/>
          </a:xfrm>
          <a:custGeom>
            <a:avLst/>
            <a:gdLst>
              <a:gd name="connsiteX0" fmla="*/ 0 w 217714"/>
              <a:gd name="connsiteY0" fmla="*/ 0 h 1907784"/>
              <a:gd name="connsiteX1" fmla="*/ 156754 w 217714"/>
              <a:gd name="connsiteY1" fmla="*/ 1898469 h 1907784"/>
              <a:gd name="connsiteX2" fmla="*/ 217714 w 217714"/>
              <a:gd name="connsiteY2" fmla="*/ 592183 h 190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714" h="1907784">
                <a:moveTo>
                  <a:pt x="0" y="0"/>
                </a:moveTo>
                <a:cubicBezTo>
                  <a:pt x="60234" y="899886"/>
                  <a:pt x="120468" y="1799772"/>
                  <a:pt x="156754" y="1898469"/>
                </a:cubicBezTo>
                <a:cubicBezTo>
                  <a:pt x="193040" y="1997166"/>
                  <a:pt x="205377" y="1294674"/>
                  <a:pt x="217714" y="592183"/>
                </a:cubicBezTo>
              </a:path>
            </a:pathLst>
          </a:custGeom>
          <a:noFill/>
          <a:ln w="3175">
            <a:prstDash val="sysDash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13" name="TextBox 12"/>
          <p:cNvSpPr txBox="1"/>
          <p:nvPr/>
        </p:nvSpPr>
        <p:spPr>
          <a:xfrm>
            <a:off x="725442" y="194460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i="1">
                <a:solidFill>
                  <a:srgbClr val="CC00CC"/>
                </a:solidFill>
              </a:defRPr>
            </a:lvl1pPr>
          </a:lstStyle>
          <a:p>
            <a:r>
              <a:rPr lang="en-US" dirty="0"/>
              <a:t>0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505022" y="1898196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i="1">
                <a:solidFill>
                  <a:srgbClr val="CC00CC"/>
                </a:solidFill>
              </a:defRPr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687613" y="2846187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i="1" dirty="0" smtClean="0">
                <a:solidFill>
                  <a:srgbClr val="CC00CC"/>
                </a:solidFill>
              </a:rPr>
              <a:t>2.1</a:t>
            </a:r>
            <a:endParaRPr lang="en-US" sz="700" i="1" dirty="0">
              <a:solidFill>
                <a:srgbClr val="CC00CC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890933" y="2898188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i="1" dirty="0" smtClean="0">
                <a:solidFill>
                  <a:srgbClr val="CC00CC"/>
                </a:solidFill>
              </a:rPr>
              <a:t>2.2</a:t>
            </a:r>
            <a:endParaRPr lang="en-US" sz="700" i="1" dirty="0">
              <a:solidFill>
                <a:srgbClr val="CC00CC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418497" y="2780481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i="1">
                <a:solidFill>
                  <a:srgbClr val="CC00CC"/>
                </a:solidFill>
              </a:defRPr>
            </a:lvl1pPr>
          </a:lstStyle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3890442" y="3234189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i="1" dirty="0" smtClean="0">
                <a:solidFill>
                  <a:srgbClr val="CC00CC"/>
                </a:solidFill>
              </a:rPr>
              <a:t>5.1</a:t>
            </a:r>
            <a:endParaRPr lang="en-US" sz="700" i="1" dirty="0">
              <a:solidFill>
                <a:srgbClr val="CC00CC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10101" y="299010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i="1">
                <a:solidFill>
                  <a:srgbClr val="CC00CC"/>
                </a:solidFill>
              </a:defRPr>
            </a:lvl1pPr>
          </a:lstStyle>
          <a:p>
            <a:r>
              <a:rPr lang="en-US" dirty="0"/>
              <a:t>9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892526" y="236735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 i="1">
                <a:solidFill>
                  <a:srgbClr val="CC00CC"/>
                </a:solidFill>
              </a:defRPr>
            </a:lvl1pPr>
          </a:lstStyle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397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CustomShape 1"/>
          <p:cNvSpPr/>
          <p:nvPr/>
        </p:nvSpPr>
        <p:spPr>
          <a:xfrm>
            <a:off x="228600" y="963720"/>
            <a:ext cx="9656685" cy="54108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92240" lvl="2" indent="-176040">
              <a:lnSpc>
                <a:spcPct val="1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16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http://intranet.lme.st.com:8000/php-bin/opensdk_userguide/index.php/STA1XXX_-_A5/TC3/TC3P_-_SuspendToDisk_(STD)_based_on_QuickBoot_from_Ubiquitous#Architecture</a:t>
            </a:r>
            <a:endParaRPr lang="en-US" sz="1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endParaRPr lang="en-US" sz="199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
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5" name="CustomShape 2"/>
          <p:cNvSpPr/>
          <p:nvPr/>
        </p:nvSpPr>
        <p:spPr>
          <a:xfrm>
            <a:off x="9500400" y="747000"/>
            <a:ext cx="598320" cy="21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6" name="CustomShape 3"/>
          <p:cNvSpPr/>
          <p:nvPr/>
        </p:nvSpPr>
        <p:spPr>
          <a:xfrm>
            <a:off x="503640" y="127440"/>
            <a:ext cx="8900280" cy="125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STD references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14651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504000" y="1408320"/>
            <a:ext cx="9243720" cy="587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7840" indent="-176400">
              <a:lnSpc>
                <a:spcPct val="2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STA standard machine</a:t>
            </a:r>
          </a:p>
          <a:p>
            <a:pPr marL="635040" lvl="1" indent="-176400">
              <a:lnSpc>
                <a:spcPct val="2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2" action="ppaction://hlinksldjump"/>
              </a:rPr>
              <a:t>Cold Boot</a:t>
            </a:r>
            <a:endParaRPr lang="en-US" sz="2000" b="0" strike="noStrike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635040" lvl="1" indent="-176400">
              <a:lnSpc>
                <a:spcPct val="2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3" action="ppaction://hlinksldjump"/>
              </a:rPr>
              <a:t>STR</a:t>
            </a:r>
            <a:endParaRPr lang="en-US" sz="20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635040" lvl="1" indent="-176400">
              <a:lnSpc>
                <a:spcPct val="2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b="0" strike="noStrike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4" action="ppaction://hlinksldjump"/>
              </a:rPr>
              <a:t>STD</a:t>
            </a:r>
            <a:endParaRPr lang="en-US" sz="2000" b="0" strike="noStrike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177840" indent="-176400">
              <a:lnSpc>
                <a:spcPct val="2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 action="ppaction://hlinksldjump"/>
              </a:rPr>
              <a:t>STA Boot_m3os_from_m3xl</a:t>
            </a: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  <a:p>
            <a:pPr marL="177840" indent="-176400">
              <a:lnSpc>
                <a:spcPct val="200000"/>
              </a:lnSpc>
              <a:buClr>
                <a:srgbClr val="39A9DC"/>
              </a:buClr>
              <a:buFont typeface="Arial"/>
              <a:buChar char="•"/>
            </a:pPr>
            <a:r>
              <a:rPr lang="en-US" sz="20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6" action="ppaction://hlinksldjump"/>
              </a:rPr>
              <a:t>STA no u-boot</a:t>
            </a:r>
            <a:endParaRPr lang="en-US" sz="20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9500400" y="747000"/>
            <a:ext cx="599040" cy="21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CustomShape 3"/>
          <p:cNvSpPr/>
          <p:nvPr/>
        </p:nvSpPr>
        <p:spPr>
          <a:xfrm>
            <a:off x="504000" y="127440"/>
            <a:ext cx="8900640" cy="125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b="0" strike="noStrike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Index</a:t>
            </a:r>
            <a:endParaRPr lang="en-US" sz="1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77547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CustomShape 2"/>
          <p:cNvSpPr/>
          <p:nvPr/>
        </p:nvSpPr>
        <p:spPr>
          <a:xfrm>
            <a:off x="9500400" y="747000"/>
            <a:ext cx="598320" cy="21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6" name="CustomShape 3"/>
          <p:cNvSpPr/>
          <p:nvPr/>
        </p:nvSpPr>
        <p:spPr>
          <a:xfrm>
            <a:off x="188846" y="-402480"/>
            <a:ext cx="8900280" cy="125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Cold Boot – machine m3os-from-m3xl</a:t>
            </a:r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27" y="747000"/>
            <a:ext cx="7723343" cy="693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5299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CustomShape 2"/>
          <p:cNvSpPr/>
          <p:nvPr/>
        </p:nvSpPr>
        <p:spPr>
          <a:xfrm>
            <a:off x="9500400" y="747000"/>
            <a:ext cx="598320" cy="21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6" name="CustomShape 3"/>
          <p:cNvSpPr/>
          <p:nvPr/>
        </p:nvSpPr>
        <p:spPr>
          <a:xfrm>
            <a:off x="113895" y="-402480"/>
            <a:ext cx="8900280" cy="125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Cold Boot – machine m3os-from-m3xl_no_uboot</a:t>
            </a:r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31" y="454337"/>
            <a:ext cx="8935269" cy="710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7504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125" y="340186"/>
            <a:ext cx="7763843" cy="7219489"/>
          </a:xfrm>
          <a:prstGeom prst="rect">
            <a:avLst/>
          </a:prstGeom>
        </p:spPr>
      </p:pic>
      <p:sp>
        <p:nvSpPr>
          <p:cNvPr id="96" name="Title 1"/>
          <p:cNvSpPr txBox="1">
            <a:spLocks/>
          </p:cNvSpPr>
          <p:nvPr/>
        </p:nvSpPr>
        <p:spPr>
          <a:xfrm>
            <a:off x="435383" y="-432839"/>
            <a:ext cx="9071213" cy="126193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Cold </a:t>
            </a:r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Boot</a:t>
            </a:r>
            <a:endParaRPr lang="en-US" sz="2400" spc="-1" dirty="0">
              <a:solidFill>
                <a:srgbClr val="39A9DC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42672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98"/>
          <p:cNvSpPr>
            <a:spLocks noChangeArrowheads="1"/>
          </p:cNvSpPr>
          <p:nvPr/>
        </p:nvSpPr>
        <p:spPr bwMode="auto">
          <a:xfrm>
            <a:off x="5116394" y="1593843"/>
            <a:ext cx="3657712" cy="4657346"/>
          </a:xfrm>
          <a:prstGeom prst="roundRect">
            <a:avLst>
              <a:gd name="adj" fmla="val 172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5" name="AutoShape 98"/>
          <p:cNvSpPr>
            <a:spLocks noChangeArrowheads="1"/>
          </p:cNvSpPr>
          <p:nvPr/>
        </p:nvSpPr>
        <p:spPr bwMode="auto">
          <a:xfrm>
            <a:off x="6432803" y="3435995"/>
            <a:ext cx="2182615" cy="862277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9" name="AutoShape 98"/>
          <p:cNvSpPr>
            <a:spLocks noChangeArrowheads="1"/>
          </p:cNvSpPr>
          <p:nvPr/>
        </p:nvSpPr>
        <p:spPr bwMode="auto">
          <a:xfrm>
            <a:off x="6432803" y="2665159"/>
            <a:ext cx="2180612" cy="662590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6" name="AutoShape 98"/>
          <p:cNvSpPr>
            <a:spLocks noChangeArrowheads="1"/>
          </p:cNvSpPr>
          <p:nvPr/>
        </p:nvSpPr>
        <p:spPr bwMode="auto">
          <a:xfrm>
            <a:off x="6432803" y="1916317"/>
            <a:ext cx="2180612" cy="668096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1" name="AutoShape 28"/>
          <p:cNvSpPr>
            <a:spLocks noChangeArrowheads="1"/>
          </p:cNvSpPr>
          <p:nvPr/>
        </p:nvSpPr>
        <p:spPr bwMode="auto">
          <a:xfrm>
            <a:off x="6551655" y="2247060"/>
            <a:ext cx="1179528" cy="865682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8"/>
          <p:cNvSpPr>
            <a:spLocks noChangeArrowheads="1"/>
          </p:cNvSpPr>
          <p:nvPr/>
        </p:nvSpPr>
        <p:spPr bwMode="auto">
          <a:xfrm>
            <a:off x="2382872" y="1388511"/>
            <a:ext cx="2259741" cy="4672482"/>
          </a:xfrm>
          <a:prstGeom prst="roundRect">
            <a:avLst>
              <a:gd name="adj" fmla="val 2280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5" name="Donut 14"/>
          <p:cNvSpPr/>
          <p:nvPr/>
        </p:nvSpPr>
        <p:spPr>
          <a:xfrm>
            <a:off x="3674019" y="6994575"/>
            <a:ext cx="277783" cy="277783"/>
          </a:xfrm>
          <a:prstGeom prst="don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7" idx="2"/>
          </p:cNvCxnSpPr>
          <p:nvPr/>
        </p:nvCxnSpPr>
        <p:spPr>
          <a:xfrm flipV="1">
            <a:off x="3821586" y="6629951"/>
            <a:ext cx="0" cy="3646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3484278" y="6312484"/>
            <a:ext cx="674617" cy="317467"/>
          </a:xfrm>
          <a:prstGeom prst="rect">
            <a:avLst/>
          </a:prstGeom>
          <a:solidFill>
            <a:schemeClr val="tx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9367" rIns="0" bIns="5039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lnSpc>
                <a:spcPts val="900"/>
              </a:lnSpc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82" dirty="0"/>
              <a:t>M3 </a:t>
            </a:r>
          </a:p>
          <a:p>
            <a:r>
              <a:rPr lang="en-US" sz="882" dirty="0"/>
              <a:t>Boot ROM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84278" y="5506925"/>
            <a:ext cx="674617" cy="317467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17" idx="0"/>
            <a:endCxn id="20" idx="2"/>
          </p:cNvCxnSpPr>
          <p:nvPr/>
        </p:nvCxnSpPr>
        <p:spPr>
          <a:xfrm flipV="1">
            <a:off x="3821586" y="5824392"/>
            <a:ext cx="0" cy="48809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0" idx="3"/>
          </p:cNvCxnSpPr>
          <p:nvPr/>
        </p:nvCxnSpPr>
        <p:spPr>
          <a:xfrm>
            <a:off x="4158894" y="5665658"/>
            <a:ext cx="1294980" cy="1364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804110" y="3708400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UBOOT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804110" y="3071118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Kernel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796316" y="2962608"/>
            <a:ext cx="674617" cy="317467"/>
          </a:xfrm>
          <a:prstGeom prst="rect">
            <a:avLst/>
          </a:prstGeom>
          <a:solidFill>
            <a:srgbClr val="FFCD9B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 Tree</a:t>
            </a:r>
          </a:p>
        </p:txBody>
      </p:sp>
      <p:cxnSp>
        <p:nvCxnSpPr>
          <p:cNvPr id="42" name="Straight Arrow Connector 41"/>
          <p:cNvCxnSpPr>
            <a:stCxn id="39" idx="0"/>
            <a:endCxn id="43" idx="2"/>
          </p:cNvCxnSpPr>
          <p:nvPr/>
        </p:nvCxnSpPr>
        <p:spPr>
          <a:xfrm flipV="1">
            <a:off x="7141419" y="2774509"/>
            <a:ext cx="0" cy="29660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04110" y="2457043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Elbow Connector 49"/>
          <p:cNvCxnSpPr>
            <a:endCxn id="38" idx="2"/>
          </p:cNvCxnSpPr>
          <p:nvPr/>
        </p:nvCxnSpPr>
        <p:spPr>
          <a:xfrm flipV="1">
            <a:off x="6142243" y="4025867"/>
            <a:ext cx="999176" cy="915183"/>
          </a:xfrm>
          <a:prstGeom prst="bentConnector2">
            <a:avLst/>
          </a:prstGeom>
          <a:ln w="28575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8" idx="0"/>
            <a:endCxn id="39" idx="2"/>
          </p:cNvCxnSpPr>
          <p:nvPr/>
        </p:nvCxnSpPr>
        <p:spPr>
          <a:xfrm flipV="1">
            <a:off x="7141419" y="3388585"/>
            <a:ext cx="0" cy="31981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endCxn id="38" idx="1"/>
          </p:cNvCxnSpPr>
          <p:nvPr/>
        </p:nvCxnSpPr>
        <p:spPr>
          <a:xfrm flipV="1">
            <a:off x="6138323" y="3867134"/>
            <a:ext cx="665788" cy="1"/>
          </a:xfrm>
          <a:prstGeom prst="bentConnector3">
            <a:avLst>
              <a:gd name="adj1" fmla="val 50000"/>
            </a:avLst>
          </a:prstGeom>
          <a:ln w="28575">
            <a:solidFill>
              <a:srgbClr val="2540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3484278" y="1915487"/>
            <a:ext cx="674617" cy="3283583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658135" y="1364066"/>
            <a:ext cx="859531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Cortex-A7</a:t>
            </a:r>
          </a:p>
        </p:txBody>
      </p:sp>
      <p:sp>
        <p:nvSpPr>
          <p:cNvPr id="118" name="AutoShape 98"/>
          <p:cNvSpPr>
            <a:spLocks noChangeArrowheads="1"/>
          </p:cNvSpPr>
          <p:nvPr/>
        </p:nvSpPr>
        <p:spPr bwMode="auto">
          <a:xfrm>
            <a:off x="5281648" y="1915487"/>
            <a:ext cx="1010158" cy="4014133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62561" y="1682789"/>
            <a:ext cx="655949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Secure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5463705" y="2241957"/>
            <a:ext cx="674617" cy="1825605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OP-TEE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SP-min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BL32</a:t>
            </a:r>
          </a:p>
        </p:txBody>
      </p:sp>
      <p:cxnSp>
        <p:nvCxnSpPr>
          <p:cNvPr id="124" name="Straight Arrow Connector 123"/>
          <p:cNvCxnSpPr>
            <a:stCxn id="115" idx="0"/>
          </p:cNvCxnSpPr>
          <p:nvPr/>
        </p:nvCxnSpPr>
        <p:spPr>
          <a:xfrm flipV="1">
            <a:off x="5794373" y="4067565"/>
            <a:ext cx="6641" cy="81393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 Box 106"/>
          <p:cNvSpPr txBox="1">
            <a:spLocks noChangeArrowheads="1"/>
          </p:cNvSpPr>
          <p:nvPr/>
        </p:nvSpPr>
        <p:spPr bwMode="auto">
          <a:xfrm rot="10800000">
            <a:off x="8405729" y="1897660"/>
            <a:ext cx="209669" cy="6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User </a:t>
            </a:r>
          </a:p>
        </p:txBody>
      </p:sp>
      <p:sp>
        <p:nvSpPr>
          <p:cNvPr id="132" name="Text Box 106"/>
          <p:cNvSpPr txBox="1">
            <a:spLocks noChangeArrowheads="1"/>
          </p:cNvSpPr>
          <p:nvPr/>
        </p:nvSpPr>
        <p:spPr bwMode="auto">
          <a:xfrm rot="10800000">
            <a:off x="8405729" y="2612410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Kernel</a:t>
            </a:r>
          </a:p>
        </p:txBody>
      </p:sp>
      <p:sp>
        <p:nvSpPr>
          <p:cNvPr id="133" name="Text Box 106"/>
          <p:cNvSpPr txBox="1">
            <a:spLocks noChangeArrowheads="1"/>
          </p:cNvSpPr>
          <p:nvPr/>
        </p:nvSpPr>
        <p:spPr bwMode="auto">
          <a:xfrm rot="10800000">
            <a:off x="8405730" y="3536121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Pre-OS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62589" y="1553896"/>
            <a:ext cx="97013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Non Secure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960687" y="1364066"/>
            <a:ext cx="87395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Cortex-M3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506922" y="2052994"/>
            <a:ext cx="814991" cy="21114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772" dirty="0"/>
              <a:t>Optional</a:t>
            </a:r>
          </a:p>
        </p:txBody>
      </p:sp>
      <p:sp>
        <p:nvSpPr>
          <p:cNvPr id="83" name="Line Callout 2 (Accent Bar) 82"/>
          <p:cNvSpPr/>
          <p:nvPr/>
        </p:nvSpPr>
        <p:spPr>
          <a:xfrm>
            <a:off x="2007480" y="6281510"/>
            <a:ext cx="993081" cy="379416"/>
          </a:xfrm>
          <a:prstGeom prst="accentCallout2">
            <a:avLst>
              <a:gd name="adj1" fmla="val 16499"/>
              <a:gd name="adj2" fmla="val 97465"/>
              <a:gd name="adj3" fmla="val 18750"/>
              <a:gd name="adj4" fmla="val 122992"/>
              <a:gd name="adj5" fmla="val 53964"/>
              <a:gd name="adj6" fmla="val 14614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2" dirty="0">
                <a:solidFill>
                  <a:schemeClr val="tx1"/>
                </a:solidFill>
              </a:rPr>
              <a:t>Ensure secure boot</a:t>
            </a:r>
          </a:p>
        </p:txBody>
      </p:sp>
      <p:sp>
        <p:nvSpPr>
          <p:cNvPr id="86" name="AutoShape 98"/>
          <p:cNvSpPr>
            <a:spLocks noChangeArrowheads="1"/>
          </p:cNvSpPr>
          <p:nvPr/>
        </p:nvSpPr>
        <p:spPr bwMode="auto">
          <a:xfrm>
            <a:off x="6230992" y="6325923"/>
            <a:ext cx="3752692" cy="969491"/>
          </a:xfrm>
          <a:prstGeom prst="roundRect">
            <a:avLst>
              <a:gd name="adj" fmla="val 423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87" name="Text Box 106"/>
          <p:cNvSpPr txBox="1">
            <a:spLocks noChangeArrowheads="1"/>
          </p:cNvSpPr>
          <p:nvPr/>
        </p:nvSpPr>
        <p:spPr bwMode="auto">
          <a:xfrm rot="10800000">
            <a:off x="9519713" y="6350094"/>
            <a:ext cx="540141" cy="5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92" b="1" dirty="0">
                <a:latin typeface="Arial" charset="0"/>
                <a:cs typeface="Arial" charset="0"/>
              </a:rPr>
              <a:t>Legend</a:t>
            </a:r>
          </a:p>
        </p:txBody>
      </p:sp>
      <p:sp>
        <p:nvSpPr>
          <p:cNvPr id="88" name="AutoShape 28"/>
          <p:cNvSpPr>
            <a:spLocks noChangeArrowheads="1"/>
          </p:cNvSpPr>
          <p:nvPr/>
        </p:nvSpPr>
        <p:spPr bwMode="auto">
          <a:xfrm>
            <a:off x="7968912" y="6350095"/>
            <a:ext cx="1492713" cy="733104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8094128" y="6817057"/>
            <a:ext cx="396567" cy="0"/>
          </a:xfrm>
          <a:prstGeom prst="straightConnector1">
            <a:avLst/>
          </a:prstGeom>
          <a:ln w="19050">
            <a:solidFill>
              <a:schemeClr val="accent2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8094128" y="6972735"/>
            <a:ext cx="39656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8411631" y="6694194"/>
            <a:ext cx="1164101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2"/>
                </a:solidFill>
              </a:rPr>
              <a:t>Loads from </a:t>
            </a:r>
            <a:r>
              <a:rPr lang="en-US" sz="882" b="1" dirty="0" err="1">
                <a:solidFill>
                  <a:schemeClr val="accent2"/>
                </a:solidFill>
              </a:rPr>
              <a:t>eMMC</a:t>
            </a:r>
            <a:endParaRPr lang="en-US" sz="882" b="1" dirty="0">
              <a:solidFill>
                <a:schemeClr val="accent2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411630" y="6862187"/>
            <a:ext cx="1580882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/>
              <a:t>Loads from </a:t>
            </a:r>
            <a:r>
              <a:rPr lang="en-US" sz="882" b="1" dirty="0" err="1"/>
              <a:t>eMMC</a:t>
            </a:r>
            <a:r>
              <a:rPr lang="en-US" sz="882" b="1" dirty="0"/>
              <a:t> &amp; Calls</a:t>
            </a:r>
          </a:p>
        </p:txBody>
      </p:sp>
      <p:cxnSp>
        <p:nvCxnSpPr>
          <p:cNvPr id="66" name="Elbow Connector 65"/>
          <p:cNvCxnSpPr/>
          <p:nvPr/>
        </p:nvCxnSpPr>
        <p:spPr>
          <a:xfrm rot="10800000">
            <a:off x="4153773" y="4810059"/>
            <a:ext cx="1308789" cy="274576"/>
          </a:xfrm>
          <a:prstGeom prst="bentConnector3">
            <a:avLst>
              <a:gd name="adj1" fmla="val 50000"/>
            </a:avLst>
          </a:prstGeom>
          <a:ln w="28575">
            <a:solidFill>
              <a:srgbClr val="CA767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5457064" y="4881501"/>
            <a:ext cx="674617" cy="942891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BL2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5377300" y="2072924"/>
            <a:ext cx="853691" cy="980270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3" name="Rectangle 2"/>
          <p:cNvSpPr/>
          <p:nvPr/>
        </p:nvSpPr>
        <p:spPr>
          <a:xfrm>
            <a:off x="5624867" y="2819259"/>
            <a:ext cx="354584" cy="2280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2" dirty="0">
                <a:cs typeface="Arial" panose="020B0604020202020204" pitchFamily="34" charset="0"/>
              </a:rPr>
              <a:t>OR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8088210" y="6625437"/>
            <a:ext cx="39656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405712" y="6502574"/>
            <a:ext cx="455574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1">
                    <a:lumMod val="50000"/>
                  </a:schemeClr>
                </a:solidFill>
              </a:rPr>
              <a:t>Calls</a:t>
            </a:r>
          </a:p>
        </p:txBody>
      </p:sp>
      <p:cxnSp>
        <p:nvCxnSpPr>
          <p:cNvPr id="7" name="Straight Arrow Connector 6"/>
          <p:cNvCxnSpPr>
            <a:stCxn id="20" idx="0"/>
          </p:cNvCxnSpPr>
          <p:nvPr/>
        </p:nvCxnSpPr>
        <p:spPr>
          <a:xfrm flipH="1" flipV="1">
            <a:off x="3812911" y="5198969"/>
            <a:ext cx="8675" cy="307957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40" idx="2"/>
            <a:endCxn id="38" idx="3"/>
          </p:cNvCxnSpPr>
          <p:nvPr/>
        </p:nvCxnSpPr>
        <p:spPr>
          <a:xfrm rot="5400000">
            <a:off x="7512648" y="3246156"/>
            <a:ext cx="587059" cy="654897"/>
          </a:xfrm>
          <a:prstGeom prst="bentConnector2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4587212" y="5686311"/>
            <a:ext cx="207703" cy="237488"/>
            <a:chOff x="2360049" y="1981199"/>
            <a:chExt cx="188424" cy="215444"/>
          </a:xfrm>
        </p:grpSpPr>
        <p:sp>
          <p:nvSpPr>
            <p:cNvPr id="57" name="TextBox 56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1</a:t>
              </a:r>
            </a:p>
          </p:txBody>
        </p:sp>
        <p:sp>
          <p:nvSpPr>
            <p:cNvPr id="58" name="Oval 57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921434" y="4765973"/>
            <a:ext cx="207703" cy="237488"/>
            <a:chOff x="2360049" y="1981199"/>
            <a:chExt cx="188424" cy="215444"/>
          </a:xfrm>
        </p:grpSpPr>
        <p:sp>
          <p:nvSpPr>
            <p:cNvPr id="65" name="TextBox 64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2</a:t>
              </a:r>
              <a:endParaRPr lang="en-US" sz="882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886678" y="5243436"/>
            <a:ext cx="408690" cy="235652"/>
            <a:chOff x="2360049" y="1981199"/>
            <a:chExt cx="188424" cy="215444"/>
          </a:xfrm>
        </p:grpSpPr>
        <p:sp>
          <p:nvSpPr>
            <p:cNvPr id="69" name="TextBox 68"/>
            <p:cNvSpPr txBox="1"/>
            <p:nvPr/>
          </p:nvSpPr>
          <p:spPr>
            <a:xfrm>
              <a:off x="2360049" y="1981199"/>
              <a:ext cx="171808" cy="193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72" dirty="0"/>
                <a:t>3</a:t>
              </a:r>
              <a:r>
                <a:rPr lang="en-US" sz="772" dirty="0" smtClean="0"/>
                <a:t>.2</a:t>
              </a:r>
              <a:endParaRPr lang="en-US" sz="882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635936" y="4620691"/>
            <a:ext cx="400454" cy="237488"/>
            <a:chOff x="2360049" y="1981199"/>
            <a:chExt cx="188424" cy="215444"/>
          </a:xfrm>
        </p:grpSpPr>
        <p:sp>
          <p:nvSpPr>
            <p:cNvPr id="72" name="TextBox 71"/>
            <p:cNvSpPr txBox="1"/>
            <p:nvPr/>
          </p:nvSpPr>
          <p:spPr>
            <a:xfrm>
              <a:off x="2360049" y="1981199"/>
              <a:ext cx="188424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 smtClean="0"/>
                <a:t>4</a:t>
              </a:r>
              <a:endParaRPr lang="en-US" sz="772" dirty="0"/>
            </a:p>
          </p:txBody>
        </p:sp>
        <p:sp>
          <p:nvSpPr>
            <p:cNvPr id="73" name="Oval 72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847723" y="4310414"/>
            <a:ext cx="207703" cy="237488"/>
            <a:chOff x="2360049" y="1981199"/>
            <a:chExt cx="188424" cy="215444"/>
          </a:xfrm>
        </p:grpSpPr>
        <p:sp>
          <p:nvSpPr>
            <p:cNvPr id="75" name="TextBox 74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 smtClean="0"/>
                <a:t>5</a:t>
              </a:r>
              <a:endParaRPr lang="en-US" sz="882" dirty="0"/>
            </a:p>
          </p:txBody>
        </p:sp>
        <p:sp>
          <p:nvSpPr>
            <p:cNvPr id="76" name="Oval 75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217071" y="3685033"/>
            <a:ext cx="207703" cy="237488"/>
            <a:chOff x="2360049" y="1981199"/>
            <a:chExt cx="188424" cy="215444"/>
          </a:xfrm>
        </p:grpSpPr>
        <p:sp>
          <p:nvSpPr>
            <p:cNvPr id="78" name="TextBox 77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6</a:t>
              </a:r>
              <a:endParaRPr lang="en-US" sz="882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816035" y="3606011"/>
            <a:ext cx="207703" cy="237488"/>
            <a:chOff x="2360049" y="1981199"/>
            <a:chExt cx="188424" cy="215444"/>
          </a:xfrm>
        </p:grpSpPr>
        <p:sp>
          <p:nvSpPr>
            <p:cNvPr id="84" name="TextBox 8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7</a:t>
              </a:r>
              <a:endParaRPr lang="en-US" sz="882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7129606" y="3431540"/>
            <a:ext cx="207703" cy="237488"/>
            <a:chOff x="2360049" y="1981199"/>
            <a:chExt cx="188424" cy="215444"/>
          </a:xfrm>
        </p:grpSpPr>
        <p:sp>
          <p:nvSpPr>
            <p:cNvPr id="94" name="TextBox 9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txBody>
            <a:bodyPr wrap="square" rtlCol="0">
              <a:spAutoFit/>
            </a:bodyPr>
            <a:lstStyle/>
            <a:p>
              <a:r>
                <a:rPr lang="fr-FR" sz="882" dirty="0" smtClean="0"/>
                <a:t>8</a:t>
              </a:r>
              <a:endParaRPr lang="en-US" sz="882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96" name="Title 1"/>
          <p:cNvSpPr txBox="1">
            <a:spLocks/>
          </p:cNvSpPr>
          <p:nvPr/>
        </p:nvSpPr>
        <p:spPr>
          <a:xfrm>
            <a:off x="390412" y="95312"/>
            <a:ext cx="9071213" cy="126193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Cold </a:t>
            </a:r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Boot</a:t>
            </a:r>
            <a:endParaRPr lang="en-US" sz="2400" spc="-1" dirty="0">
              <a:solidFill>
                <a:srgbClr val="39A9DC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  <a:cs typeface="+mn-cs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551656" y="6746486"/>
            <a:ext cx="880369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 err="1"/>
              <a:t>SecureWorld</a:t>
            </a:r>
            <a:endParaRPr lang="en-US" sz="882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6551656" y="6584689"/>
            <a:ext cx="1099981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 err="1"/>
              <a:t>NonSecureWorld</a:t>
            </a:r>
            <a:endParaRPr lang="en-US" sz="882" b="1" dirty="0"/>
          </a:p>
        </p:txBody>
      </p:sp>
      <p:sp>
        <p:nvSpPr>
          <p:cNvPr id="107" name="Rectangle 106"/>
          <p:cNvSpPr/>
          <p:nvPr/>
        </p:nvSpPr>
        <p:spPr>
          <a:xfrm>
            <a:off x="6309433" y="6584689"/>
            <a:ext cx="198283" cy="164635"/>
          </a:xfrm>
          <a:prstGeom prst="rect">
            <a:avLst/>
          </a:prstGeom>
          <a:solidFill>
            <a:srgbClr val="FFCD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08" name="Rectangle 107"/>
          <p:cNvSpPr/>
          <p:nvPr/>
        </p:nvSpPr>
        <p:spPr>
          <a:xfrm>
            <a:off x="6316433" y="6794680"/>
            <a:ext cx="198283" cy="164635"/>
          </a:xfrm>
          <a:prstGeom prst="rect">
            <a:avLst/>
          </a:prstGeom>
          <a:solidFill>
            <a:srgbClr val="578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0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055771" y="594070"/>
            <a:ext cx="1044980" cy="214337"/>
          </a:xfrm>
          <a:prstGeom prst="rect">
            <a:avLst/>
          </a:prstGeom>
        </p:spPr>
        <p:txBody>
          <a:bodyPr/>
          <a:lstStyle/>
          <a:p>
            <a:r>
              <a:rPr lang="fr-FR" dirty="0" err="1" smtClean="0"/>
              <a:t>eMMC</a:t>
            </a:r>
            <a:endParaRPr lang="fr-FR" dirty="0"/>
          </a:p>
        </p:txBody>
      </p:sp>
      <p:sp>
        <p:nvSpPr>
          <p:cNvPr id="110" name="Can 109"/>
          <p:cNvSpPr/>
          <p:nvPr/>
        </p:nvSpPr>
        <p:spPr>
          <a:xfrm>
            <a:off x="9104550" y="980320"/>
            <a:ext cx="720484" cy="4623619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20" name="Can 119"/>
          <p:cNvSpPr/>
          <p:nvPr/>
        </p:nvSpPr>
        <p:spPr>
          <a:xfrm>
            <a:off x="9103674" y="2367526"/>
            <a:ext cx="691902" cy="147596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23" name="Rectangle 122"/>
          <p:cNvSpPr/>
          <p:nvPr/>
        </p:nvSpPr>
        <p:spPr>
          <a:xfrm>
            <a:off x="9072683" y="2556057"/>
            <a:ext cx="793835" cy="1631538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 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 SW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BL2/BL32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Uboot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Can 126"/>
          <p:cNvSpPr/>
          <p:nvPr/>
        </p:nvSpPr>
        <p:spPr>
          <a:xfrm>
            <a:off x="9133133" y="1479368"/>
            <a:ext cx="691902" cy="7441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28" name="Rectangle 127"/>
          <p:cNvSpPr/>
          <p:nvPr/>
        </p:nvSpPr>
        <p:spPr>
          <a:xfrm>
            <a:off x="9186904" y="1924267"/>
            <a:ext cx="584359" cy="15948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Can 130"/>
          <p:cNvSpPr/>
          <p:nvPr/>
        </p:nvSpPr>
        <p:spPr>
          <a:xfrm>
            <a:off x="9115674" y="4483458"/>
            <a:ext cx="691902" cy="7441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36" name="Rectangle 135"/>
          <p:cNvSpPr/>
          <p:nvPr/>
        </p:nvSpPr>
        <p:spPr>
          <a:xfrm>
            <a:off x="9157445" y="4925148"/>
            <a:ext cx="584359" cy="15948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Kernel/DTB</a:t>
            </a: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AutoShape 98"/>
          <p:cNvSpPr>
            <a:spLocks noChangeArrowheads="1"/>
          </p:cNvSpPr>
          <p:nvPr/>
        </p:nvSpPr>
        <p:spPr bwMode="auto">
          <a:xfrm>
            <a:off x="6359991" y="1779618"/>
            <a:ext cx="2317800" cy="3573743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cxnSp>
        <p:nvCxnSpPr>
          <p:cNvPr id="4" name="Elbow Connector 3"/>
          <p:cNvCxnSpPr>
            <a:stCxn id="115" idx="1"/>
          </p:cNvCxnSpPr>
          <p:nvPr/>
        </p:nvCxnSpPr>
        <p:spPr>
          <a:xfrm rot="10800000" flipV="1">
            <a:off x="4153772" y="5352947"/>
            <a:ext cx="1303292" cy="25099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4836964" y="5120232"/>
            <a:ext cx="408690" cy="235653"/>
            <a:chOff x="2360049" y="1981198"/>
            <a:chExt cx="188424" cy="215445"/>
          </a:xfrm>
        </p:grpSpPr>
        <p:sp>
          <p:nvSpPr>
            <p:cNvPr id="113" name="TextBox 112"/>
            <p:cNvSpPr txBox="1"/>
            <p:nvPr/>
          </p:nvSpPr>
          <p:spPr>
            <a:xfrm>
              <a:off x="2360049" y="1981198"/>
              <a:ext cx="171808" cy="20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3</a:t>
              </a:r>
              <a:r>
                <a:rPr lang="en-US" sz="772" dirty="0" smtClean="0"/>
                <a:t>.1</a:t>
              </a:r>
              <a:endParaRPr lang="en-US" sz="882" dirty="0"/>
            </a:p>
          </p:txBody>
        </p:sp>
        <p:sp>
          <p:nvSpPr>
            <p:cNvPr id="117" name="Oval 116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</p:spTree>
    <p:extLst>
      <p:ext uri="{BB962C8B-B14F-4D97-AF65-F5344CB8AC3E}">
        <p14:creationId xmlns:p14="http://schemas.microsoft.com/office/powerpoint/2010/main" val="39240711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504000" y="1455007"/>
            <a:ext cx="9072563" cy="5793894"/>
          </a:xfrm>
        </p:spPr>
        <p:txBody>
          <a:bodyPr/>
          <a:lstStyle/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1.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authenticates and loads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fr-FR" sz="12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raw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paritition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AP_XLOADER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)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fr-FR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A7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.</a:t>
            </a:r>
          </a:p>
          <a:p>
            <a:pPr marL="457200" lvl="1" indent="0">
              <a:buNone/>
            </a:pP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starts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ATF BL2 (un-reset Cortex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A7ss)</a:t>
            </a:r>
            <a:endParaRPr lang="fr-FR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457200" lvl="1" indent="0">
              <a:buNone/>
            </a:pP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waits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for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pen</a:t>
            </a:r>
            <a:endParaRPr lang="fr-FR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2.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fr-FR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Sw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fr-FR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M3</a:t>
            </a:r>
          </a:p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3.1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releases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pen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3.2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XL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jumps to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</a:t>
            </a:r>
            <a:r>
              <a:rPr lang="fr-FR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Sw</a:t>
            </a:r>
            <a:endParaRPr lang="fr-FR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4.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 </a:t>
            </a:r>
            <a:r>
              <a:rPr lang="fr-FR" sz="12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</a:p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5.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(FIP image)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err="1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fr-FR" sz="1400" spc="-1" dirty="0">
                <a:solidFill>
                  <a:schemeClr val="accent1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 A7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AFT BL2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jumps to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</a:t>
            </a:r>
          </a:p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6. 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jumps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endParaRPr lang="fr-FR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7.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Linux Image + </a:t>
            </a:r>
            <a:r>
              <a:rPr lang="fr-FR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Linux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Device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i="1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Tree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fr-FR" sz="12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bootfs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image</a:t>
            </a:r>
            <a:r>
              <a:rPr lang="fr-FR" sz="1200" spc="-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)</a:t>
            </a:r>
            <a:r>
              <a:rPr lang="fr-FR" sz="12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endParaRPr lang="fr-FR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fr-FR" sz="1400" dirty="0" smtClean="0"/>
              <a:t>8.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loads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Linux Image </a:t>
            </a:r>
            <a:r>
              <a:rPr lang="fr-FR" sz="1400" spc="-1" dirty="0" err="1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  <a:r>
              <a:rPr lang="fr-FR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eMMC</a:t>
            </a:r>
            <a:r>
              <a:rPr lang="fr-FR" sz="14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fr-FR" sz="1200" spc="-1" dirty="0" err="1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bootfs</a:t>
            </a:r>
            <a:r>
              <a:rPr lang="fr-FR" sz="1200" spc="-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</a:rPr>
              <a:t> image)</a:t>
            </a:r>
            <a:r>
              <a:rPr lang="fr-FR" sz="12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fr-FR" sz="1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</a:p>
          <a:p>
            <a:pPr marL="457200" lvl="1" indent="0">
              <a:buNone/>
            </a:pP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Uboot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jumps to Linux </a:t>
            </a:r>
            <a:r>
              <a:rPr lang="fr-FR" sz="1400" i="1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endParaRPr lang="fr-FR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endParaRPr lang="fr-FR" sz="1600" dirty="0" smtClean="0"/>
          </a:p>
          <a:p>
            <a:endParaRPr lang="en-US" sz="1600" dirty="0"/>
          </a:p>
        </p:txBody>
      </p:sp>
      <p:sp>
        <p:nvSpPr>
          <p:cNvPr id="15" name="CustomShape 3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Cold Boot</a:t>
            </a:r>
            <a:r>
              <a:rPr lang="en-US" sz="3600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Details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763963" y="5368729"/>
            <a:ext cx="2241552" cy="1342171"/>
            <a:chOff x="7018405" y="6108201"/>
            <a:chExt cx="2241552" cy="1342171"/>
          </a:xfrm>
        </p:grpSpPr>
        <p:grpSp>
          <p:nvGrpSpPr>
            <p:cNvPr id="25" name="Group 24"/>
            <p:cNvGrpSpPr/>
            <p:nvPr/>
          </p:nvGrpSpPr>
          <p:grpSpPr>
            <a:xfrm>
              <a:off x="7018405" y="6108201"/>
              <a:ext cx="2241552" cy="1342171"/>
              <a:chOff x="5964292" y="6364023"/>
              <a:chExt cx="2241552" cy="1342171"/>
            </a:xfrm>
          </p:grpSpPr>
          <p:sp>
            <p:nvSpPr>
              <p:cNvPr id="28" name="AutoShape 98"/>
              <p:cNvSpPr>
                <a:spLocks noChangeArrowheads="1"/>
              </p:cNvSpPr>
              <p:nvPr/>
            </p:nvSpPr>
            <p:spPr bwMode="auto">
              <a:xfrm>
                <a:off x="5964292" y="6364023"/>
                <a:ext cx="2241552" cy="1342171"/>
              </a:xfrm>
              <a:prstGeom prst="roundRect">
                <a:avLst>
                  <a:gd name="adj" fmla="val 423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5400000" scaled="1"/>
              </a:gradFill>
              <a:ln w="9525" algn="ctr">
                <a:solidFill>
                  <a:srgbClr val="9999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551656" y="6746486"/>
                <a:ext cx="529312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err="1" smtClean="0"/>
                  <a:t>Esram</a:t>
                </a:r>
                <a:endParaRPr lang="en-US" sz="882" b="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551656" y="6493761"/>
                <a:ext cx="894797" cy="228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smtClean="0"/>
                  <a:t>Memory DDR</a:t>
                </a:r>
                <a:endParaRPr lang="en-US" sz="882" b="1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6118150" y="6497034"/>
                <a:ext cx="198283" cy="164635"/>
              </a:xfrm>
              <a:prstGeom prst="rect">
                <a:avLst/>
              </a:prstGeom>
              <a:solidFill>
                <a:srgbClr val="FFCD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133761" y="6778206"/>
                <a:ext cx="198283" cy="164635"/>
              </a:xfrm>
              <a:prstGeom prst="rect">
                <a:avLst/>
              </a:prstGeom>
              <a:solidFill>
                <a:srgbClr val="578B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133761" y="7069570"/>
                <a:ext cx="198283" cy="16463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551656" y="7008603"/>
                <a:ext cx="479618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82" b="1" dirty="0" smtClean="0"/>
                  <a:t>Flash</a:t>
                </a:r>
                <a:endParaRPr lang="en-US" sz="882" b="1" dirty="0"/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7187874" y="7127021"/>
              <a:ext cx="198283" cy="16463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605769" y="7066054"/>
              <a:ext cx="869149" cy="22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82" b="1" dirty="0" smtClean="0"/>
                <a:t>Backup Ram</a:t>
              </a:r>
              <a:endParaRPr lang="en-US" sz="882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18102468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889" y="-164597"/>
            <a:ext cx="9071213" cy="1261930"/>
          </a:xfrm>
        </p:spPr>
        <p:txBody>
          <a:bodyPr>
            <a:normAutofit/>
          </a:bodyPr>
          <a:lstStyle/>
          <a:p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STR </a:t>
            </a:r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Suspend </a:t>
            </a:r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sequence</a:t>
            </a:r>
            <a:endParaRPr lang="en-US" sz="2400" spc="-1" dirty="0">
              <a:solidFill>
                <a:srgbClr val="39A9DC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7" y="689548"/>
            <a:ext cx="9312205" cy="687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315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98"/>
          <p:cNvSpPr>
            <a:spLocks noChangeArrowheads="1"/>
          </p:cNvSpPr>
          <p:nvPr/>
        </p:nvSpPr>
        <p:spPr bwMode="auto">
          <a:xfrm>
            <a:off x="5070951" y="1920133"/>
            <a:ext cx="3694030" cy="4044755"/>
          </a:xfrm>
          <a:prstGeom prst="roundRect">
            <a:avLst>
              <a:gd name="adj" fmla="val 172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9" name="AutoShape 98"/>
          <p:cNvSpPr>
            <a:spLocks noChangeArrowheads="1"/>
          </p:cNvSpPr>
          <p:nvPr/>
        </p:nvSpPr>
        <p:spPr bwMode="auto">
          <a:xfrm>
            <a:off x="6432803" y="3337130"/>
            <a:ext cx="2180612" cy="1127344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6" name="AutoShape 98"/>
          <p:cNvSpPr>
            <a:spLocks noChangeArrowheads="1"/>
          </p:cNvSpPr>
          <p:nvPr/>
        </p:nvSpPr>
        <p:spPr bwMode="auto">
          <a:xfrm>
            <a:off x="6432803" y="2588288"/>
            <a:ext cx="2180612" cy="668096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1" name="AutoShape 28"/>
          <p:cNvSpPr>
            <a:spLocks noChangeArrowheads="1"/>
          </p:cNvSpPr>
          <p:nvPr/>
        </p:nvSpPr>
        <p:spPr bwMode="auto">
          <a:xfrm>
            <a:off x="6551655" y="2919031"/>
            <a:ext cx="1179528" cy="865682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8"/>
          <p:cNvSpPr>
            <a:spLocks noChangeArrowheads="1"/>
          </p:cNvSpPr>
          <p:nvPr/>
        </p:nvSpPr>
        <p:spPr bwMode="auto">
          <a:xfrm>
            <a:off x="2382872" y="1388511"/>
            <a:ext cx="2259741" cy="4672482"/>
          </a:xfrm>
          <a:prstGeom prst="roundRect">
            <a:avLst>
              <a:gd name="adj" fmla="val 2280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69" y="294"/>
            <a:ext cx="9071213" cy="1261930"/>
          </a:xfrm>
        </p:spPr>
        <p:txBody>
          <a:bodyPr>
            <a:normAutofit/>
          </a:bodyPr>
          <a:lstStyle/>
          <a:p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STR </a:t>
            </a:r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Suspend </a:t>
            </a:r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sequence</a:t>
            </a:r>
            <a:endParaRPr lang="en-US" sz="2400" spc="-1" dirty="0">
              <a:solidFill>
                <a:srgbClr val="39A9DC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124050" y="756642"/>
            <a:ext cx="698034" cy="214337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DDR</a:t>
            </a:r>
            <a:endParaRPr lang="fr-FR" dirty="0"/>
          </a:p>
        </p:txBody>
      </p:sp>
      <p:sp>
        <p:nvSpPr>
          <p:cNvPr id="15" name="Donut 14"/>
          <p:cNvSpPr/>
          <p:nvPr/>
        </p:nvSpPr>
        <p:spPr>
          <a:xfrm>
            <a:off x="3674019" y="6994575"/>
            <a:ext cx="277783" cy="277783"/>
          </a:xfrm>
          <a:prstGeom prst="don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7" idx="2"/>
          </p:cNvCxnSpPr>
          <p:nvPr/>
        </p:nvCxnSpPr>
        <p:spPr>
          <a:xfrm flipV="1">
            <a:off x="3821586" y="6629951"/>
            <a:ext cx="0" cy="364624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3484278" y="6312484"/>
            <a:ext cx="674617" cy="317467"/>
          </a:xfrm>
          <a:prstGeom prst="rect">
            <a:avLst/>
          </a:prstGeom>
          <a:solidFill>
            <a:schemeClr val="tx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9367" rIns="0" bIns="5039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lnSpc>
                <a:spcPts val="900"/>
              </a:lnSpc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82" dirty="0"/>
              <a:t>PMU </a:t>
            </a:r>
          </a:p>
          <a:p>
            <a:r>
              <a:rPr lang="en-US" sz="882" dirty="0"/>
              <a:t>Block</a:t>
            </a:r>
          </a:p>
        </p:txBody>
      </p:sp>
      <p:cxnSp>
        <p:nvCxnSpPr>
          <p:cNvPr id="27" name="Straight Arrow Connector 26"/>
          <p:cNvCxnSpPr>
            <a:endCxn id="116" idx="2"/>
          </p:cNvCxnSpPr>
          <p:nvPr/>
        </p:nvCxnSpPr>
        <p:spPr>
          <a:xfrm flipV="1">
            <a:off x="3821586" y="5199071"/>
            <a:ext cx="0" cy="1082439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804110" y="3743089"/>
            <a:ext cx="674617" cy="6002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Kernel</a:t>
            </a:r>
          </a:p>
          <a:p>
            <a:pPr algn="ctr">
              <a:lnSpc>
                <a:spcPts val="992"/>
              </a:lnSpc>
            </a:pPr>
            <a:endParaRPr lang="en-US" sz="772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>
            <a:stCxn id="39" idx="0"/>
            <a:endCxn id="43" idx="2"/>
          </p:cNvCxnSpPr>
          <p:nvPr/>
        </p:nvCxnSpPr>
        <p:spPr>
          <a:xfrm flipV="1">
            <a:off x="7141419" y="3446480"/>
            <a:ext cx="0" cy="296609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04110" y="3129014"/>
            <a:ext cx="674617" cy="3174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484278" y="1657512"/>
            <a:ext cx="674617" cy="3541559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658135" y="2036037"/>
            <a:ext cx="859531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Cortex-A7</a:t>
            </a:r>
          </a:p>
        </p:txBody>
      </p:sp>
      <p:sp>
        <p:nvSpPr>
          <p:cNvPr id="118" name="AutoShape 98"/>
          <p:cNvSpPr>
            <a:spLocks noChangeArrowheads="1"/>
          </p:cNvSpPr>
          <p:nvPr/>
        </p:nvSpPr>
        <p:spPr bwMode="auto">
          <a:xfrm>
            <a:off x="5361740" y="3255898"/>
            <a:ext cx="866406" cy="2647911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60860" y="2386756"/>
            <a:ext cx="655949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Secure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5463705" y="2670858"/>
            <a:ext cx="674617" cy="3019373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882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BL32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 Box 106"/>
          <p:cNvSpPr txBox="1">
            <a:spLocks noChangeArrowheads="1"/>
          </p:cNvSpPr>
          <p:nvPr/>
        </p:nvSpPr>
        <p:spPr bwMode="auto">
          <a:xfrm rot="10800000">
            <a:off x="8405729" y="2569631"/>
            <a:ext cx="209669" cy="6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User </a:t>
            </a:r>
          </a:p>
        </p:txBody>
      </p:sp>
      <p:sp>
        <p:nvSpPr>
          <p:cNvPr id="132" name="Text Box 106"/>
          <p:cNvSpPr txBox="1">
            <a:spLocks noChangeArrowheads="1"/>
          </p:cNvSpPr>
          <p:nvPr/>
        </p:nvSpPr>
        <p:spPr bwMode="auto">
          <a:xfrm rot="10800000">
            <a:off x="8405729" y="3284381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Kernel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89674" y="2368000"/>
            <a:ext cx="97013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Non Secure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960687" y="1364066"/>
            <a:ext cx="87395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Cortex-M3</a:t>
            </a:r>
          </a:p>
        </p:txBody>
      </p:sp>
      <p:cxnSp>
        <p:nvCxnSpPr>
          <p:cNvPr id="66" name="Elbow Connector 65"/>
          <p:cNvCxnSpPr/>
          <p:nvPr/>
        </p:nvCxnSpPr>
        <p:spPr>
          <a:xfrm rot="10800000">
            <a:off x="4153772" y="4810059"/>
            <a:ext cx="1307088" cy="1716"/>
          </a:xfrm>
          <a:prstGeom prst="bentConnector3">
            <a:avLst>
              <a:gd name="adj1" fmla="val 50000"/>
            </a:avLst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5377300" y="2737991"/>
            <a:ext cx="853691" cy="2382649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3" name="Rectangle 2"/>
          <p:cNvSpPr/>
          <p:nvPr/>
        </p:nvSpPr>
        <p:spPr>
          <a:xfrm>
            <a:off x="5491744" y="2834466"/>
            <a:ext cx="604653" cy="4995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2" dirty="0">
                <a:cs typeface="Arial" panose="020B0604020202020204" pitchFamily="34" charset="0"/>
              </a:rPr>
              <a:t>OP-TEE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SP-MIN</a:t>
            </a:r>
          </a:p>
        </p:txBody>
      </p:sp>
      <p:sp>
        <p:nvSpPr>
          <p:cNvPr id="77" name="AutoShape 98"/>
          <p:cNvSpPr>
            <a:spLocks noChangeArrowheads="1"/>
          </p:cNvSpPr>
          <p:nvPr/>
        </p:nvSpPr>
        <p:spPr bwMode="auto">
          <a:xfrm>
            <a:off x="7896493" y="6045857"/>
            <a:ext cx="2087190" cy="1053565"/>
          </a:xfrm>
          <a:prstGeom prst="roundRect">
            <a:avLst>
              <a:gd name="adj" fmla="val 423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78" name="Text Box 106"/>
          <p:cNvSpPr txBox="1">
            <a:spLocks noChangeArrowheads="1"/>
          </p:cNvSpPr>
          <p:nvPr/>
        </p:nvSpPr>
        <p:spPr bwMode="auto">
          <a:xfrm rot="10800000">
            <a:off x="9554965" y="6143611"/>
            <a:ext cx="540141" cy="5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92" b="1" dirty="0">
                <a:latin typeface="Arial" charset="0"/>
                <a:cs typeface="Arial" charset="0"/>
              </a:rPr>
              <a:t>Legend</a:t>
            </a:r>
          </a:p>
        </p:txBody>
      </p:sp>
      <p:sp>
        <p:nvSpPr>
          <p:cNvPr id="79" name="AutoShape 28"/>
          <p:cNvSpPr>
            <a:spLocks noChangeArrowheads="1"/>
          </p:cNvSpPr>
          <p:nvPr/>
        </p:nvSpPr>
        <p:spPr bwMode="auto">
          <a:xfrm>
            <a:off x="7968912" y="6154103"/>
            <a:ext cx="1492713" cy="892874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8094128" y="6767919"/>
            <a:ext cx="396567" cy="0"/>
          </a:xfrm>
          <a:prstGeom prst="straightConnector1">
            <a:avLst/>
          </a:prstGeom>
          <a:ln w="19050">
            <a:solidFill>
              <a:srgbClr val="25406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8405713" y="6468379"/>
            <a:ext cx="880369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 err="1"/>
              <a:t>SecureWorld</a:t>
            </a:r>
            <a:endParaRPr lang="en-US" sz="882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8405712" y="6657371"/>
            <a:ext cx="728084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/>
              <a:t>Call / Kick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8405713" y="6306583"/>
            <a:ext cx="1099981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 err="1"/>
              <a:t>NonSecureWorld</a:t>
            </a:r>
            <a:endParaRPr lang="en-US" sz="882" b="1" dirty="0"/>
          </a:p>
        </p:txBody>
      </p:sp>
      <p:cxnSp>
        <p:nvCxnSpPr>
          <p:cNvPr id="18" name="Elbow Connector 17"/>
          <p:cNvCxnSpPr/>
          <p:nvPr/>
        </p:nvCxnSpPr>
        <p:spPr>
          <a:xfrm rot="10800000">
            <a:off x="6016518" y="3637080"/>
            <a:ext cx="849253" cy="200473"/>
          </a:xfrm>
          <a:prstGeom prst="bentConnector3">
            <a:avLst/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n 20"/>
          <p:cNvSpPr/>
          <p:nvPr/>
        </p:nvSpPr>
        <p:spPr>
          <a:xfrm>
            <a:off x="9104550" y="1134314"/>
            <a:ext cx="720484" cy="4623619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cxnSp>
        <p:nvCxnSpPr>
          <p:cNvPr id="29" name="Elbow Connector 28"/>
          <p:cNvCxnSpPr/>
          <p:nvPr/>
        </p:nvCxnSpPr>
        <p:spPr>
          <a:xfrm flipV="1">
            <a:off x="4133850" y="1703717"/>
            <a:ext cx="4970700" cy="68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6425444" y="3540292"/>
            <a:ext cx="425241" cy="257512"/>
            <a:chOff x="2360049" y="1981199"/>
            <a:chExt cx="188424" cy="215444"/>
          </a:xfrm>
        </p:grpSpPr>
        <p:sp>
          <p:nvSpPr>
            <p:cNvPr id="87" name="TextBox 86"/>
            <p:cNvSpPr txBox="1"/>
            <p:nvPr/>
          </p:nvSpPr>
          <p:spPr>
            <a:xfrm>
              <a:off x="2360049" y="1981199"/>
              <a:ext cx="171808" cy="190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 smtClean="0"/>
                <a:t>2.1</a:t>
              </a:r>
              <a:endParaRPr lang="en-US" sz="882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7257226" y="3486026"/>
            <a:ext cx="207703" cy="237488"/>
            <a:chOff x="2360049" y="1981199"/>
            <a:chExt cx="188424" cy="215444"/>
          </a:xfrm>
        </p:grpSpPr>
        <p:sp>
          <p:nvSpPr>
            <p:cNvPr id="90" name="TextBox 89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1</a:t>
              </a:r>
            </a:p>
          </p:txBody>
        </p:sp>
        <p:sp>
          <p:nvSpPr>
            <p:cNvPr id="91" name="Oval 90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4669648" y="4492679"/>
            <a:ext cx="418917" cy="237488"/>
            <a:chOff x="2360049" y="1981199"/>
            <a:chExt cx="188424" cy="215444"/>
          </a:xfrm>
        </p:grpSpPr>
        <p:sp>
          <p:nvSpPr>
            <p:cNvPr id="99" name="TextBox 98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4</a:t>
              </a:r>
              <a:endParaRPr lang="en-US" sz="882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8163490" y="6306583"/>
            <a:ext cx="198283" cy="164635"/>
          </a:xfrm>
          <a:prstGeom prst="rect">
            <a:avLst/>
          </a:prstGeom>
          <a:solidFill>
            <a:srgbClr val="FFCD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09" name="Rectangle 108"/>
          <p:cNvSpPr/>
          <p:nvPr/>
        </p:nvSpPr>
        <p:spPr>
          <a:xfrm>
            <a:off x="8170490" y="6516574"/>
            <a:ext cx="198283" cy="164635"/>
          </a:xfrm>
          <a:prstGeom prst="rect">
            <a:avLst/>
          </a:prstGeom>
          <a:solidFill>
            <a:srgbClr val="578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8117308" y="6929857"/>
            <a:ext cx="3523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8405713" y="6810972"/>
            <a:ext cx="867545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 smtClean="0"/>
              <a:t>DDR </a:t>
            </a:r>
            <a:r>
              <a:rPr lang="en-US" sz="882" b="1" dirty="0"/>
              <a:t>storage</a:t>
            </a:r>
          </a:p>
        </p:txBody>
      </p:sp>
      <p:sp>
        <p:nvSpPr>
          <p:cNvPr id="113" name="Can 112"/>
          <p:cNvSpPr/>
          <p:nvPr/>
        </p:nvSpPr>
        <p:spPr>
          <a:xfrm>
            <a:off x="9127116" y="1503518"/>
            <a:ext cx="691902" cy="42082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15" name="Rectangle 114"/>
          <p:cNvSpPr/>
          <p:nvPr/>
        </p:nvSpPr>
        <p:spPr>
          <a:xfrm>
            <a:off x="9076149" y="1580545"/>
            <a:ext cx="793835" cy="34382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BL32 </a:t>
            </a:r>
          </a:p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Snapshot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851129" y="5553052"/>
            <a:ext cx="380475" cy="241400"/>
            <a:chOff x="2360049" y="1981200"/>
            <a:chExt cx="188424" cy="218994"/>
          </a:xfrm>
        </p:grpSpPr>
        <p:sp>
          <p:nvSpPr>
            <p:cNvPr id="70" name="TextBox 69"/>
            <p:cNvSpPr txBox="1"/>
            <p:nvPr/>
          </p:nvSpPr>
          <p:spPr>
            <a:xfrm>
              <a:off x="2360049" y="1993288"/>
              <a:ext cx="15315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/>
                <a:t>6</a:t>
              </a:r>
              <a:endParaRPr lang="en-US" sz="882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5" name="Freeform 4"/>
          <p:cNvSpPr/>
          <p:nvPr/>
        </p:nvSpPr>
        <p:spPr>
          <a:xfrm>
            <a:off x="4133850" y="1933575"/>
            <a:ext cx="5086350" cy="514350"/>
          </a:xfrm>
          <a:custGeom>
            <a:avLst/>
            <a:gdLst>
              <a:gd name="connsiteX0" fmla="*/ 0 w 5086350"/>
              <a:gd name="connsiteY0" fmla="*/ 514350 h 514350"/>
              <a:gd name="connsiteX1" fmla="*/ 3981450 w 5086350"/>
              <a:gd name="connsiteY1" fmla="*/ 352425 h 514350"/>
              <a:gd name="connsiteX2" fmla="*/ 5086350 w 5086350"/>
              <a:gd name="connsiteY2" fmla="*/ 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6350" h="514350">
                <a:moveTo>
                  <a:pt x="0" y="514350"/>
                </a:moveTo>
                <a:cubicBezTo>
                  <a:pt x="1566862" y="476250"/>
                  <a:pt x="3133725" y="438150"/>
                  <a:pt x="3981450" y="352425"/>
                </a:cubicBezTo>
                <a:cubicBezTo>
                  <a:pt x="4829175" y="266700"/>
                  <a:pt x="4957762" y="133350"/>
                  <a:pt x="5086350" y="0"/>
                </a:cubicBezTo>
              </a:path>
            </a:pathLst>
          </a:custGeom>
          <a:noFill/>
          <a:ln w="3175"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/>
          <p:cNvGrpSpPr/>
          <p:nvPr/>
        </p:nvGrpSpPr>
        <p:grpSpPr>
          <a:xfrm>
            <a:off x="4734244" y="2131673"/>
            <a:ext cx="207703" cy="237488"/>
            <a:chOff x="2360049" y="1981199"/>
            <a:chExt cx="188424" cy="215444"/>
          </a:xfrm>
        </p:grpSpPr>
        <p:sp>
          <p:nvSpPr>
            <p:cNvPr id="105" name="TextBox 104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 smtClean="0"/>
                <a:t>5</a:t>
              </a:r>
              <a:endParaRPr lang="en-US" sz="882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5589727" y="3497238"/>
            <a:ext cx="425241" cy="257512"/>
            <a:chOff x="2360051" y="1981198"/>
            <a:chExt cx="188424" cy="215444"/>
          </a:xfrm>
        </p:grpSpPr>
        <p:sp>
          <p:nvSpPr>
            <p:cNvPr id="128" name="TextBox 127"/>
            <p:cNvSpPr txBox="1"/>
            <p:nvPr/>
          </p:nvSpPr>
          <p:spPr>
            <a:xfrm>
              <a:off x="2360051" y="1981198"/>
              <a:ext cx="171808" cy="190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 smtClean="0"/>
                <a:t>2.2</a:t>
              </a:r>
              <a:endParaRPr lang="en-US" sz="882" dirty="0"/>
            </a:p>
          </p:txBody>
        </p:sp>
        <p:sp>
          <p:nvSpPr>
            <p:cNvPr id="131" name="Oval 130"/>
            <p:cNvSpPr/>
            <p:nvPr/>
          </p:nvSpPr>
          <p:spPr>
            <a:xfrm>
              <a:off x="2389123" y="1981199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cxnSp>
        <p:nvCxnSpPr>
          <p:cNvPr id="141" name="Elbow Connector 140"/>
          <p:cNvCxnSpPr/>
          <p:nvPr/>
        </p:nvCxnSpPr>
        <p:spPr>
          <a:xfrm rot="10800000">
            <a:off x="6138322" y="4212431"/>
            <a:ext cx="665790" cy="2"/>
          </a:xfrm>
          <a:prstGeom prst="bentConnector3">
            <a:avLst>
              <a:gd name="adj1" fmla="val 50000"/>
            </a:avLst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Group 144"/>
          <p:cNvGrpSpPr/>
          <p:nvPr/>
        </p:nvGrpSpPr>
        <p:grpSpPr>
          <a:xfrm>
            <a:off x="6231685" y="3948569"/>
            <a:ext cx="418917" cy="237488"/>
            <a:chOff x="2360049" y="1981199"/>
            <a:chExt cx="188424" cy="215444"/>
          </a:xfrm>
        </p:grpSpPr>
        <p:sp>
          <p:nvSpPr>
            <p:cNvPr id="146" name="TextBox 145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82" dirty="0" smtClean="0"/>
                <a:t>3</a:t>
              </a:r>
            </a:p>
          </p:txBody>
        </p:sp>
        <p:sp>
          <p:nvSpPr>
            <p:cNvPr id="147" name="Oval 146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</p:spTree>
    <p:extLst>
      <p:ext uri="{BB962C8B-B14F-4D97-AF65-F5344CB8AC3E}">
        <p14:creationId xmlns:p14="http://schemas.microsoft.com/office/powerpoint/2010/main" val="22891953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661860" y="1245176"/>
            <a:ext cx="8228160" cy="39131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1:   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Userland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requests the STR to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2.1: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freezes applications</a:t>
            </a:r>
          </a:p>
          <a:p>
            <a:pPr marL="1440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      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suspends devices and saves theirs context</a:t>
            </a:r>
          </a:p>
          <a:p>
            <a:pPr marL="1440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      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saves non secure </a:t>
            </a:r>
            <a:r>
              <a:rPr lang="en-US" sz="1400" spc="-1" dirty="0" err="1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content in </a:t>
            </a:r>
            <a:r>
              <a:rPr lang="en-US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</a:p>
          <a:p>
            <a:pPr marL="1440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      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requests a stop of secondary CPU to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</a:t>
            </a:r>
            <a:endParaRPr lang="en-US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440">
              <a:buClr>
                <a:srgbClr val="39A9DC"/>
              </a:buClr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2.2: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puts secondary CPU in “Wait for Interrupt”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state</a:t>
            </a:r>
          </a:p>
          <a:p>
            <a:pPr marL="458640" lvl="1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requests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 stop of secondary CPU to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M3Sw</a:t>
            </a:r>
          </a:p>
          <a:p>
            <a:pPr marL="458640" lvl="1">
              <a:buClr>
                <a:srgbClr val="39A9DC"/>
              </a:buClr>
            </a:pP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M3Sw reset secondary CPU</a:t>
            </a: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3: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Kernel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requests the STR to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4:</a:t>
            </a: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</a:t>
            </a:r>
            <a:r>
              <a:rPr lang="fr-FR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Save Cortex-A7 secure context in </a:t>
            </a:r>
            <a:r>
              <a:rPr lang="en-US" sz="1400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</a:rPr>
              <a:t>ESRAM</a:t>
            </a:r>
            <a:endParaRPr lang="en-US" sz="1400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</a:endParaRPr>
          </a:p>
          <a:p>
            <a:pPr marL="1440">
              <a:buClr>
                <a:srgbClr val="39A9DC"/>
              </a:buClr>
            </a:pP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   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requests the STR to </a:t>
            </a:r>
            <a:r>
              <a:rPr lang="en-US" sz="1400" i="1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</a:t>
            </a:r>
            <a:endParaRPr lang="en-US" sz="1400" i="1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440">
              <a:buClr>
                <a:srgbClr val="39A9DC"/>
              </a:buClr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5: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produces the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ATF BL32 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snapshot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in </a:t>
            </a:r>
            <a:r>
              <a:rPr lang="en-US" sz="1400" spc="-1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rgbClr val="FFFFFF"/>
                  </a:solidFill>
                </a:uFill>
              </a:rPr>
              <a:t>DDR</a:t>
            </a:r>
            <a:r>
              <a:rPr lang="en-US" sz="1400" spc="-1" dirty="0" smtClean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440">
              <a:buClr>
                <a:srgbClr val="39A9DC"/>
              </a:buClr>
            </a:pP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      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writes a tag in </a:t>
            </a:r>
            <a:r>
              <a:rPr lang="en-US" sz="1400" spc="-1" dirty="0">
                <a:solidFill>
                  <a:schemeClr val="accent6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rPr>
              <a:t>Backup RAM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to reference STR state</a:t>
            </a:r>
          </a:p>
          <a:p>
            <a:pPr marL="1440">
              <a:buClr>
                <a:srgbClr val="39A9DC"/>
              </a:buClr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r>
              <a:rPr lang="fr-FR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6: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i="1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M3 OS </a:t>
            </a:r>
            <a:r>
              <a:rPr lang="en-US" sz="1400" spc="-1" dirty="0">
                <a:solidFill>
                  <a:srgbClr val="002152"/>
                </a:solidFill>
                <a:uFill>
                  <a:solidFill>
                    <a:srgbClr val="FFFFFF"/>
                  </a:solidFill>
                </a:uFill>
              </a:rPr>
              <a:t>requests the power off to PMU, the platform is moved in STDBY mode</a:t>
            </a:r>
          </a:p>
          <a:p>
            <a:pPr marL="177840" indent="-176400">
              <a:buClr>
                <a:srgbClr val="39A9DC"/>
              </a:buClr>
              <a:buFont typeface="Arial"/>
              <a:buChar char="•"/>
            </a:pPr>
            <a:endParaRPr lang="en-US" sz="14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092240" lvl="2" indent="-176400">
              <a:buClr>
                <a:srgbClr val="39A9DC"/>
              </a:buClr>
              <a:buFont typeface="Arial"/>
              <a:buChar char="•"/>
            </a:pPr>
            <a:endParaRPr lang="en-US" sz="14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1092240" lvl="2" indent="-176400">
              <a:buClr>
                <a:srgbClr val="39A9DC"/>
              </a:buClr>
              <a:buFont typeface="Arial"/>
              <a:buChar char="•"/>
            </a:pPr>
            <a:endParaRPr lang="en-US" sz="1600" spc="-1" dirty="0" smtClean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  <a:p>
            <a:pPr marL="635040" lvl="1" indent="-176400">
              <a:buClr>
                <a:srgbClr val="39A9DC"/>
              </a:buClr>
              <a:buFont typeface="Arial"/>
              <a:buChar char="•"/>
            </a:pPr>
            <a:endParaRPr lang="en-US" sz="1600" spc="-1" dirty="0">
              <a:solidFill>
                <a:srgbClr val="002152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8618400" y="677880"/>
            <a:ext cx="543240" cy="1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3"/>
          <p:cNvSpPr/>
          <p:nvPr/>
        </p:nvSpPr>
        <p:spPr>
          <a:xfrm>
            <a:off x="457200" y="115920"/>
            <a:ext cx="8074080" cy="114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en-US" sz="3600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STR suspend sequence details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410504" y="5449809"/>
            <a:ext cx="2241552" cy="1340736"/>
            <a:chOff x="7018405" y="6108201"/>
            <a:chExt cx="2241552" cy="1342171"/>
          </a:xfrm>
        </p:grpSpPr>
        <p:grpSp>
          <p:nvGrpSpPr>
            <p:cNvPr id="9" name="Group 8"/>
            <p:cNvGrpSpPr/>
            <p:nvPr/>
          </p:nvGrpSpPr>
          <p:grpSpPr>
            <a:xfrm>
              <a:off x="7018405" y="6108201"/>
              <a:ext cx="2241552" cy="1342171"/>
              <a:chOff x="5964292" y="6364023"/>
              <a:chExt cx="2241552" cy="1342171"/>
            </a:xfrm>
          </p:grpSpPr>
          <p:sp>
            <p:nvSpPr>
              <p:cNvPr id="12" name="AutoShape 98"/>
              <p:cNvSpPr>
                <a:spLocks noChangeArrowheads="1"/>
              </p:cNvSpPr>
              <p:nvPr/>
            </p:nvSpPr>
            <p:spPr bwMode="auto">
              <a:xfrm>
                <a:off x="5964292" y="6364023"/>
                <a:ext cx="2241552" cy="1342171"/>
              </a:xfrm>
              <a:prstGeom prst="roundRect">
                <a:avLst>
                  <a:gd name="adj" fmla="val 423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5400000" scaled="1"/>
              </a:gradFill>
              <a:ln w="9525" algn="ctr">
                <a:solidFill>
                  <a:srgbClr val="9999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543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  <a:p>
                <a:pPr algn="r" eaLnBrk="0" hangingPunct="0"/>
                <a:endParaRPr lang="en-US" sz="1764" dirty="0">
                  <a:solidFill>
                    <a:srgbClr val="969696"/>
                  </a:solidFill>
                  <a:latin typeface="Lucida Sans Unicode" pitchFamily="34" charset="0"/>
                  <a:cs typeface="Arial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551656" y="6821516"/>
                <a:ext cx="529312" cy="2280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err="1" smtClean="0"/>
                  <a:t>Esram</a:t>
                </a:r>
                <a:endParaRPr lang="en-US" sz="882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551656" y="6493761"/>
                <a:ext cx="894797" cy="2280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882" b="1" dirty="0" smtClean="0"/>
                  <a:t>Memory DDR</a:t>
                </a:r>
                <a:endParaRPr lang="en-US" sz="882" b="1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118150" y="6497034"/>
                <a:ext cx="198283" cy="164635"/>
              </a:xfrm>
              <a:prstGeom prst="rect">
                <a:avLst/>
              </a:prstGeom>
              <a:solidFill>
                <a:srgbClr val="FFCD9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133761" y="6853236"/>
                <a:ext cx="198283" cy="164635"/>
              </a:xfrm>
              <a:prstGeom prst="rect">
                <a:avLst/>
              </a:prstGeom>
              <a:solidFill>
                <a:srgbClr val="578B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84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7187874" y="6962211"/>
              <a:ext cx="198283" cy="16463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05769" y="6901244"/>
              <a:ext cx="869149" cy="228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82" b="1" dirty="0" smtClean="0"/>
                <a:t>Backup Ram</a:t>
              </a:r>
              <a:endParaRPr lang="en-US" sz="882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382275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98"/>
          <p:cNvSpPr>
            <a:spLocks noChangeArrowheads="1"/>
          </p:cNvSpPr>
          <p:nvPr/>
        </p:nvSpPr>
        <p:spPr bwMode="auto">
          <a:xfrm>
            <a:off x="5113994" y="1766854"/>
            <a:ext cx="3657712" cy="4279003"/>
          </a:xfrm>
          <a:prstGeom prst="roundRect">
            <a:avLst>
              <a:gd name="adj" fmla="val 172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9" name="AutoShape 98"/>
          <p:cNvSpPr>
            <a:spLocks noChangeArrowheads="1"/>
          </p:cNvSpPr>
          <p:nvPr/>
        </p:nvSpPr>
        <p:spPr bwMode="auto">
          <a:xfrm>
            <a:off x="6432803" y="2665159"/>
            <a:ext cx="2180612" cy="1127344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6" name="AutoShape 98"/>
          <p:cNvSpPr>
            <a:spLocks noChangeArrowheads="1"/>
          </p:cNvSpPr>
          <p:nvPr/>
        </p:nvSpPr>
        <p:spPr bwMode="auto">
          <a:xfrm>
            <a:off x="6432803" y="1916317"/>
            <a:ext cx="2180612" cy="668096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21" name="AutoShape 28"/>
          <p:cNvSpPr>
            <a:spLocks noChangeArrowheads="1"/>
          </p:cNvSpPr>
          <p:nvPr/>
        </p:nvSpPr>
        <p:spPr bwMode="auto">
          <a:xfrm>
            <a:off x="6551655" y="2247060"/>
            <a:ext cx="1179528" cy="865682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endParaRPr lang="en-US" sz="992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8"/>
          <p:cNvSpPr>
            <a:spLocks noChangeArrowheads="1"/>
          </p:cNvSpPr>
          <p:nvPr/>
        </p:nvSpPr>
        <p:spPr bwMode="auto">
          <a:xfrm>
            <a:off x="2382872" y="808407"/>
            <a:ext cx="2259741" cy="5252586"/>
          </a:xfrm>
          <a:prstGeom prst="roundRect">
            <a:avLst>
              <a:gd name="adj" fmla="val 2280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20" y="-132389"/>
            <a:ext cx="9071213" cy="1261930"/>
          </a:xfrm>
        </p:spPr>
        <p:txBody>
          <a:bodyPr>
            <a:normAutofit/>
          </a:bodyPr>
          <a:lstStyle/>
          <a:p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STR </a:t>
            </a:r>
            <a:r>
              <a:rPr lang="en-US" sz="3968" spc="-1" dirty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Resume </a:t>
            </a:r>
            <a:r>
              <a:rPr lang="en-US" sz="3968" spc="-1" dirty="0" smtClean="0">
                <a:solidFill>
                  <a:srgbClr val="39A9D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cs typeface="+mn-cs"/>
              </a:rPr>
              <a:t>sequence</a:t>
            </a:r>
            <a:endParaRPr lang="en-US" sz="2400" spc="-1" dirty="0">
              <a:solidFill>
                <a:srgbClr val="39A9DC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  <a:cs typeface="+mn-cs"/>
            </a:endParaRPr>
          </a:p>
        </p:txBody>
      </p:sp>
      <p:sp>
        <p:nvSpPr>
          <p:cNvPr id="15" name="Donut 14"/>
          <p:cNvSpPr/>
          <p:nvPr/>
        </p:nvSpPr>
        <p:spPr>
          <a:xfrm>
            <a:off x="3674019" y="6994575"/>
            <a:ext cx="277783" cy="277783"/>
          </a:xfrm>
          <a:prstGeom prst="don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7" idx="2"/>
          </p:cNvCxnSpPr>
          <p:nvPr/>
        </p:nvCxnSpPr>
        <p:spPr>
          <a:xfrm flipV="1">
            <a:off x="3821586" y="6629951"/>
            <a:ext cx="0" cy="3646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3484278" y="6312484"/>
            <a:ext cx="674617" cy="317467"/>
          </a:xfrm>
          <a:prstGeom prst="rect">
            <a:avLst/>
          </a:prstGeom>
          <a:solidFill>
            <a:schemeClr val="tx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9367" rIns="0" bIns="5039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lnSpc>
                <a:spcPts val="900"/>
              </a:lnSpc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882" dirty="0"/>
              <a:t>M3 </a:t>
            </a:r>
          </a:p>
          <a:p>
            <a:r>
              <a:rPr lang="en-US" sz="882" dirty="0"/>
              <a:t>Boot ROM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84278" y="4814219"/>
            <a:ext cx="674617" cy="1010173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17" idx="0"/>
            <a:endCxn id="20" idx="2"/>
          </p:cNvCxnSpPr>
          <p:nvPr/>
        </p:nvCxnSpPr>
        <p:spPr>
          <a:xfrm flipV="1">
            <a:off x="3821586" y="5824392"/>
            <a:ext cx="0" cy="4880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804110" y="3071118"/>
            <a:ext cx="674617" cy="600213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Kernel</a:t>
            </a:r>
          </a:p>
          <a:p>
            <a:pPr algn="ctr">
              <a:lnSpc>
                <a:spcPts val="992"/>
              </a:lnSpc>
            </a:pPr>
            <a:r>
              <a:rPr lang="en-US" sz="772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suspend context)</a:t>
            </a:r>
          </a:p>
        </p:txBody>
      </p:sp>
      <p:cxnSp>
        <p:nvCxnSpPr>
          <p:cNvPr id="42" name="Straight Arrow Connector 41"/>
          <p:cNvCxnSpPr>
            <a:stCxn id="39" idx="0"/>
            <a:endCxn id="43" idx="2"/>
          </p:cNvCxnSpPr>
          <p:nvPr/>
        </p:nvCxnSpPr>
        <p:spPr>
          <a:xfrm flipV="1">
            <a:off x="7141419" y="2774509"/>
            <a:ext cx="0" cy="2966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04110" y="2457043"/>
            <a:ext cx="674617" cy="317467"/>
          </a:xfrm>
          <a:prstGeom prst="rect">
            <a:avLst/>
          </a:prstGeom>
          <a:solidFill>
            <a:srgbClr val="FFCD9B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484278" y="1231808"/>
            <a:ext cx="674617" cy="3291975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658135" y="1364066"/>
            <a:ext cx="859531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Cortex-A7</a:t>
            </a:r>
          </a:p>
        </p:txBody>
      </p:sp>
      <p:sp>
        <p:nvSpPr>
          <p:cNvPr id="118" name="AutoShape 98"/>
          <p:cNvSpPr>
            <a:spLocks noChangeArrowheads="1"/>
          </p:cNvSpPr>
          <p:nvPr/>
        </p:nvSpPr>
        <p:spPr bwMode="auto">
          <a:xfrm>
            <a:off x="5281648" y="1915487"/>
            <a:ext cx="1010158" cy="4014133"/>
          </a:xfrm>
          <a:prstGeom prst="roundRect">
            <a:avLst>
              <a:gd name="adj" fmla="val 4231"/>
            </a:avLst>
          </a:prstGeom>
          <a:noFill/>
          <a:ln w="9525" algn="ctr">
            <a:solidFill>
              <a:srgbClr val="99999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62561" y="1682789"/>
            <a:ext cx="655949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Secure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5463705" y="2241957"/>
            <a:ext cx="674617" cy="2184288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BL32</a:t>
            </a:r>
          </a:p>
          <a:p>
            <a:pPr algn="ctr">
              <a:lnSpc>
                <a:spcPts val="992"/>
              </a:lnSpc>
            </a:pPr>
            <a:r>
              <a:rPr lang="en-US" sz="772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</a:t>
            </a:r>
            <a:r>
              <a:rPr lang="en-US" sz="772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supend</a:t>
            </a:r>
            <a:r>
              <a:rPr lang="en-US" sz="772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context)</a:t>
            </a:r>
          </a:p>
        </p:txBody>
      </p:sp>
      <p:sp>
        <p:nvSpPr>
          <p:cNvPr id="130" name="Text Box 106"/>
          <p:cNvSpPr txBox="1">
            <a:spLocks noChangeArrowheads="1"/>
          </p:cNvSpPr>
          <p:nvPr/>
        </p:nvSpPr>
        <p:spPr bwMode="auto">
          <a:xfrm rot="10800000">
            <a:off x="8405729" y="1897660"/>
            <a:ext cx="209669" cy="6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User </a:t>
            </a:r>
          </a:p>
        </p:txBody>
      </p:sp>
      <p:sp>
        <p:nvSpPr>
          <p:cNvPr id="132" name="Text Box 106"/>
          <p:cNvSpPr txBox="1">
            <a:spLocks noChangeArrowheads="1"/>
          </p:cNvSpPr>
          <p:nvPr/>
        </p:nvSpPr>
        <p:spPr bwMode="auto">
          <a:xfrm rot="10800000">
            <a:off x="8405729" y="2612410"/>
            <a:ext cx="209669" cy="7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lIns="0" rIns="39683">
            <a:spAutoFit/>
          </a:bodyPr>
          <a:lstStyle/>
          <a:p>
            <a:pPr algn="ctr"/>
            <a:r>
              <a:rPr lang="en-US" sz="1102" b="1" dirty="0">
                <a:latin typeface="Arial" charset="0"/>
                <a:cs typeface="Arial" charset="0"/>
              </a:rPr>
              <a:t>Kernel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089674" y="1696028"/>
            <a:ext cx="97013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Non Secure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600068" y="916686"/>
            <a:ext cx="873957" cy="26193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Aft>
                <a:spcPts val="1323"/>
              </a:spcAft>
            </a:pPr>
            <a:r>
              <a:rPr lang="en-US" sz="1102" b="1" dirty="0">
                <a:latin typeface="Arial" charset="0"/>
                <a:cs typeface="Arial" charset="0"/>
              </a:rPr>
              <a:t>Cortex-M3</a:t>
            </a:r>
          </a:p>
        </p:txBody>
      </p:sp>
      <p:sp>
        <p:nvSpPr>
          <p:cNvPr id="83" name="Line Callout 2 (Accent Bar) 82"/>
          <p:cNvSpPr/>
          <p:nvPr/>
        </p:nvSpPr>
        <p:spPr>
          <a:xfrm>
            <a:off x="2007480" y="6281510"/>
            <a:ext cx="993081" cy="379416"/>
          </a:xfrm>
          <a:prstGeom prst="accentCallout2">
            <a:avLst>
              <a:gd name="adj1" fmla="val 16499"/>
              <a:gd name="adj2" fmla="val 97465"/>
              <a:gd name="adj3" fmla="val 18750"/>
              <a:gd name="adj4" fmla="val 122992"/>
              <a:gd name="adj5" fmla="val 53964"/>
              <a:gd name="adj6" fmla="val 14614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2" dirty="0">
                <a:solidFill>
                  <a:schemeClr val="tx1"/>
                </a:solidFill>
              </a:rPr>
              <a:t>Ensure secure boot</a:t>
            </a:r>
          </a:p>
        </p:txBody>
      </p:sp>
      <p:cxnSp>
        <p:nvCxnSpPr>
          <p:cNvPr id="66" name="Elbow Connector 65"/>
          <p:cNvCxnSpPr>
            <a:stCxn id="122" idx="1"/>
          </p:cNvCxnSpPr>
          <p:nvPr/>
        </p:nvCxnSpPr>
        <p:spPr>
          <a:xfrm rot="10800000">
            <a:off x="4168663" y="3332425"/>
            <a:ext cx="1295042" cy="1677"/>
          </a:xfrm>
          <a:prstGeom prst="bentConnector3">
            <a:avLst>
              <a:gd name="adj1" fmla="val 50000"/>
            </a:avLst>
          </a:prstGeom>
          <a:ln w="2857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5377300" y="2467346"/>
            <a:ext cx="853691" cy="865079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3" name="Rectangle 2"/>
          <p:cNvSpPr/>
          <p:nvPr/>
        </p:nvSpPr>
        <p:spPr>
          <a:xfrm>
            <a:off x="5472898" y="2619344"/>
            <a:ext cx="604653" cy="4995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2" dirty="0">
                <a:cs typeface="Arial" panose="020B0604020202020204" pitchFamily="34" charset="0"/>
              </a:rPr>
              <a:t>OP-TEE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US" sz="882" dirty="0">
                <a:cs typeface="Arial" panose="020B0604020202020204" pitchFamily="34" charset="0"/>
              </a:rPr>
              <a:t>SP-MIN</a:t>
            </a:r>
          </a:p>
        </p:txBody>
      </p:sp>
      <p:cxnSp>
        <p:nvCxnSpPr>
          <p:cNvPr id="19" name="Elbow Connector 18"/>
          <p:cNvCxnSpPr>
            <a:endCxn id="39" idx="1"/>
          </p:cNvCxnSpPr>
          <p:nvPr/>
        </p:nvCxnSpPr>
        <p:spPr>
          <a:xfrm flipV="1">
            <a:off x="6138322" y="3371225"/>
            <a:ext cx="665788" cy="616777"/>
          </a:xfrm>
          <a:prstGeom prst="bentConnector3">
            <a:avLst>
              <a:gd name="adj1" fmla="val 50000"/>
            </a:avLst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3813480" y="4523403"/>
            <a:ext cx="8675" cy="307957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utoShape 98"/>
          <p:cNvSpPr>
            <a:spLocks noChangeArrowheads="1"/>
          </p:cNvSpPr>
          <p:nvPr/>
        </p:nvSpPr>
        <p:spPr bwMode="auto">
          <a:xfrm>
            <a:off x="7896493" y="6045857"/>
            <a:ext cx="2087190" cy="1226502"/>
          </a:xfrm>
          <a:prstGeom prst="roundRect">
            <a:avLst>
              <a:gd name="adj" fmla="val 4231"/>
            </a:avLst>
          </a:prstGeom>
          <a:gradFill rotWithShape="1">
            <a:gsLst>
              <a:gs pos="0">
                <a:schemeClr val="bg1"/>
              </a:gs>
              <a:gs pos="100000">
                <a:srgbClr val="DCDCDC"/>
              </a:gs>
            </a:gsLst>
            <a:lin ang="5400000" scaled="1"/>
          </a:gradFill>
          <a:ln w="9525" algn="ctr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543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  <a:p>
            <a:pPr algn="r" eaLnBrk="0" hangingPunct="0"/>
            <a:endParaRPr lang="en-US" sz="1764" dirty="0">
              <a:solidFill>
                <a:srgbClr val="969696"/>
              </a:solidFill>
              <a:latin typeface="Lucida Sans Unicode" pitchFamily="34" charset="0"/>
              <a:cs typeface="Arial" charset="0"/>
            </a:endParaRPr>
          </a:p>
        </p:txBody>
      </p:sp>
      <p:sp>
        <p:nvSpPr>
          <p:cNvPr id="46" name="Text Box 106"/>
          <p:cNvSpPr txBox="1">
            <a:spLocks noChangeArrowheads="1"/>
          </p:cNvSpPr>
          <p:nvPr/>
        </p:nvSpPr>
        <p:spPr bwMode="auto">
          <a:xfrm rot="10800000">
            <a:off x="9554965" y="6143611"/>
            <a:ext cx="540141" cy="5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92" b="1" dirty="0">
                <a:latin typeface="Arial" charset="0"/>
                <a:cs typeface="Arial" charset="0"/>
              </a:rPr>
              <a:t>Legend</a:t>
            </a:r>
          </a:p>
        </p:txBody>
      </p:sp>
      <p:sp>
        <p:nvSpPr>
          <p:cNvPr id="47" name="AutoShape 28"/>
          <p:cNvSpPr>
            <a:spLocks noChangeArrowheads="1"/>
          </p:cNvSpPr>
          <p:nvPr/>
        </p:nvSpPr>
        <p:spPr bwMode="auto">
          <a:xfrm>
            <a:off x="7968912" y="6154103"/>
            <a:ext cx="1678008" cy="1099843"/>
          </a:xfrm>
          <a:prstGeom prst="roundRect">
            <a:avLst>
              <a:gd name="adj" fmla="val 13236"/>
            </a:avLst>
          </a:prstGeom>
          <a:solidFill>
            <a:schemeClr val="bg1"/>
          </a:solidFill>
          <a:ln w="9525" algn="ctr">
            <a:solidFill>
              <a:srgbClr val="E0DCD0"/>
            </a:solidFill>
            <a:round/>
            <a:headEnd/>
            <a:tailEnd/>
          </a:ln>
          <a:effectLst/>
        </p:spPr>
        <p:txBody>
          <a:bodyPr wrap="none" lIns="19842" tIns="3968" rIns="19842" bIns="19842" anchorCtr="1"/>
          <a:lstStyle/>
          <a:p>
            <a:pPr algn="ctr" eaLnBrk="0" hangingPunct="0"/>
            <a:r>
              <a:rPr lang="en-US" sz="992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Actions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8094128" y="6621066"/>
            <a:ext cx="396567" cy="0"/>
          </a:xfrm>
          <a:prstGeom prst="straightConnector1">
            <a:avLst/>
          </a:prstGeom>
          <a:ln w="19050">
            <a:solidFill>
              <a:schemeClr val="accent2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8094128" y="6776743"/>
            <a:ext cx="39656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411631" y="6498202"/>
            <a:ext cx="1075936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2"/>
                </a:solidFill>
              </a:rPr>
              <a:t>Loads from DDR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8088210" y="6429446"/>
            <a:ext cx="396567" cy="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405712" y="6306583"/>
            <a:ext cx="728084" cy="2280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1">
                    <a:lumMod val="50000"/>
                  </a:schemeClr>
                </a:solidFill>
              </a:rPr>
              <a:t>Call / Kick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8094128" y="6797742"/>
            <a:ext cx="39656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411630" y="6687194"/>
            <a:ext cx="1580882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/>
              <a:t>Loads from </a:t>
            </a:r>
            <a:r>
              <a:rPr lang="en-US" sz="882" b="1" dirty="0" err="1"/>
              <a:t>eMMC</a:t>
            </a:r>
            <a:r>
              <a:rPr lang="en-US" sz="882" b="1" dirty="0"/>
              <a:t> &amp; Calls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8094128" y="7028791"/>
            <a:ext cx="396567" cy="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411631" y="6918243"/>
            <a:ext cx="1164101" cy="228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2" b="1" dirty="0">
                <a:solidFill>
                  <a:schemeClr val="accent3">
                    <a:lumMod val="75000"/>
                  </a:schemeClr>
                </a:solidFill>
              </a:rPr>
              <a:t>Loads from </a:t>
            </a:r>
            <a:r>
              <a:rPr lang="en-US" sz="882" b="1" dirty="0" err="1">
                <a:solidFill>
                  <a:schemeClr val="accent3">
                    <a:lumMod val="75000"/>
                  </a:schemeClr>
                </a:solidFill>
              </a:rPr>
              <a:t>eMMC</a:t>
            </a:r>
            <a:endParaRPr lang="en-US" sz="882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2" name="Elbow Connector 21"/>
          <p:cNvCxnSpPr/>
          <p:nvPr/>
        </p:nvCxnSpPr>
        <p:spPr>
          <a:xfrm flipV="1">
            <a:off x="4155060" y="4207854"/>
            <a:ext cx="1338739" cy="797408"/>
          </a:xfrm>
          <a:prstGeom prst="bentConnector3">
            <a:avLst/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4517991" y="4715933"/>
            <a:ext cx="403474" cy="228076"/>
            <a:chOff x="2360049" y="1981199"/>
            <a:chExt cx="188424" cy="223656"/>
          </a:xfrm>
        </p:grpSpPr>
        <p:sp>
          <p:nvSpPr>
            <p:cNvPr id="85" name="TextBox 84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 smtClean="0"/>
                <a:t>1.2</a:t>
              </a:r>
              <a:endParaRPr lang="en-US" sz="882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810217" y="4576735"/>
            <a:ext cx="207703" cy="237488"/>
            <a:chOff x="2360049" y="1981199"/>
            <a:chExt cx="188424" cy="215444"/>
          </a:xfrm>
        </p:grpSpPr>
        <p:sp>
          <p:nvSpPr>
            <p:cNvPr id="91" name="TextBox 90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3</a:t>
              </a:r>
            </a:p>
          </p:txBody>
        </p:sp>
        <p:sp>
          <p:nvSpPr>
            <p:cNvPr id="92" name="Oval 91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529698" y="4049527"/>
            <a:ext cx="207703" cy="237488"/>
            <a:chOff x="2360049" y="1981199"/>
            <a:chExt cx="188424" cy="215444"/>
          </a:xfrm>
        </p:grpSpPr>
        <p:sp>
          <p:nvSpPr>
            <p:cNvPr id="94" name="TextBox 93"/>
            <p:cNvSpPr txBox="1"/>
            <p:nvPr/>
          </p:nvSpPr>
          <p:spPr>
            <a:xfrm>
              <a:off x="2360049" y="1981199"/>
              <a:ext cx="171808" cy="2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4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4927676" y="4324775"/>
            <a:ext cx="639919" cy="194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1" i="1" dirty="0"/>
              <a:t>to A7 </a:t>
            </a:r>
            <a:r>
              <a:rPr lang="en-US" sz="661" i="1" dirty="0" err="1"/>
              <a:t>esram</a:t>
            </a:r>
            <a:endParaRPr lang="en-US" sz="661" i="1" dirty="0"/>
          </a:p>
        </p:txBody>
      </p:sp>
      <p:sp>
        <p:nvSpPr>
          <p:cNvPr id="12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055771" y="594070"/>
            <a:ext cx="1044980" cy="214337"/>
          </a:xfrm>
          <a:prstGeom prst="rect">
            <a:avLst/>
          </a:prstGeom>
        </p:spPr>
        <p:txBody>
          <a:bodyPr/>
          <a:lstStyle/>
          <a:p>
            <a:r>
              <a:rPr lang="fr-FR" dirty="0" err="1" smtClean="0"/>
              <a:t>eMMC</a:t>
            </a:r>
            <a:endParaRPr lang="fr-FR" dirty="0"/>
          </a:p>
        </p:txBody>
      </p:sp>
      <p:sp>
        <p:nvSpPr>
          <p:cNvPr id="127" name="Can 126"/>
          <p:cNvSpPr/>
          <p:nvPr/>
        </p:nvSpPr>
        <p:spPr>
          <a:xfrm>
            <a:off x="9104550" y="980321"/>
            <a:ext cx="720484" cy="2352104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4155060" y="4351868"/>
            <a:ext cx="1338739" cy="755117"/>
          </a:xfrm>
          <a:prstGeom prst="bentConnector3">
            <a:avLst>
              <a:gd name="adj1" fmla="val 58889"/>
            </a:avLst>
          </a:prstGeom>
          <a:ln w="28575">
            <a:solidFill>
              <a:srgbClr val="C050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n 55"/>
          <p:cNvSpPr/>
          <p:nvPr/>
        </p:nvSpPr>
        <p:spPr>
          <a:xfrm>
            <a:off x="9103674" y="2075427"/>
            <a:ext cx="691902" cy="481920"/>
          </a:xfrm>
          <a:prstGeom prst="can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44" name="Rectangle 143"/>
          <p:cNvSpPr/>
          <p:nvPr/>
        </p:nvSpPr>
        <p:spPr>
          <a:xfrm>
            <a:off x="9072683" y="2263957"/>
            <a:ext cx="793835" cy="3204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 </a:t>
            </a: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Xloader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4920396" y="4790158"/>
            <a:ext cx="399975" cy="228076"/>
            <a:chOff x="2360049" y="1981199"/>
            <a:chExt cx="186790" cy="223656"/>
          </a:xfrm>
        </p:grpSpPr>
        <p:sp>
          <p:nvSpPr>
            <p:cNvPr id="154" name="TextBox 153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 smtClean="0"/>
                <a:t>1.1</a:t>
              </a:r>
              <a:endParaRPr lang="en-US" sz="882" dirty="0"/>
            </a:p>
          </p:txBody>
        </p:sp>
        <p:sp>
          <p:nvSpPr>
            <p:cNvPr id="155" name="Oval 154"/>
            <p:cNvSpPr/>
            <p:nvPr/>
          </p:nvSpPr>
          <p:spPr>
            <a:xfrm>
              <a:off x="2387487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cxnSp>
        <p:nvCxnSpPr>
          <p:cNvPr id="9" name="Elbow Connector 8"/>
          <p:cNvCxnSpPr/>
          <p:nvPr/>
        </p:nvCxnSpPr>
        <p:spPr>
          <a:xfrm rot="10800000" flipV="1">
            <a:off x="4151089" y="4115822"/>
            <a:ext cx="1311197" cy="819812"/>
          </a:xfrm>
          <a:prstGeom prst="bentConnector3">
            <a:avLst>
              <a:gd name="adj1" fmla="val 74343"/>
            </a:avLst>
          </a:prstGeom>
          <a:ln w="28575">
            <a:solidFill>
              <a:srgbClr val="2540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/>
        </p:nvGrpSpPr>
        <p:grpSpPr>
          <a:xfrm>
            <a:off x="4106409" y="4463943"/>
            <a:ext cx="403474" cy="228076"/>
            <a:chOff x="2360049" y="1981199"/>
            <a:chExt cx="188424" cy="223656"/>
          </a:xfrm>
        </p:grpSpPr>
        <p:sp>
          <p:nvSpPr>
            <p:cNvPr id="102" name="TextBox 101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/>
                <a:t>2</a:t>
              </a:r>
              <a:r>
                <a:rPr lang="en-US" sz="882" dirty="0" smtClean="0"/>
                <a:t>.2</a:t>
              </a:r>
              <a:endParaRPr lang="en-US" sz="882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322765" y="3343117"/>
            <a:ext cx="403474" cy="228076"/>
            <a:chOff x="2360049" y="1981199"/>
            <a:chExt cx="188424" cy="223656"/>
          </a:xfrm>
        </p:grpSpPr>
        <p:sp>
          <p:nvSpPr>
            <p:cNvPr id="110" name="TextBox 109"/>
            <p:cNvSpPr txBox="1"/>
            <p:nvPr/>
          </p:nvSpPr>
          <p:spPr>
            <a:xfrm>
              <a:off x="2360049" y="1981199"/>
              <a:ext cx="171808" cy="223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2" dirty="0" smtClean="0"/>
                <a:t>2.1</a:t>
              </a:r>
              <a:endParaRPr lang="en-US" sz="882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2389121" y="1981200"/>
              <a:ext cx="159352" cy="215443"/>
            </a:xfrm>
            <a:prstGeom prst="ellipse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84"/>
            </a:p>
          </p:txBody>
        </p:sp>
      </p:grpSp>
      <p:sp>
        <p:nvSpPr>
          <p:cNvPr id="137" name="Can 136"/>
          <p:cNvSpPr/>
          <p:nvPr/>
        </p:nvSpPr>
        <p:spPr>
          <a:xfrm>
            <a:off x="9133133" y="1212668"/>
            <a:ext cx="691902" cy="7441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139" name="Rectangle 138"/>
          <p:cNvSpPr/>
          <p:nvPr/>
        </p:nvSpPr>
        <p:spPr>
          <a:xfrm>
            <a:off x="9186904" y="1517867"/>
            <a:ext cx="584359" cy="15948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rootfs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259610" y="3161767"/>
            <a:ext cx="654346" cy="194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1" i="1" dirty="0"/>
              <a:t>to </a:t>
            </a:r>
            <a:r>
              <a:rPr lang="en-US" sz="661" i="1" dirty="0" smtClean="0"/>
              <a:t>M3 </a:t>
            </a:r>
            <a:r>
              <a:rPr lang="en-US" sz="661" i="1" dirty="0" err="1"/>
              <a:t>esram</a:t>
            </a:r>
            <a:endParaRPr lang="en-US" sz="661" i="1" dirty="0"/>
          </a:p>
        </p:txBody>
      </p:sp>
      <p:sp>
        <p:nvSpPr>
          <p:cNvPr id="7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003177" y="3481021"/>
            <a:ext cx="1044980" cy="214337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DDR</a:t>
            </a:r>
            <a:endParaRPr lang="fr-FR" dirty="0"/>
          </a:p>
        </p:txBody>
      </p:sp>
      <p:sp>
        <p:nvSpPr>
          <p:cNvPr id="78" name="Can 77"/>
          <p:cNvSpPr/>
          <p:nvPr/>
        </p:nvSpPr>
        <p:spPr>
          <a:xfrm>
            <a:off x="8858112" y="3876008"/>
            <a:ext cx="1008406" cy="2143517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79" name="Can 78"/>
          <p:cNvSpPr/>
          <p:nvPr/>
        </p:nvSpPr>
        <p:spPr>
          <a:xfrm>
            <a:off x="8858111" y="4044599"/>
            <a:ext cx="966923" cy="115189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80" name="Rectangle 79"/>
          <p:cNvSpPr/>
          <p:nvPr/>
        </p:nvSpPr>
        <p:spPr>
          <a:xfrm>
            <a:off x="8866325" y="4491747"/>
            <a:ext cx="989425" cy="50570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ATFBL32</a:t>
            </a:r>
          </a:p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(suspend state)</a:t>
            </a:r>
          </a:p>
          <a:p>
            <a:pPr algn="ctr">
              <a:lnSpc>
                <a:spcPts val="992"/>
              </a:lnSpc>
            </a:pPr>
            <a:endParaRPr lang="en-US" sz="882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M3 OS</a:t>
            </a:r>
          </a:p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(cold boot)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992"/>
              </a:lnSpc>
            </a:pP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/>
          <p:cNvCxnSpPr>
            <a:stCxn id="79" idx="2"/>
          </p:cNvCxnSpPr>
          <p:nvPr/>
        </p:nvCxnSpPr>
        <p:spPr>
          <a:xfrm>
            <a:off x="8858111" y="4620544"/>
            <a:ext cx="99763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4102100" y="2508673"/>
            <a:ext cx="5385467" cy="3955627"/>
          </a:xfrm>
          <a:custGeom>
            <a:avLst/>
            <a:gdLst>
              <a:gd name="connsiteX0" fmla="*/ 0 w 5372111"/>
              <a:gd name="connsiteY0" fmla="*/ 3518279 h 3518279"/>
              <a:gd name="connsiteX1" fmla="*/ 5372100 w 5372111"/>
              <a:gd name="connsiteY1" fmla="*/ 13079 h 3518279"/>
              <a:gd name="connsiteX2" fmla="*/ 38100 w 5372111"/>
              <a:gd name="connsiteY2" fmla="*/ 2553079 h 351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2111" h="3518279">
                <a:moveTo>
                  <a:pt x="0" y="3518279"/>
                </a:moveTo>
                <a:cubicBezTo>
                  <a:pt x="2682875" y="1846112"/>
                  <a:pt x="5365750" y="173946"/>
                  <a:pt x="5372100" y="13079"/>
                </a:cubicBezTo>
                <a:cubicBezTo>
                  <a:pt x="5378450" y="-147788"/>
                  <a:pt x="2708275" y="1202645"/>
                  <a:pt x="38100" y="2553079"/>
                </a:cubicBez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Can 86"/>
          <p:cNvSpPr/>
          <p:nvPr/>
        </p:nvSpPr>
        <p:spPr>
          <a:xfrm>
            <a:off x="8888096" y="5238709"/>
            <a:ext cx="936938" cy="744146"/>
          </a:xfrm>
          <a:prstGeom prst="can">
            <a:avLst/>
          </a:prstGeom>
          <a:solidFill>
            <a:srgbClr val="FFDA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84"/>
          </a:p>
        </p:txBody>
      </p:sp>
      <p:sp>
        <p:nvSpPr>
          <p:cNvPr id="88" name="Rectangle 87"/>
          <p:cNvSpPr/>
          <p:nvPr/>
        </p:nvSpPr>
        <p:spPr>
          <a:xfrm>
            <a:off x="8941867" y="5543908"/>
            <a:ext cx="791309" cy="15948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79367" rIns="0" rtlCol="0" anchor="ctr"/>
          <a:lstStyle/>
          <a:p>
            <a:pPr algn="ctr">
              <a:lnSpc>
                <a:spcPts val="992"/>
              </a:lnSpc>
            </a:pPr>
            <a:r>
              <a:rPr lang="en-US" sz="882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 Kernel</a:t>
            </a:r>
            <a:endParaRPr lang="en-US" sz="88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165600" y="3568700"/>
            <a:ext cx="4906968" cy="2044700"/>
          </a:xfrm>
          <a:custGeom>
            <a:avLst/>
            <a:gdLst>
              <a:gd name="connsiteX0" fmla="*/ 0 w 4906968"/>
              <a:gd name="connsiteY0" fmla="*/ 2044700 h 2044700"/>
              <a:gd name="connsiteX1" fmla="*/ 4864100 w 4906968"/>
              <a:gd name="connsiteY1" fmla="*/ 838200 h 2044700"/>
              <a:gd name="connsiteX2" fmla="*/ 1968500 w 4906968"/>
              <a:gd name="connsiteY2" fmla="*/ 0 h 204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06968" h="2044700">
                <a:moveTo>
                  <a:pt x="0" y="2044700"/>
                </a:moveTo>
                <a:cubicBezTo>
                  <a:pt x="2268008" y="1611841"/>
                  <a:pt x="4536017" y="1178983"/>
                  <a:pt x="4864100" y="838200"/>
                </a:cubicBezTo>
                <a:cubicBezTo>
                  <a:pt x="5192183" y="497417"/>
                  <a:pt x="3580341" y="248708"/>
                  <a:pt x="1968500" y="0"/>
                </a:cubicBez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178300" y="2324100"/>
            <a:ext cx="5069069" cy="2639024"/>
          </a:xfrm>
          <a:custGeom>
            <a:avLst/>
            <a:gdLst>
              <a:gd name="connsiteX0" fmla="*/ 1943100 w 5069069"/>
              <a:gd name="connsiteY0" fmla="*/ 0 h 2639024"/>
              <a:gd name="connsiteX1" fmla="*/ 5029200 w 5069069"/>
              <a:gd name="connsiteY1" fmla="*/ 2616200 h 2639024"/>
              <a:gd name="connsiteX2" fmla="*/ 0 w 5069069"/>
              <a:gd name="connsiteY2" fmla="*/ 1054100 h 263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69069" h="2639024">
                <a:moveTo>
                  <a:pt x="1943100" y="0"/>
                </a:moveTo>
                <a:cubicBezTo>
                  <a:pt x="3648075" y="1220258"/>
                  <a:pt x="5353050" y="2440517"/>
                  <a:pt x="5029200" y="2616200"/>
                </a:cubicBezTo>
                <a:cubicBezTo>
                  <a:pt x="4705350" y="2791883"/>
                  <a:pt x="2352675" y="1922991"/>
                  <a:pt x="0" y="1054100"/>
                </a:cubicBezTo>
              </a:path>
            </a:pathLst>
          </a:cu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ot"/>
            <a:headEnd type="oval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681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INAME" val="ቢባሯቡቴኂኃኁቸቲኃቴታ"/>
  <p:tag name="DATETIME" val="ቃሾቁቅሾቁሿቀቈሯሯቈ቉ቀቂቐቜሯሷቖቜባሺቁ቉ሿሸ"/>
  <p:tag name="DONEBY" val="ቢባቫትኁኀሿቆቅቆቁ"/>
  <p:tag name="IPADDRESS" val="ቛቜቔቒቦቛሿቅቆቃ"/>
  <p:tag name="APPVER" val="ቂሽሿ"/>
  <p:tag name="RANDOM" val="15"/>
  <p:tag name="CHECKSUM" val="ቃቀቆቇ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</TotalTime>
  <Words>1221</Words>
  <Application>Microsoft Office PowerPoint</Application>
  <PresentationFormat>Custom</PresentationFormat>
  <Paragraphs>797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DejaVu Sans</vt:lpstr>
      <vt:lpstr>Lucida Sans Unicode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Cold Boot Details</vt:lpstr>
      <vt:lpstr>STR Suspend sequence</vt:lpstr>
      <vt:lpstr>STR Suspend sequence</vt:lpstr>
      <vt:lpstr>PowerPoint Presentation</vt:lpstr>
      <vt:lpstr>STR Resume sequence</vt:lpstr>
      <vt:lpstr>STR Resume sequence</vt:lpstr>
      <vt:lpstr>PowerPoint Presentation</vt:lpstr>
      <vt:lpstr>Cold Boot for STD - Details</vt:lpstr>
      <vt:lpstr>STD Suspend sequence</vt:lpstr>
      <vt:lpstr>PowerPoint Presentation</vt:lpstr>
      <vt:lpstr>STD Resume sequence</vt:lpstr>
      <vt:lpstr>STD Resume sequence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Nicolas GUION</dc:creator>
  <dc:description/>
  <cp:lastModifiedBy>Nicolas GUION</cp:lastModifiedBy>
  <cp:revision>70</cp:revision>
  <dcterms:created xsi:type="dcterms:W3CDTF">2019-04-26T07:41:22Z</dcterms:created>
  <dcterms:modified xsi:type="dcterms:W3CDTF">2019-06-05T06:53:12Z</dcterms:modified>
  <dc:language>en-US</dc:language>
</cp:coreProperties>
</file>