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7772400" cy="25274588"/>
  <p:notesSz cx="6858000" cy="9144000"/>
  <p:embeddedFontLst>
    <p:embeddedFont>
      <p:font typeface="Alfabet" pitchFamily="2" charset="0"/>
      <p:regular r:id="rId4"/>
      <p:bold r:id="rId5"/>
      <p:italic r:id="rId6"/>
      <p:boldItalic r:id="rId7"/>
    </p:embeddedFont>
    <p:embeddedFont>
      <p:font typeface="Alfabet Medium" pitchFamily="2" charset="0"/>
      <p:regular r:id="rId8"/>
      <p:italic r:id="rId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1324"/>
    <a:srgbClr val="500010"/>
    <a:srgbClr val="E7E7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5266"/>
    <p:restoredTop sz="94658"/>
  </p:normalViewPr>
  <p:slideViewPr>
    <p:cSldViewPr snapToGrid="0">
      <p:cViewPr varScale="1">
        <p:scale>
          <a:sx n="31" d="100"/>
          <a:sy n="31" d="100"/>
        </p:scale>
        <p:origin x="2736" y="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336532-6F62-7843-86B2-EAA063AD693F}" type="datetimeFigureOut">
              <a:rPr lang="en-US" smtClean="0"/>
              <a:t>6/27/26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54338" y="1143000"/>
            <a:ext cx="9493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D5629-F1A9-3445-B069-2F0B798327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120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3D5629-F1A9-3445-B069-2F0B7983274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470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4136375"/>
            <a:ext cx="6606540" cy="8799301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13275011"/>
            <a:ext cx="5829300" cy="6102173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310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144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6301102"/>
            <a:ext cx="6703695" cy="10513525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16914089"/>
            <a:ext cx="6703695" cy="552881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>
                    <a:tint val="82000"/>
                  </a:schemeClr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82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82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498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6728189"/>
            <a:ext cx="3303270" cy="160364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6728189"/>
            <a:ext cx="3303270" cy="160364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640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1345643"/>
            <a:ext cx="6703695" cy="48852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6195786"/>
            <a:ext cx="3288089" cy="3036459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9232245"/>
            <a:ext cx="3288089" cy="135792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6195786"/>
            <a:ext cx="3304282" cy="3036459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9232245"/>
            <a:ext cx="3304282" cy="135792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092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685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675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1684972"/>
            <a:ext cx="2506801" cy="5897404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3639078"/>
            <a:ext cx="3934778" cy="17961339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7582377"/>
            <a:ext cx="2506801" cy="14047290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36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1684972"/>
            <a:ext cx="2506801" cy="5897404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3639078"/>
            <a:ext cx="3934778" cy="17961339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7582377"/>
            <a:ext cx="2506801" cy="14047290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974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302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1345638"/>
            <a:ext cx="1675924" cy="2141904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1345638"/>
            <a:ext cx="4930616" cy="2141904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296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1345643"/>
            <a:ext cx="6703695" cy="48852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6728189"/>
            <a:ext cx="6703695" cy="160364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23425804"/>
            <a:ext cx="1748790" cy="1345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5B9E7D-904B-854F-8940-30CC74D95F2B}" type="datetimeFigureOut">
              <a:rPr lang="en-US" smtClean="0"/>
              <a:t>6/27/26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23425804"/>
            <a:ext cx="2623185" cy="1345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23425804"/>
            <a:ext cx="1748790" cy="1345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A60183-E7B7-9F41-B15D-476CD6307A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557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80">
            <a:extLst>
              <a:ext uri="{FF2B5EF4-FFF2-40B4-BE49-F238E27FC236}">
                <a16:creationId xmlns:a16="http://schemas.microsoft.com/office/drawing/2014/main" id="{92F612A6-C1E3-DF9D-073A-1164392343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4547" t="-9455" r="-9848" b="7523"/>
          <a:stretch>
            <a:fillRect/>
          </a:stretch>
        </p:blipFill>
        <p:spPr>
          <a:xfrm>
            <a:off x="34925" y="26036"/>
            <a:ext cx="3377786" cy="42154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754DAF-85B4-AD5D-AE9B-36B6C33DD4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3265" y="26036"/>
            <a:ext cx="1733735" cy="563464"/>
          </a:xfrm>
          <a:prstGeom prst="rect">
            <a:avLst/>
          </a:prstGeom>
        </p:spPr>
      </p:pic>
      <p:sp>
        <p:nvSpPr>
          <p:cNvPr id="5" name="object 2">
            <a:extLst>
              <a:ext uri="{FF2B5EF4-FFF2-40B4-BE49-F238E27FC236}">
                <a16:creationId xmlns:a16="http://schemas.microsoft.com/office/drawing/2014/main" id="{B7755038-183D-CDD7-B4C1-D6F3C5683C04}"/>
              </a:ext>
            </a:extLst>
          </p:cNvPr>
          <p:cNvSpPr txBox="1"/>
          <p:nvPr/>
        </p:nvSpPr>
        <p:spPr>
          <a:xfrm>
            <a:off x="4076845" y="735910"/>
            <a:ext cx="2625580" cy="2081829"/>
          </a:xfrm>
          <a:prstGeom prst="rect">
            <a:avLst/>
          </a:prstGeom>
        </p:spPr>
        <p:txBody>
          <a:bodyPr vert="horz" wrap="square" lIns="0" tIns="86591" rIns="0" bIns="0" rtlCol="0">
            <a:spAutoFit/>
          </a:bodyPr>
          <a:lstStyle/>
          <a:p>
            <a:pPr marR="5542" defTabSz="997313">
              <a:lnSpc>
                <a:spcPct val="90000"/>
              </a:lnSpc>
            </a:pPr>
            <a:r>
              <a:rPr lang="en-GB" sz="3600" b="1" kern="0" dirty="0">
                <a:solidFill>
                  <a:srgbClr val="E71324"/>
                </a:solidFill>
                <a:latin typeface="Alfabet" pitchFamily="2" charset="0"/>
                <a:ea typeface="Alfabet" pitchFamily="2" charset="0"/>
                <a:cs typeface="Arial Black"/>
              </a:rPr>
              <a:t>What could</a:t>
            </a:r>
          </a:p>
          <a:p>
            <a:pPr marR="5542" defTabSz="997313">
              <a:lnSpc>
                <a:spcPct val="90000"/>
              </a:lnSpc>
            </a:pPr>
            <a:r>
              <a:rPr lang="en-GB" sz="3600" b="1" kern="0" dirty="0">
                <a:solidFill>
                  <a:srgbClr val="E71324"/>
                </a:solidFill>
                <a:latin typeface="Alfabet" pitchFamily="2" charset="0"/>
                <a:ea typeface="Alfabet" pitchFamily="2" charset="0"/>
                <a:cs typeface="Arial Black"/>
              </a:rPr>
              <a:t>built-in AI</a:t>
            </a:r>
          </a:p>
          <a:p>
            <a:pPr marR="5542" defTabSz="997313">
              <a:lnSpc>
                <a:spcPct val="90000"/>
              </a:lnSpc>
            </a:pPr>
            <a:r>
              <a:rPr lang="en-GB" sz="3600" b="1" kern="0" dirty="0">
                <a:solidFill>
                  <a:srgbClr val="500010"/>
                </a:solidFill>
                <a:latin typeface="Alfabet" pitchFamily="2" charset="0"/>
                <a:ea typeface="Alfabet" pitchFamily="2" charset="0"/>
                <a:cs typeface="Arial Black"/>
              </a:rPr>
              <a:t>unlock for</a:t>
            </a:r>
          </a:p>
          <a:p>
            <a:pPr marR="5542" defTabSz="997313">
              <a:lnSpc>
                <a:spcPct val="90000"/>
              </a:lnSpc>
            </a:pPr>
            <a:r>
              <a:rPr lang="en-GB" sz="3600" b="1" kern="0" dirty="0">
                <a:solidFill>
                  <a:srgbClr val="500010"/>
                </a:solidFill>
                <a:latin typeface="Alfabet" pitchFamily="2" charset="0"/>
                <a:ea typeface="Alfabet" pitchFamily="2" charset="0"/>
                <a:cs typeface="Arial Black"/>
              </a:rPr>
              <a:t>your team?</a:t>
            </a:r>
            <a:endParaRPr lang="en-GB" sz="3600" kern="0" dirty="0">
              <a:solidFill>
                <a:srgbClr val="500010"/>
              </a:solidFill>
              <a:latin typeface="Alfabet" pitchFamily="50" charset="0"/>
              <a:ea typeface="Alfabet" pitchFamily="50" charset="0"/>
              <a:cs typeface="Arial Black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22FE61-C7EE-AEB3-FE5D-3F5198A14F79}"/>
              </a:ext>
            </a:extLst>
          </p:cNvPr>
          <p:cNvSpPr txBox="1"/>
          <p:nvPr/>
        </p:nvSpPr>
        <p:spPr>
          <a:xfrm>
            <a:off x="3974186" y="2958908"/>
            <a:ext cx="3614064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600" b="1" dirty="0">
                <a:latin typeface="Alfabet" pitchFamily="2" charset="0"/>
                <a:ea typeface="Alfabet" pitchFamily="2" charset="0"/>
              </a:rPr>
              <a:t>Explore the productivity-boosting, data-protecting possibilities of on-device AI.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1611B6D-2D8A-DD0C-CF6C-DE07DEDD6135}"/>
              </a:ext>
            </a:extLst>
          </p:cNvPr>
          <p:cNvSpPr/>
          <p:nvPr/>
        </p:nvSpPr>
        <p:spPr>
          <a:xfrm>
            <a:off x="171449" y="4241800"/>
            <a:ext cx="7426326" cy="1146175"/>
          </a:xfrm>
          <a:prstGeom prst="roundRect">
            <a:avLst>
              <a:gd name="adj" fmla="val 10296"/>
            </a:avLst>
          </a:prstGeom>
          <a:solidFill>
            <a:srgbClr val="E7E7EB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E7E7EB"/>
              </a:solidFill>
              <a:latin typeface="Alfabet" pitchFamily="2" charset="0"/>
              <a:ea typeface="Alfabet" pitchFamily="2" charset="0"/>
            </a:endParaRPr>
          </a:p>
        </p:txBody>
      </p:sp>
      <p:sp>
        <p:nvSpPr>
          <p:cNvPr id="9" name="object 23">
            <a:extLst>
              <a:ext uri="{FF2B5EF4-FFF2-40B4-BE49-F238E27FC236}">
                <a16:creationId xmlns:a16="http://schemas.microsoft.com/office/drawing/2014/main" id="{67169C45-3115-B50B-78DC-0E4FE8D02059}"/>
              </a:ext>
            </a:extLst>
          </p:cNvPr>
          <p:cNvSpPr txBox="1"/>
          <p:nvPr/>
        </p:nvSpPr>
        <p:spPr>
          <a:xfrm>
            <a:off x="297728" y="4417710"/>
            <a:ext cx="7115897" cy="800219"/>
          </a:xfrm>
          <a:prstGeom prst="rect">
            <a:avLst/>
          </a:prstGeom>
        </p:spPr>
        <p:txBody>
          <a:bodyPr vert="horz" wrap="square" lIns="91440" tIns="0" rIns="91440" bIns="0" rtlCol="0">
            <a:spAutoFit/>
          </a:bodyPr>
          <a:lstStyle/>
          <a:p>
            <a:pPr marR="5542" defTabSz="997313"/>
            <a: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  <a:t>Growing teams don't win by outspending bigger competitors. They win by </a:t>
            </a:r>
            <a:b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</a:br>
            <a:r>
              <a:rPr lang="en-GB" sz="1300" kern="0" dirty="0" err="1">
                <a:latin typeface="Alfabet Medium" pitchFamily="2" charset="0"/>
                <a:ea typeface="Alfabet Medium" pitchFamily="2" charset="0"/>
                <a:cs typeface="Verdana"/>
              </a:rPr>
              <a:t>outmaneuvering</a:t>
            </a:r>
            <a: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  <a:t> them. The right tech and AI approach make that possible. The </a:t>
            </a:r>
            <a:b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</a:br>
            <a: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  <a:t>mightier your hardware and software, the more efficient, secure, and competitive your </a:t>
            </a:r>
            <a:b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</a:br>
            <a: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  <a:t>business becomes.</a:t>
            </a:r>
            <a:endParaRPr sz="1300" kern="0" dirty="0">
              <a:latin typeface="Alfabet Medium" pitchFamily="2" charset="0"/>
              <a:ea typeface="Alfabet Medium" pitchFamily="2" charset="0"/>
              <a:cs typeface="Verdana"/>
            </a:endParaRPr>
          </a:p>
        </p:txBody>
      </p:sp>
      <p:sp>
        <p:nvSpPr>
          <p:cNvPr id="10" name="object 6">
            <a:extLst>
              <a:ext uri="{FF2B5EF4-FFF2-40B4-BE49-F238E27FC236}">
                <a16:creationId xmlns:a16="http://schemas.microsoft.com/office/drawing/2014/main" id="{DFB72AED-CAB9-8D2C-D23D-C10C17BE4D86}"/>
              </a:ext>
            </a:extLst>
          </p:cNvPr>
          <p:cNvSpPr txBox="1"/>
          <p:nvPr/>
        </p:nvSpPr>
        <p:spPr>
          <a:xfrm>
            <a:off x="401577" y="5650362"/>
            <a:ext cx="3097273" cy="634614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297">
              <a:lnSpc>
                <a:spcPct val="110000"/>
              </a:lnSpc>
            </a:pPr>
            <a:r>
              <a:rPr lang="en-GB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Lay the groundwork for better, </a:t>
            </a:r>
            <a:r>
              <a:rPr lang="en-GB" sz="1900" dirty="0">
                <a:solidFill>
                  <a:srgbClr val="500010"/>
                </a:solidFill>
                <a:latin typeface="Alfabet Medium" pitchFamily="2" charset="0"/>
                <a:ea typeface="Alfabet Medium" pitchFamily="2" charset="0"/>
              </a:rPr>
              <a:t>faster workflows</a:t>
            </a:r>
            <a:endParaRPr sz="1900" kern="0" dirty="0">
              <a:solidFill>
                <a:srgbClr val="500010"/>
              </a:solidFill>
              <a:latin typeface="Alfabet Medium" pitchFamily="2" charset="0"/>
              <a:ea typeface="Alfabet Medium" pitchFamily="2" charset="0"/>
              <a:cs typeface="Arial Black"/>
            </a:endParaRPr>
          </a:p>
        </p:txBody>
      </p:sp>
      <p:sp>
        <p:nvSpPr>
          <p:cNvPr id="11" name="object 20">
            <a:extLst>
              <a:ext uri="{FF2B5EF4-FFF2-40B4-BE49-F238E27FC236}">
                <a16:creationId xmlns:a16="http://schemas.microsoft.com/office/drawing/2014/main" id="{693B63E3-896D-26AA-4A45-23BF95CF29CD}"/>
              </a:ext>
            </a:extLst>
          </p:cNvPr>
          <p:cNvSpPr txBox="1"/>
          <p:nvPr/>
        </p:nvSpPr>
        <p:spPr>
          <a:xfrm>
            <a:off x="4048125" y="5672591"/>
            <a:ext cx="3702050" cy="818447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209156" defTabSz="997297">
              <a:lnSpc>
                <a:spcPct val="101699"/>
              </a:lnSpc>
            </a:pPr>
            <a:r>
              <a:rPr lang="en-GB" sz="1300" dirty="0">
                <a:latin typeface="Alfabet" pitchFamily="50" charset="0"/>
                <a:ea typeface="Alfabet" pitchFamily="50" charset="0"/>
              </a:rPr>
              <a:t>If your team's PC processors aren't purpose-built to run AI, your business is missing out on a new generation of capabilities that accelerate everyday work.</a:t>
            </a:r>
            <a:endParaRPr sz="1300" kern="0" dirty="0">
              <a:latin typeface="Alfabet" pitchFamily="50" charset="0"/>
              <a:ea typeface="Alfabet" pitchFamily="50" charset="0"/>
              <a:cs typeface="Verdana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604210-0B5B-C405-F2AC-A7054BFBCE8E}"/>
              </a:ext>
            </a:extLst>
          </p:cNvPr>
          <p:cNvSpPr/>
          <p:nvPr/>
        </p:nvSpPr>
        <p:spPr>
          <a:xfrm>
            <a:off x="0" y="6880224"/>
            <a:ext cx="7772400" cy="1304926"/>
          </a:xfrm>
          <a:prstGeom prst="rect">
            <a:avLst/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lfabet" pitchFamily="2" charset="0"/>
              <a:ea typeface="Alfabet" pitchFamily="2" charset="0"/>
            </a:endParaRPr>
          </a:p>
        </p:txBody>
      </p:sp>
      <p:sp>
        <p:nvSpPr>
          <p:cNvPr id="13" name="object 23">
            <a:extLst>
              <a:ext uri="{FF2B5EF4-FFF2-40B4-BE49-F238E27FC236}">
                <a16:creationId xmlns:a16="http://schemas.microsoft.com/office/drawing/2014/main" id="{C12A5407-7DA9-322E-93C2-E85FC0940974}"/>
              </a:ext>
            </a:extLst>
          </p:cNvPr>
          <p:cNvSpPr txBox="1"/>
          <p:nvPr/>
        </p:nvSpPr>
        <p:spPr>
          <a:xfrm>
            <a:off x="290109" y="7218092"/>
            <a:ext cx="7287018" cy="639534"/>
          </a:xfrm>
          <a:prstGeom prst="rect">
            <a:avLst/>
          </a:prstGeom>
        </p:spPr>
        <p:txBody>
          <a:bodyPr vert="horz" wrap="square" lIns="91440" tIns="0" rIns="91440" bIns="0" rtlCol="0">
            <a:spAutoFit/>
          </a:bodyPr>
          <a:lstStyle/>
          <a:p>
            <a:pPr marL="13851" marR="5542" defTabSz="997313">
              <a:lnSpc>
                <a:spcPts val="1691"/>
              </a:lnSpc>
              <a:spcBef>
                <a:spcPts val="164"/>
              </a:spcBef>
            </a:pPr>
            <a:r>
              <a:rPr lang="en-GB" sz="1300" kern="0" dirty="0">
                <a:latin typeface="Alfabet" pitchFamily="2" charset="0"/>
                <a:ea typeface="Alfabet" pitchFamily="2" charset="0"/>
                <a:cs typeface="Verdana"/>
              </a:rPr>
              <a:t>To harness these capabilities, you need AI-ready PCs—devices with a dedicated neural processing unit (NPU). This “AI engine” unlocks more and more AI possibilities, all while keeping your laptop fast and limiting battery drain. Here's what to look for:</a:t>
            </a:r>
            <a:endParaRPr sz="1300" kern="0" dirty="0">
              <a:latin typeface="Alfabet" pitchFamily="2" charset="0"/>
              <a:ea typeface="Alfabet" pitchFamily="2" charset="0"/>
              <a:cs typeface="Verdana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C68E0094-1547-4564-A9CE-6C7C6977F25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453552" y="11849200"/>
            <a:ext cx="575499" cy="594360"/>
          </a:xfrm>
          <a:prstGeom prst="rect">
            <a:avLst/>
          </a:prstGeom>
          <a:noFill/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2AFE2C9-371D-D834-AC32-D14D0A1ADBB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2619608" y="11861850"/>
            <a:ext cx="594959" cy="594959"/>
          </a:xfrm>
          <a:prstGeom prst="rect">
            <a:avLst/>
          </a:prstGeom>
          <a:noFill/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09C5D38-D06C-8F92-A77F-6A1943DCE477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423319" y="8682938"/>
            <a:ext cx="557784" cy="557784"/>
          </a:xfrm>
          <a:prstGeom prst="rect">
            <a:avLst/>
          </a:prstGeom>
          <a:noFill/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4D19100-3001-3DD5-8061-2D98B660EA2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2936838" y="8594407"/>
            <a:ext cx="815698" cy="670736"/>
          </a:xfrm>
          <a:prstGeom prst="rect">
            <a:avLst/>
          </a:prstGeom>
          <a:noFill/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4868183-FCE5-760D-236C-1711BB30C21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5499985" y="8682939"/>
            <a:ext cx="605540" cy="561288"/>
          </a:xfrm>
          <a:prstGeom prst="rect">
            <a:avLst/>
          </a:prstGeom>
          <a:noFill/>
        </p:spPr>
      </p:pic>
      <p:sp>
        <p:nvSpPr>
          <p:cNvPr id="29" name="object 4">
            <a:extLst>
              <a:ext uri="{FF2B5EF4-FFF2-40B4-BE49-F238E27FC236}">
                <a16:creationId xmlns:a16="http://schemas.microsoft.com/office/drawing/2014/main" id="{2B53857F-E5F5-CA0C-3EAC-6D52BD5FA99F}"/>
              </a:ext>
            </a:extLst>
          </p:cNvPr>
          <p:cNvSpPr txBox="1"/>
          <p:nvPr/>
        </p:nvSpPr>
        <p:spPr>
          <a:xfrm>
            <a:off x="398891" y="9467823"/>
            <a:ext cx="1680749" cy="612988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MY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Minimum 40</a:t>
            </a:r>
          </a:p>
          <a:p>
            <a:pPr defTabSz="997313"/>
            <a:r>
              <a:rPr lang="en-MY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TOPS NPU</a:t>
            </a:r>
          </a:p>
        </p:txBody>
      </p:sp>
      <p:sp>
        <p:nvSpPr>
          <p:cNvPr id="30" name="object 4">
            <a:extLst>
              <a:ext uri="{FF2B5EF4-FFF2-40B4-BE49-F238E27FC236}">
                <a16:creationId xmlns:a16="http://schemas.microsoft.com/office/drawing/2014/main" id="{43D580C1-70C3-223E-F3F6-B362554EBEFA}"/>
              </a:ext>
            </a:extLst>
          </p:cNvPr>
          <p:cNvSpPr txBox="1"/>
          <p:nvPr/>
        </p:nvSpPr>
        <p:spPr>
          <a:xfrm>
            <a:off x="2947470" y="9467508"/>
            <a:ext cx="1877216" cy="60016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MY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Max unplugged performance</a:t>
            </a: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id="{A79897FF-5BDE-7B1B-44C2-EFF5F4C97F3E}"/>
              </a:ext>
            </a:extLst>
          </p:cNvPr>
          <p:cNvSpPr txBox="1"/>
          <p:nvPr/>
        </p:nvSpPr>
        <p:spPr>
          <a:xfrm>
            <a:off x="5515581" y="9467509"/>
            <a:ext cx="1518588" cy="60016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MY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Multi-day battery life</a:t>
            </a:r>
          </a:p>
        </p:txBody>
      </p:sp>
      <p:sp>
        <p:nvSpPr>
          <p:cNvPr id="32" name="object 4">
            <a:extLst>
              <a:ext uri="{FF2B5EF4-FFF2-40B4-BE49-F238E27FC236}">
                <a16:creationId xmlns:a16="http://schemas.microsoft.com/office/drawing/2014/main" id="{1E951138-D113-7944-AE6D-AC3B3E84D5ED}"/>
              </a:ext>
            </a:extLst>
          </p:cNvPr>
          <p:cNvSpPr txBox="1"/>
          <p:nvPr/>
        </p:nvSpPr>
        <p:spPr>
          <a:xfrm>
            <a:off x="2942310" y="10124725"/>
            <a:ext cx="2275161" cy="101329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>
              <a:lnSpc>
                <a:spcPct val="105000"/>
              </a:lnSpc>
            </a:pPr>
            <a:r>
              <a:rPr lang="en-GB" sz="1250" dirty="0">
                <a:latin typeface="Alfabet Medium" pitchFamily="2" charset="0"/>
                <a:ea typeface="Alfabet Medium" pitchFamily="2" charset="0"/>
              </a:rPr>
              <a:t>Some processors cut performance the second you unplug. The best platforms deliver max performance even on battery.</a:t>
            </a:r>
            <a:endParaRPr lang="en-MY" sz="1250" dirty="0">
              <a:latin typeface="Alfabet Medium" pitchFamily="2" charset="0"/>
              <a:ea typeface="Alfabet Medium" pitchFamily="2" charset="0"/>
            </a:endParaRPr>
          </a:p>
        </p:txBody>
      </p:sp>
      <p:sp>
        <p:nvSpPr>
          <p:cNvPr id="33" name="object 4">
            <a:extLst>
              <a:ext uri="{FF2B5EF4-FFF2-40B4-BE49-F238E27FC236}">
                <a16:creationId xmlns:a16="http://schemas.microsoft.com/office/drawing/2014/main" id="{2909EC9D-6215-AC85-9609-8177E375A9A4}"/>
              </a:ext>
            </a:extLst>
          </p:cNvPr>
          <p:cNvSpPr txBox="1"/>
          <p:nvPr/>
        </p:nvSpPr>
        <p:spPr>
          <a:xfrm>
            <a:off x="5530039" y="10124725"/>
            <a:ext cx="1929793" cy="101329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>
              <a:lnSpc>
                <a:spcPct val="105000"/>
              </a:lnSpc>
            </a:pPr>
            <a:r>
              <a:rPr lang="en-GB" sz="1250" dirty="0">
                <a:latin typeface="Alfabet Medium" pitchFamily="2" charset="0"/>
                <a:ea typeface="Alfabet Medium" pitchFamily="2" charset="0"/>
              </a:rPr>
              <a:t>To work anywhere without scrambling for an outlet, look for battery life that lasts for days off a single charge.</a:t>
            </a:r>
            <a:endParaRPr lang="en-MY" sz="1250" dirty="0">
              <a:latin typeface="Alfabet Medium" pitchFamily="2" charset="0"/>
              <a:ea typeface="Alfabet Medium" pitchFamily="2" charset="0"/>
            </a:endParaRPr>
          </a:p>
        </p:txBody>
      </p:sp>
      <p:sp>
        <p:nvSpPr>
          <p:cNvPr id="34" name="object 4">
            <a:extLst>
              <a:ext uri="{FF2B5EF4-FFF2-40B4-BE49-F238E27FC236}">
                <a16:creationId xmlns:a16="http://schemas.microsoft.com/office/drawing/2014/main" id="{FF62EC88-DA1F-EEFD-2E1D-3AFCC20202B4}"/>
              </a:ext>
            </a:extLst>
          </p:cNvPr>
          <p:cNvSpPr txBox="1"/>
          <p:nvPr/>
        </p:nvSpPr>
        <p:spPr>
          <a:xfrm>
            <a:off x="398891" y="10124725"/>
            <a:ext cx="2144284" cy="120417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>
              <a:lnSpc>
                <a:spcPct val="105000"/>
              </a:lnSpc>
            </a:pPr>
            <a:r>
              <a:rPr lang="en-GB" sz="1250" dirty="0">
                <a:latin typeface="Alfabet Medium" pitchFamily="2" charset="0"/>
                <a:ea typeface="Alfabet Medium" pitchFamily="2" charset="0"/>
              </a:rPr>
              <a:t>Microsoft requires at least 40 NPU TOPS to qualify as a Copilot+ PC and run AI features on-device. Advanced apps benefit from even higher TOPS.</a:t>
            </a:r>
            <a:endParaRPr lang="en-MY" sz="1250" dirty="0">
              <a:latin typeface="Alfabet Medium" pitchFamily="2" charset="0"/>
              <a:ea typeface="Alfabet Medium" pitchFamily="2" charset="0"/>
            </a:endParaRPr>
          </a:p>
        </p:txBody>
      </p:sp>
      <p:sp>
        <p:nvSpPr>
          <p:cNvPr id="35" name="object 4">
            <a:extLst>
              <a:ext uri="{FF2B5EF4-FFF2-40B4-BE49-F238E27FC236}">
                <a16:creationId xmlns:a16="http://schemas.microsoft.com/office/drawing/2014/main" id="{812F9A91-D57C-6A02-25D8-0C913105D3D9}"/>
              </a:ext>
            </a:extLst>
          </p:cNvPr>
          <p:cNvSpPr txBox="1"/>
          <p:nvPr/>
        </p:nvSpPr>
        <p:spPr>
          <a:xfrm>
            <a:off x="414766" y="11915748"/>
            <a:ext cx="1680749" cy="60016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MY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Not all TOPS</a:t>
            </a:r>
            <a:br>
              <a:rPr lang="en-MY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</a:br>
            <a:r>
              <a:rPr lang="en-MY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are equal</a:t>
            </a:r>
          </a:p>
        </p:txBody>
      </p:sp>
      <p:sp>
        <p:nvSpPr>
          <p:cNvPr id="36" name="object 4">
            <a:extLst>
              <a:ext uri="{FF2B5EF4-FFF2-40B4-BE49-F238E27FC236}">
                <a16:creationId xmlns:a16="http://schemas.microsoft.com/office/drawing/2014/main" id="{ACDE60E6-D745-34F0-EC4E-8220B7230DA2}"/>
              </a:ext>
            </a:extLst>
          </p:cNvPr>
          <p:cNvSpPr txBox="1"/>
          <p:nvPr/>
        </p:nvSpPr>
        <p:spPr>
          <a:xfrm>
            <a:off x="3886078" y="11915748"/>
            <a:ext cx="2150634" cy="60016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MY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Build a small but</a:t>
            </a:r>
            <a:br>
              <a:rPr lang="en-MY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</a:br>
            <a:r>
              <a:rPr lang="en-MY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mighty tech stack</a:t>
            </a:r>
          </a:p>
        </p:txBody>
      </p:sp>
      <p:sp>
        <p:nvSpPr>
          <p:cNvPr id="37" name="object 4">
            <a:extLst>
              <a:ext uri="{FF2B5EF4-FFF2-40B4-BE49-F238E27FC236}">
                <a16:creationId xmlns:a16="http://schemas.microsoft.com/office/drawing/2014/main" id="{DE571D18-F56F-1AF8-6E0F-C9231BF0D81B}"/>
              </a:ext>
            </a:extLst>
          </p:cNvPr>
          <p:cNvSpPr txBox="1"/>
          <p:nvPr/>
        </p:nvSpPr>
        <p:spPr>
          <a:xfrm>
            <a:off x="414766" y="12575825"/>
            <a:ext cx="3103134" cy="141724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>
              <a:lnSpc>
                <a:spcPct val="105000"/>
              </a:lnSpc>
            </a:pPr>
            <a:r>
              <a:rPr lang="en-GB" sz="1250" dirty="0">
                <a:latin typeface="Alfabet Medium" pitchFamily="2" charset="0"/>
                <a:ea typeface="Alfabet Medium" pitchFamily="2" charset="0"/>
              </a:rPr>
              <a:t>Some PC chips cite GPU TOPS to boost perceived AI performance. But GPU TOPS aren't the same as NPU TOPS. When AI workloads run on the GPU instead of a dedicated NPU, PCs can draw more power, drain battery faster, and overheat more easily.</a:t>
            </a:r>
          </a:p>
        </p:txBody>
      </p:sp>
      <p:sp>
        <p:nvSpPr>
          <p:cNvPr id="38" name="object 4">
            <a:extLst>
              <a:ext uri="{FF2B5EF4-FFF2-40B4-BE49-F238E27FC236}">
                <a16:creationId xmlns:a16="http://schemas.microsoft.com/office/drawing/2014/main" id="{D37AD94A-7BB8-698E-E602-55537EEB7BC3}"/>
              </a:ext>
            </a:extLst>
          </p:cNvPr>
          <p:cNvSpPr txBox="1"/>
          <p:nvPr/>
        </p:nvSpPr>
        <p:spPr>
          <a:xfrm>
            <a:off x="3886078" y="12575825"/>
            <a:ext cx="3219572" cy="101329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>
              <a:lnSpc>
                <a:spcPct val="105000"/>
              </a:lnSpc>
            </a:pPr>
            <a:r>
              <a:rPr lang="en-GB" sz="1250" dirty="0">
                <a:latin typeface="Alfabet Medium" pitchFamily="2" charset="0"/>
                <a:ea typeface="Alfabet Medium" pitchFamily="2" charset="0"/>
              </a:rPr>
              <a:t>When you build your tech stack—from software to cloud services—on the right AI-ready PCs, you unlock tools and features that give your business a real competitive edge.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84161988-331E-CAD4-286E-E157E5895D64}"/>
              </a:ext>
            </a:extLst>
          </p:cNvPr>
          <p:cNvCxnSpPr>
            <a:cxnSpLocks/>
          </p:cNvCxnSpPr>
          <p:nvPr/>
        </p:nvCxnSpPr>
        <p:spPr>
          <a:xfrm>
            <a:off x="412750" y="14382750"/>
            <a:ext cx="6931025" cy="0"/>
          </a:xfrm>
          <a:prstGeom prst="line">
            <a:avLst/>
          </a:prstGeom>
          <a:ln w="12700">
            <a:solidFill>
              <a:srgbClr val="E7132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object 4">
            <a:extLst>
              <a:ext uri="{FF2B5EF4-FFF2-40B4-BE49-F238E27FC236}">
                <a16:creationId xmlns:a16="http://schemas.microsoft.com/office/drawing/2014/main" id="{ADEE7EC8-EBDC-A837-B365-FCF396EF0541}"/>
              </a:ext>
            </a:extLst>
          </p:cNvPr>
          <p:cNvSpPr txBox="1"/>
          <p:nvPr/>
        </p:nvSpPr>
        <p:spPr>
          <a:xfrm>
            <a:off x="3878262" y="14767389"/>
            <a:ext cx="2728606" cy="30777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GB" sz="1900" dirty="0">
                <a:solidFill>
                  <a:srgbClr val="500010"/>
                </a:solidFill>
                <a:latin typeface="Alfabet Medium" pitchFamily="2" charset="0"/>
                <a:ea typeface="Alfabet Medium" pitchFamily="2" charset="0"/>
              </a:rPr>
              <a:t>How do you...</a:t>
            </a:r>
            <a:endParaRPr lang="en-GB" sz="1900" dirty="0">
              <a:latin typeface="Alfabet Medium" pitchFamily="2" charset="0"/>
              <a:ea typeface="Alfabet Medium" pitchFamily="2" charset="0"/>
            </a:endParaRPr>
          </a:p>
        </p:txBody>
      </p:sp>
      <p:sp>
        <p:nvSpPr>
          <p:cNvPr id="41" name="object 4">
            <a:extLst>
              <a:ext uri="{FF2B5EF4-FFF2-40B4-BE49-F238E27FC236}">
                <a16:creationId xmlns:a16="http://schemas.microsoft.com/office/drawing/2014/main" id="{81808836-F6E6-D19D-5A08-5B59486E0212}"/>
              </a:ext>
            </a:extLst>
          </p:cNvPr>
          <p:cNvSpPr txBox="1"/>
          <p:nvPr/>
        </p:nvSpPr>
        <p:spPr>
          <a:xfrm>
            <a:off x="3878262" y="15164264"/>
            <a:ext cx="2728606" cy="30777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GB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Command every call?</a:t>
            </a:r>
          </a:p>
        </p:txBody>
      </p:sp>
      <p:sp>
        <p:nvSpPr>
          <p:cNvPr id="42" name="object 4">
            <a:extLst>
              <a:ext uri="{FF2B5EF4-FFF2-40B4-BE49-F238E27FC236}">
                <a16:creationId xmlns:a16="http://schemas.microsoft.com/office/drawing/2014/main" id="{E755FC45-9141-96B6-6974-3E662AF885BD}"/>
              </a:ext>
            </a:extLst>
          </p:cNvPr>
          <p:cNvSpPr txBox="1"/>
          <p:nvPr/>
        </p:nvSpPr>
        <p:spPr>
          <a:xfrm>
            <a:off x="3878262" y="15519864"/>
            <a:ext cx="3101930" cy="13080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GB" sz="1050" b="1" dirty="0">
                <a:latin typeface="Alfabet" pitchFamily="2" charset="0"/>
                <a:ea typeface="Alfabet" pitchFamily="2" charset="0"/>
              </a:rPr>
              <a:t>What you need:</a:t>
            </a:r>
            <a:br>
              <a:rPr lang="en-GB" sz="1050" dirty="0">
                <a:latin typeface="Alfabet" pitchFamily="2" charset="0"/>
                <a:ea typeface="Alfabet" pitchFamily="2" charset="0"/>
              </a:rPr>
            </a:br>
            <a:r>
              <a:rPr lang="en-GB" sz="1050" dirty="0">
                <a:latin typeface="Alfabet" pitchFamily="2" charset="0"/>
                <a:ea typeface="Alfabet" pitchFamily="2" charset="0"/>
              </a:rPr>
              <a:t>Calls that make you look polished and keep </a:t>
            </a:r>
            <a:br>
              <a:rPr lang="en-GB" sz="1050" dirty="0">
                <a:latin typeface="Alfabet" pitchFamily="2" charset="0"/>
                <a:ea typeface="Alfabet" pitchFamily="2" charset="0"/>
              </a:rPr>
            </a:br>
            <a:r>
              <a:rPr lang="en-GB" sz="1050" dirty="0">
                <a:latin typeface="Alfabet" pitchFamily="2" charset="0"/>
                <a:ea typeface="Alfabet" pitchFamily="2" charset="0"/>
              </a:rPr>
              <a:t>you sounding crisp, plus tools that generate notes and next steps in real time</a:t>
            </a:r>
          </a:p>
          <a:p>
            <a:pPr defTabSz="997313"/>
            <a:endParaRPr lang="en-GB" sz="1050" b="1" dirty="0">
              <a:latin typeface="Alfabet" pitchFamily="2" charset="0"/>
              <a:ea typeface="Alfabet" pitchFamily="2" charset="0"/>
            </a:endParaRPr>
          </a:p>
          <a:p>
            <a:pPr defTabSz="997313"/>
            <a:r>
              <a:rPr lang="en-GB" sz="1050" b="1" dirty="0">
                <a:latin typeface="Alfabet" pitchFamily="2" charset="0"/>
                <a:ea typeface="Alfabet" pitchFamily="2" charset="0"/>
              </a:rPr>
              <a:t>What to get:</a:t>
            </a:r>
            <a:br>
              <a:rPr lang="en-GB" sz="1050" dirty="0">
                <a:latin typeface="Alfabet" pitchFamily="2" charset="0"/>
                <a:ea typeface="Alfabet" pitchFamily="2" charset="0"/>
              </a:rPr>
            </a:br>
            <a:r>
              <a:rPr lang="en-GB" sz="1050" dirty="0">
                <a:latin typeface="Alfabet" pitchFamily="2" charset="0"/>
                <a:ea typeface="Alfabet" pitchFamily="2" charset="0"/>
              </a:rPr>
              <a:t>Windows Studio Effects, Zoom and Teams, Microsoft Copilot</a:t>
            </a:r>
          </a:p>
        </p:txBody>
      </p:sp>
      <p:sp>
        <p:nvSpPr>
          <p:cNvPr id="43" name="object 4">
            <a:extLst>
              <a:ext uri="{FF2B5EF4-FFF2-40B4-BE49-F238E27FC236}">
                <a16:creationId xmlns:a16="http://schemas.microsoft.com/office/drawing/2014/main" id="{14F22A59-6265-DAFA-AA5C-DFD3B0BCFDE2}"/>
              </a:ext>
            </a:extLst>
          </p:cNvPr>
          <p:cNvSpPr txBox="1"/>
          <p:nvPr/>
        </p:nvSpPr>
        <p:spPr>
          <a:xfrm>
            <a:off x="3878262" y="17310028"/>
            <a:ext cx="2728606" cy="30777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GB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Do more, faster?</a:t>
            </a:r>
          </a:p>
        </p:txBody>
      </p:sp>
      <p:sp>
        <p:nvSpPr>
          <p:cNvPr id="44" name="object 4">
            <a:extLst>
              <a:ext uri="{FF2B5EF4-FFF2-40B4-BE49-F238E27FC236}">
                <a16:creationId xmlns:a16="http://schemas.microsoft.com/office/drawing/2014/main" id="{DA6AEFD6-BEC0-0104-A5BD-0AAD9E0A0AE3}"/>
              </a:ext>
            </a:extLst>
          </p:cNvPr>
          <p:cNvSpPr txBox="1"/>
          <p:nvPr/>
        </p:nvSpPr>
        <p:spPr>
          <a:xfrm>
            <a:off x="3878262" y="17671978"/>
            <a:ext cx="2829047" cy="98488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GB" sz="1050" b="1" dirty="0">
                <a:latin typeface="Alfabet" pitchFamily="2" charset="0"/>
                <a:ea typeface="Alfabet" pitchFamily="2" charset="0"/>
              </a:rPr>
              <a:t>What you need:</a:t>
            </a:r>
            <a:br>
              <a:rPr lang="en-GB" sz="1050" b="1" dirty="0">
                <a:latin typeface="Alfabet" pitchFamily="2" charset="0"/>
                <a:ea typeface="Alfabet" pitchFamily="2" charset="0"/>
              </a:rPr>
            </a:br>
            <a:r>
              <a:rPr lang="en-GB" sz="1050" dirty="0">
                <a:latin typeface="Alfabet" pitchFamily="2" charset="0"/>
                <a:ea typeface="Alfabet" pitchFamily="2" charset="0"/>
              </a:rPr>
              <a:t>Quick summaries of long documents and to turn everyday content into </a:t>
            </a:r>
            <a:r>
              <a:rPr lang="en-GB" sz="1050">
                <a:latin typeface="Alfabet" pitchFamily="2" charset="0"/>
                <a:ea typeface="Alfabet" pitchFamily="2" charset="0"/>
              </a:rPr>
              <a:t>polished assets</a:t>
            </a:r>
            <a:endParaRPr lang="en-GB" sz="1050" dirty="0">
              <a:latin typeface="Alfabet" pitchFamily="2" charset="0"/>
              <a:ea typeface="Alfabet" pitchFamily="2" charset="0"/>
            </a:endParaRPr>
          </a:p>
          <a:p>
            <a:pPr defTabSz="997313"/>
            <a:endParaRPr lang="en-GB" sz="1050" b="1" dirty="0">
              <a:latin typeface="Alfabet" pitchFamily="2" charset="0"/>
              <a:ea typeface="Alfabet" pitchFamily="2" charset="0"/>
            </a:endParaRPr>
          </a:p>
          <a:p>
            <a:pPr defTabSz="997313"/>
            <a:r>
              <a:rPr lang="en-GB" sz="1050" b="1" dirty="0">
                <a:latin typeface="Alfabet" pitchFamily="2" charset="0"/>
                <a:ea typeface="Alfabet" pitchFamily="2" charset="0"/>
              </a:rPr>
              <a:t>What to get:</a:t>
            </a:r>
            <a:br>
              <a:rPr lang="en-GB" sz="1050" b="1" dirty="0">
                <a:latin typeface="Alfabet" pitchFamily="2" charset="0"/>
                <a:ea typeface="Alfabet" pitchFamily="2" charset="0"/>
              </a:rPr>
            </a:br>
            <a:r>
              <a:rPr lang="en-GB" sz="1050" dirty="0" err="1">
                <a:latin typeface="Alfabet" pitchFamily="2" charset="0"/>
                <a:ea typeface="Alfabet" pitchFamily="2" charset="0"/>
              </a:rPr>
              <a:t>AnythingLLM</a:t>
            </a:r>
            <a:r>
              <a:rPr lang="en-GB" sz="1050" dirty="0">
                <a:latin typeface="Alfabet" pitchFamily="2" charset="0"/>
                <a:ea typeface="Alfabet" pitchFamily="2" charset="0"/>
              </a:rPr>
              <a:t>, Affinity from Canva</a:t>
            </a:r>
          </a:p>
        </p:txBody>
      </p:sp>
      <p:sp>
        <p:nvSpPr>
          <p:cNvPr id="45" name="object 4">
            <a:extLst>
              <a:ext uri="{FF2B5EF4-FFF2-40B4-BE49-F238E27FC236}">
                <a16:creationId xmlns:a16="http://schemas.microsoft.com/office/drawing/2014/main" id="{2299224E-FF2C-6DD3-B234-DD0FC358453C}"/>
              </a:ext>
            </a:extLst>
          </p:cNvPr>
          <p:cNvSpPr txBox="1"/>
          <p:nvPr/>
        </p:nvSpPr>
        <p:spPr>
          <a:xfrm>
            <a:off x="3878262" y="19202646"/>
            <a:ext cx="2545505" cy="307777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GB" sz="1900" dirty="0">
                <a:solidFill>
                  <a:srgbClr val="E71324"/>
                </a:solidFill>
                <a:latin typeface="Alfabet Medium" pitchFamily="2" charset="0"/>
                <a:ea typeface="Alfabet Medium" pitchFamily="2" charset="0"/>
              </a:rPr>
              <a:t>Lock down data?</a:t>
            </a:r>
          </a:p>
        </p:txBody>
      </p:sp>
      <p:sp>
        <p:nvSpPr>
          <p:cNvPr id="46" name="object 4">
            <a:extLst>
              <a:ext uri="{FF2B5EF4-FFF2-40B4-BE49-F238E27FC236}">
                <a16:creationId xmlns:a16="http://schemas.microsoft.com/office/drawing/2014/main" id="{7E3A43DA-5137-E7B4-41A3-770A0F67AC73}"/>
              </a:ext>
            </a:extLst>
          </p:cNvPr>
          <p:cNvSpPr txBox="1"/>
          <p:nvPr/>
        </p:nvSpPr>
        <p:spPr>
          <a:xfrm>
            <a:off x="3878262" y="19567771"/>
            <a:ext cx="2632231" cy="13080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defTabSz="997313"/>
            <a:r>
              <a:rPr lang="en-GB" sz="1050" b="1" dirty="0">
                <a:latin typeface="Alfabet" pitchFamily="2" charset="0"/>
                <a:ea typeface="Alfabet" pitchFamily="2" charset="0"/>
              </a:rPr>
              <a:t>What you need:</a:t>
            </a:r>
            <a:br>
              <a:rPr lang="en-GB" sz="1050" b="1" dirty="0">
                <a:latin typeface="Alfabet" pitchFamily="2" charset="0"/>
                <a:ea typeface="Alfabet" pitchFamily="2" charset="0"/>
              </a:rPr>
            </a:br>
            <a:r>
              <a:rPr lang="en-GB" sz="1050" dirty="0">
                <a:latin typeface="Alfabet" pitchFamily="2" charset="0"/>
                <a:ea typeface="Alfabet" pitchFamily="2" charset="0"/>
              </a:rPr>
              <a:t>Security that keeps sensitive data local, blocks threats without slowing performance, and replaces passwords with phishing-resistant logins</a:t>
            </a:r>
          </a:p>
          <a:p>
            <a:pPr defTabSz="997313"/>
            <a:endParaRPr lang="en-GB" sz="1050" b="1" dirty="0">
              <a:latin typeface="Alfabet" pitchFamily="2" charset="0"/>
              <a:ea typeface="Alfabet" pitchFamily="2" charset="0"/>
            </a:endParaRPr>
          </a:p>
          <a:p>
            <a:pPr defTabSz="997313"/>
            <a:r>
              <a:rPr lang="en-GB" sz="1050" b="1" dirty="0">
                <a:latin typeface="Alfabet" pitchFamily="2" charset="0"/>
                <a:ea typeface="Alfabet" pitchFamily="2" charset="0"/>
              </a:rPr>
              <a:t>What to get:</a:t>
            </a:r>
            <a:br>
              <a:rPr lang="en-GB" sz="1050" b="1" dirty="0">
                <a:latin typeface="Alfabet" pitchFamily="2" charset="0"/>
                <a:ea typeface="Alfabet" pitchFamily="2" charset="0"/>
              </a:rPr>
            </a:br>
            <a:r>
              <a:rPr lang="en-GB" sz="1050" dirty="0">
                <a:latin typeface="Alfabet" pitchFamily="2" charset="0"/>
                <a:ea typeface="Alfabet" pitchFamily="2" charset="0"/>
              </a:rPr>
              <a:t>LM Studio, Windows Hello Biometrics</a:t>
            </a:r>
          </a:p>
        </p:txBody>
      </p:sp>
      <p:sp>
        <p:nvSpPr>
          <p:cNvPr id="50" name="Round Same Side Corner Rectangle 49">
            <a:extLst>
              <a:ext uri="{FF2B5EF4-FFF2-40B4-BE49-F238E27FC236}">
                <a16:creationId xmlns:a16="http://schemas.microsoft.com/office/drawing/2014/main" id="{F7A2BABC-57B6-CD22-475B-CD67D39A2976}"/>
              </a:ext>
            </a:extLst>
          </p:cNvPr>
          <p:cNvSpPr/>
          <p:nvPr/>
        </p:nvSpPr>
        <p:spPr>
          <a:xfrm>
            <a:off x="403333" y="15126883"/>
            <a:ext cx="2505456" cy="1636776"/>
          </a:xfrm>
          <a:prstGeom prst="round2SameRect">
            <a:avLst>
              <a:gd name="adj1" fmla="val 7891"/>
              <a:gd name="adj2" fmla="val 0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fabet" pitchFamily="2" charset="0"/>
              <a:ea typeface="Alfabet" pitchFamily="2" charset="0"/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057A1E8D-4527-9789-BA29-660911716D4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-11709" t="-2616" r="-2493" b="26658"/>
          <a:stretch>
            <a:fillRect/>
          </a:stretch>
        </p:blipFill>
        <p:spPr>
          <a:xfrm>
            <a:off x="268935" y="14888346"/>
            <a:ext cx="2426800" cy="1882848"/>
          </a:xfrm>
          <a:prstGeom prst="rect">
            <a:avLst/>
          </a:prstGeom>
        </p:spPr>
      </p:pic>
      <p:sp>
        <p:nvSpPr>
          <p:cNvPr id="51" name="Round Same Side Corner Rectangle 50">
            <a:extLst>
              <a:ext uri="{FF2B5EF4-FFF2-40B4-BE49-F238E27FC236}">
                <a16:creationId xmlns:a16="http://schemas.microsoft.com/office/drawing/2014/main" id="{3AFE304B-0E7A-ADD6-3565-22C06B9F4280}"/>
              </a:ext>
            </a:extLst>
          </p:cNvPr>
          <p:cNvSpPr/>
          <p:nvPr/>
        </p:nvSpPr>
        <p:spPr>
          <a:xfrm>
            <a:off x="403333" y="17231908"/>
            <a:ext cx="2505456" cy="1636776"/>
          </a:xfrm>
          <a:prstGeom prst="round2SameRect">
            <a:avLst>
              <a:gd name="adj1" fmla="val 7891"/>
              <a:gd name="adj2" fmla="val 0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fabet" pitchFamily="2" charset="0"/>
              <a:ea typeface="Alfabet" pitchFamily="2" charset="0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349C59C5-0FE6-E118-0BFD-D0B50B184FC9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2333" t="14488" r="19077" b="2955"/>
          <a:stretch>
            <a:fillRect/>
          </a:stretch>
        </p:blipFill>
        <p:spPr>
          <a:xfrm>
            <a:off x="423319" y="16847484"/>
            <a:ext cx="2485470" cy="2021199"/>
          </a:xfrm>
          <a:prstGeom prst="rect">
            <a:avLst/>
          </a:prstGeom>
        </p:spPr>
      </p:pic>
      <p:sp>
        <p:nvSpPr>
          <p:cNvPr id="53" name="Round Same Side Corner Rectangle 52">
            <a:extLst>
              <a:ext uri="{FF2B5EF4-FFF2-40B4-BE49-F238E27FC236}">
                <a16:creationId xmlns:a16="http://schemas.microsoft.com/office/drawing/2014/main" id="{B77E6725-5197-C7E8-DF29-2404308B5BE3}"/>
              </a:ext>
            </a:extLst>
          </p:cNvPr>
          <p:cNvSpPr/>
          <p:nvPr/>
        </p:nvSpPr>
        <p:spPr>
          <a:xfrm>
            <a:off x="403333" y="19273433"/>
            <a:ext cx="2505456" cy="1636776"/>
          </a:xfrm>
          <a:prstGeom prst="round2SameRect">
            <a:avLst>
              <a:gd name="adj1" fmla="val 7891"/>
              <a:gd name="adj2" fmla="val 0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fabet" pitchFamily="2" charset="0"/>
              <a:ea typeface="Alfabet" pitchFamily="2" charset="0"/>
            </a:endParaRP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83A6E3AF-0864-BDB8-8A1D-DBF6F07BEE9A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-19263" t="7817" r="-18224" b="16838"/>
          <a:stretch>
            <a:fillRect/>
          </a:stretch>
        </p:blipFill>
        <p:spPr>
          <a:xfrm>
            <a:off x="491435" y="19020752"/>
            <a:ext cx="2356975" cy="1889457"/>
          </a:xfrm>
          <a:prstGeom prst="rect">
            <a:avLst/>
          </a:prstGeom>
        </p:spPr>
      </p:pic>
      <p:sp>
        <p:nvSpPr>
          <p:cNvPr id="55" name="Rounded Rectangle 10">
            <a:extLst>
              <a:ext uri="{FF2B5EF4-FFF2-40B4-BE49-F238E27FC236}">
                <a16:creationId xmlns:a16="http://schemas.microsoft.com/office/drawing/2014/main" id="{B5C0834E-21B7-AE18-F7F0-6BD2CF2248BC}"/>
              </a:ext>
            </a:extLst>
          </p:cNvPr>
          <p:cNvSpPr/>
          <p:nvPr/>
        </p:nvSpPr>
        <p:spPr>
          <a:xfrm>
            <a:off x="167080" y="21446037"/>
            <a:ext cx="4392219" cy="1975938"/>
          </a:xfrm>
          <a:prstGeom prst="roundRect">
            <a:avLst>
              <a:gd name="adj" fmla="val 6263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E7E7EB"/>
              </a:solidFill>
              <a:latin typeface="Alfabet" pitchFamily="2" charset="0"/>
              <a:ea typeface="Alfabet" pitchFamily="2" charset="0"/>
            </a:endParaRPr>
          </a:p>
        </p:txBody>
      </p:sp>
      <p:sp>
        <p:nvSpPr>
          <p:cNvPr id="56" name="Rounded Rectangle 10">
            <a:extLst>
              <a:ext uri="{FF2B5EF4-FFF2-40B4-BE49-F238E27FC236}">
                <a16:creationId xmlns:a16="http://schemas.microsoft.com/office/drawing/2014/main" id="{E1DF83F2-CAF2-CA4A-8B89-C8513B80F6C2}"/>
              </a:ext>
            </a:extLst>
          </p:cNvPr>
          <p:cNvSpPr/>
          <p:nvPr/>
        </p:nvSpPr>
        <p:spPr>
          <a:xfrm>
            <a:off x="4726623" y="21446037"/>
            <a:ext cx="2878697" cy="1975938"/>
          </a:xfrm>
          <a:prstGeom prst="roundRect">
            <a:avLst>
              <a:gd name="adj" fmla="val 6102"/>
            </a:avLst>
          </a:prstGeom>
          <a:solidFill>
            <a:srgbClr val="E7E7EB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E7E7EB"/>
              </a:solidFill>
              <a:latin typeface="Alfabet" pitchFamily="2" charset="0"/>
              <a:ea typeface="Alfabet" pitchFamily="2" charset="0"/>
            </a:endParaRPr>
          </a:p>
        </p:txBody>
      </p:sp>
      <p:sp>
        <p:nvSpPr>
          <p:cNvPr id="57" name="object 5">
            <a:extLst>
              <a:ext uri="{FF2B5EF4-FFF2-40B4-BE49-F238E27FC236}">
                <a16:creationId xmlns:a16="http://schemas.microsoft.com/office/drawing/2014/main" id="{F89C5886-CF7A-57CE-7C3B-210C0B3876C2}"/>
              </a:ext>
            </a:extLst>
          </p:cNvPr>
          <p:cNvSpPr txBox="1"/>
          <p:nvPr/>
        </p:nvSpPr>
        <p:spPr>
          <a:xfrm>
            <a:off x="396861" y="21605484"/>
            <a:ext cx="2835289" cy="540288"/>
          </a:xfrm>
          <a:prstGeom prst="rect">
            <a:avLst/>
          </a:prstGeom>
        </p:spPr>
        <p:txBody>
          <a:bodyPr vert="horz" wrap="square" lIns="0" tIns="13855" rIns="0" bIns="0" rtlCol="0">
            <a:spAutoFit/>
          </a:bodyPr>
          <a:lstStyle/>
          <a:p>
            <a:pPr defTabSz="997300">
              <a:lnSpc>
                <a:spcPct val="90000"/>
              </a:lnSpc>
            </a:pPr>
            <a:r>
              <a:rPr lang="en-GB" sz="1900" b="1" kern="0" dirty="0">
                <a:solidFill>
                  <a:srgbClr val="500010"/>
                </a:solidFill>
                <a:latin typeface="Alfabet Medium" pitchFamily="2" charset="0"/>
                <a:ea typeface="Alfabet Medium" pitchFamily="2" charset="0"/>
                <a:cs typeface="Arial Black"/>
              </a:rPr>
              <a:t>One platform. Everything you need.</a:t>
            </a:r>
            <a:endParaRPr sz="1900" b="1" kern="0" dirty="0">
              <a:solidFill>
                <a:srgbClr val="500010"/>
              </a:solidFill>
              <a:latin typeface="Alfabet Medium" pitchFamily="2" charset="0"/>
              <a:ea typeface="Alfabet Medium" pitchFamily="2" charset="0"/>
              <a:cs typeface="Arial Black"/>
            </a:endParaRPr>
          </a:p>
        </p:txBody>
      </p:sp>
      <p:sp>
        <p:nvSpPr>
          <p:cNvPr id="58" name="object 19">
            <a:extLst>
              <a:ext uri="{FF2B5EF4-FFF2-40B4-BE49-F238E27FC236}">
                <a16:creationId xmlns:a16="http://schemas.microsoft.com/office/drawing/2014/main" id="{BDAD9301-7EFB-0576-B5B0-B4C2EBA0E4A5}"/>
              </a:ext>
            </a:extLst>
          </p:cNvPr>
          <p:cNvSpPr txBox="1"/>
          <p:nvPr/>
        </p:nvSpPr>
        <p:spPr>
          <a:xfrm>
            <a:off x="396863" y="22195699"/>
            <a:ext cx="4044962" cy="1011192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105000"/>
              </a:lnSpc>
            </a:pPr>
            <a:r>
              <a:rPr lang="en-GB" sz="1250" kern="0" dirty="0">
                <a:latin typeface="Alfabet Medium" pitchFamily="2" charset="0"/>
                <a:ea typeface="Alfabet Medium" pitchFamily="2" charset="0"/>
                <a:cs typeface="Verdana"/>
              </a:rPr>
              <a:t>The right Al-optimized tech helps your team move faster, show up better, and stay better protected. PCs powered by Snapdragon</a:t>
            </a:r>
            <a:r>
              <a:rPr lang="en-GB" sz="1250" kern="0" baseline="30000" dirty="0">
                <a:latin typeface="Alfabet Medium" pitchFamily="2" charset="0"/>
                <a:ea typeface="Alfabet Medium" pitchFamily="2" charset="0"/>
                <a:cs typeface="Verdana"/>
              </a:rPr>
              <a:t>®</a:t>
            </a:r>
            <a:r>
              <a:rPr lang="en-GB" sz="1250" kern="0" dirty="0">
                <a:latin typeface="Alfabet Medium" pitchFamily="2" charset="0"/>
                <a:ea typeface="Alfabet Medium" pitchFamily="2" charset="0"/>
                <a:cs typeface="Verdana"/>
              </a:rPr>
              <a:t> X Series processors are the foundation that makes that all possible </a:t>
            </a:r>
            <a:br>
              <a:rPr lang="en-GB" sz="1250" kern="0" dirty="0">
                <a:latin typeface="Alfabet Medium" pitchFamily="2" charset="0"/>
                <a:ea typeface="Alfabet Medium" pitchFamily="2" charset="0"/>
                <a:cs typeface="Verdana"/>
              </a:rPr>
            </a:br>
            <a:r>
              <a:rPr lang="en-GB" sz="1250" kern="0" dirty="0">
                <a:latin typeface="Alfabet Medium" pitchFamily="2" charset="0"/>
                <a:ea typeface="Alfabet Medium" pitchFamily="2" charset="0"/>
                <a:cs typeface="Verdana"/>
              </a:rPr>
              <a:t>by delivering:</a:t>
            </a:r>
            <a:endParaRPr lang="en-MY" sz="1250" kern="0" dirty="0">
              <a:latin typeface="Alfabet Medium" pitchFamily="2" charset="0"/>
              <a:ea typeface="Alfabet Medium" pitchFamily="2" charset="0"/>
              <a:cs typeface="Verdana"/>
            </a:endParaRP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BA2E97F5-61D7-1D79-927B-CFD2F5754FE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17399" y="21733605"/>
            <a:ext cx="199295" cy="19929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2FC76742-39FB-F638-5454-4C2B1003336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17399" y="22057455"/>
            <a:ext cx="199295" cy="19929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F50567EB-17C5-B83A-2FE1-51AE0AFECF0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17399" y="22381305"/>
            <a:ext cx="199295" cy="19929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AF26ADD4-3A45-ED63-F625-8C4373B12EA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17399" y="22870255"/>
            <a:ext cx="199295" cy="199295"/>
          </a:xfrm>
          <a:prstGeom prst="rect">
            <a:avLst/>
          </a:prstGeom>
        </p:spPr>
      </p:pic>
      <p:sp>
        <p:nvSpPr>
          <p:cNvPr id="63" name="object 19">
            <a:extLst>
              <a:ext uri="{FF2B5EF4-FFF2-40B4-BE49-F238E27FC236}">
                <a16:creationId xmlns:a16="http://schemas.microsoft.com/office/drawing/2014/main" id="{6A5F1DB0-BA38-622E-FAB4-230D09D102BF}"/>
              </a:ext>
            </a:extLst>
          </p:cNvPr>
          <p:cNvSpPr txBox="1"/>
          <p:nvPr/>
        </p:nvSpPr>
        <p:spPr>
          <a:xfrm>
            <a:off x="5175032" y="21752652"/>
            <a:ext cx="1817993" cy="183337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85000"/>
              </a:lnSpc>
            </a:pPr>
            <a: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  <a:t>Battery life for days</a:t>
            </a:r>
            <a:r>
              <a:rPr lang="en-GB" sz="1300" kern="0" baseline="30000" dirty="0">
                <a:latin typeface="Alfabet Medium" pitchFamily="2" charset="0"/>
                <a:ea typeface="Alfabet Medium" pitchFamily="2" charset="0"/>
                <a:cs typeface="Verdana"/>
              </a:rPr>
              <a:t>1</a:t>
            </a:r>
            <a: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  <a:t> </a:t>
            </a:r>
          </a:p>
        </p:txBody>
      </p:sp>
      <p:sp>
        <p:nvSpPr>
          <p:cNvPr id="64" name="object 19">
            <a:extLst>
              <a:ext uri="{FF2B5EF4-FFF2-40B4-BE49-F238E27FC236}">
                <a16:creationId xmlns:a16="http://schemas.microsoft.com/office/drawing/2014/main" id="{B76E40B6-A9A9-EDB1-C30B-D15207B06983}"/>
              </a:ext>
            </a:extLst>
          </p:cNvPr>
          <p:cNvSpPr txBox="1"/>
          <p:nvPr/>
        </p:nvSpPr>
        <p:spPr>
          <a:xfrm>
            <a:off x="5175032" y="22079677"/>
            <a:ext cx="1817993" cy="183337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85000"/>
              </a:lnSpc>
            </a:pPr>
            <a: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  <a:t>Up to 80 NPU TOPS</a:t>
            </a:r>
          </a:p>
        </p:txBody>
      </p:sp>
      <p:sp>
        <p:nvSpPr>
          <p:cNvPr id="65" name="object 19">
            <a:extLst>
              <a:ext uri="{FF2B5EF4-FFF2-40B4-BE49-F238E27FC236}">
                <a16:creationId xmlns:a16="http://schemas.microsoft.com/office/drawing/2014/main" id="{58FE2224-DECC-5674-3B3C-0026F9B67498}"/>
              </a:ext>
            </a:extLst>
          </p:cNvPr>
          <p:cNvSpPr txBox="1"/>
          <p:nvPr/>
        </p:nvSpPr>
        <p:spPr>
          <a:xfrm>
            <a:off x="5175032" y="22406702"/>
            <a:ext cx="1921093" cy="353384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85000"/>
              </a:lnSpc>
            </a:pPr>
            <a: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  <a:t>Max performance even</a:t>
            </a:r>
          </a:p>
          <a:p>
            <a:pPr marR="5542" defTabSz="997300">
              <a:lnSpc>
                <a:spcPct val="85000"/>
              </a:lnSpc>
            </a:pPr>
            <a: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  <a:t>on battery</a:t>
            </a:r>
          </a:p>
        </p:txBody>
      </p:sp>
      <p:sp>
        <p:nvSpPr>
          <p:cNvPr id="66" name="object 19">
            <a:extLst>
              <a:ext uri="{FF2B5EF4-FFF2-40B4-BE49-F238E27FC236}">
                <a16:creationId xmlns:a16="http://schemas.microsoft.com/office/drawing/2014/main" id="{BACF2A57-2899-4173-85B8-36A9CB1E996A}"/>
              </a:ext>
            </a:extLst>
          </p:cNvPr>
          <p:cNvSpPr txBox="1"/>
          <p:nvPr/>
        </p:nvSpPr>
        <p:spPr>
          <a:xfrm>
            <a:off x="5175032" y="22882952"/>
            <a:ext cx="2108418" cy="183337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R="5542" defTabSz="997300">
              <a:lnSpc>
                <a:spcPct val="85000"/>
              </a:lnSpc>
            </a:pPr>
            <a:r>
              <a:rPr lang="en-GB" sz="1300" kern="0" dirty="0">
                <a:latin typeface="Alfabet Medium" pitchFamily="2" charset="0"/>
                <a:ea typeface="Alfabet Medium" pitchFamily="2" charset="0"/>
                <a:cs typeface="Verdana"/>
              </a:rPr>
              <a:t>Enterprise-grade security</a:t>
            </a:r>
            <a:endParaRPr lang="en-MY" sz="1300" kern="0" dirty="0">
              <a:latin typeface="Alfabet Medium" pitchFamily="2" charset="0"/>
              <a:ea typeface="Alfabet Medium" pitchFamily="2" charset="0"/>
              <a:cs typeface="Verdana"/>
            </a:endParaRPr>
          </a:p>
        </p:txBody>
      </p:sp>
      <p:sp>
        <p:nvSpPr>
          <p:cNvPr id="67" name="object 6">
            <a:extLst>
              <a:ext uri="{FF2B5EF4-FFF2-40B4-BE49-F238E27FC236}">
                <a16:creationId xmlns:a16="http://schemas.microsoft.com/office/drawing/2014/main" id="{A3D9CCE5-4CB1-266C-EA98-B7CD205E47A1}"/>
              </a:ext>
            </a:extLst>
          </p:cNvPr>
          <p:cNvSpPr txBox="1"/>
          <p:nvPr/>
        </p:nvSpPr>
        <p:spPr>
          <a:xfrm>
            <a:off x="1463040" y="23794683"/>
            <a:ext cx="4861132" cy="549335"/>
          </a:xfrm>
          <a:prstGeom prst="rect">
            <a:avLst/>
          </a:prstGeom>
        </p:spPr>
        <p:txBody>
          <a:bodyPr vert="horz" wrap="square" lIns="0" tIns="13162" rIns="0" bIns="0" rtlCol="0">
            <a:spAutoFit/>
          </a:bodyPr>
          <a:lstStyle/>
          <a:p>
            <a:pPr marL="18698" marR="5542" defTabSz="997300">
              <a:spcBef>
                <a:spcPts val="104"/>
              </a:spcBef>
            </a:pPr>
            <a:r>
              <a:rPr lang="en-GB" sz="1300" b="1" kern="0" dirty="0">
                <a:solidFill>
                  <a:srgbClr val="500010"/>
                </a:solidFill>
                <a:latin typeface="Alfabet" pitchFamily="2" charset="0"/>
                <a:ea typeface="Alfabet" pitchFamily="2" charset="0"/>
                <a:cs typeface="Arial Black"/>
              </a:rPr>
              <a:t>How do you make Al work harder for your business?</a:t>
            </a:r>
          </a:p>
          <a:p>
            <a:pPr marL="18698" marR="5542" defTabSz="997300">
              <a:spcBef>
                <a:spcPts val="104"/>
              </a:spcBef>
            </a:pPr>
            <a:r>
              <a:rPr sz="1900" b="1" kern="0" dirty="0">
                <a:solidFill>
                  <a:srgbClr val="E71324"/>
                </a:solidFill>
                <a:latin typeface="Alfabet" pitchFamily="2" charset="0"/>
                <a:ea typeface="Alfabet" pitchFamily="2" charset="0"/>
                <a:cs typeface="Arial Black"/>
              </a:rPr>
              <a:t>Snapdragon. That’s how</a:t>
            </a:r>
            <a:r>
              <a:rPr sz="2000" b="1" kern="0" dirty="0">
                <a:solidFill>
                  <a:srgbClr val="E71324"/>
                </a:solidFill>
                <a:latin typeface="Alfabet" pitchFamily="2" charset="0"/>
                <a:ea typeface="Alfabet" pitchFamily="2" charset="0"/>
                <a:cs typeface="Arial Black"/>
              </a:rPr>
              <a:t>.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4AD55637-FDEF-FD56-7C76-896E02F6212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5760" y="23703590"/>
            <a:ext cx="731520" cy="731520"/>
          </a:xfrm>
          <a:prstGeom prst="rect">
            <a:avLst/>
          </a:prstGeom>
        </p:spPr>
      </p:pic>
      <p:sp>
        <p:nvSpPr>
          <p:cNvPr id="71" name="Rounded Rectangle 28">
            <a:extLst>
              <a:ext uri="{FF2B5EF4-FFF2-40B4-BE49-F238E27FC236}">
                <a16:creationId xmlns:a16="http://schemas.microsoft.com/office/drawing/2014/main" id="{8E80090C-9DB0-A5A4-C45A-9AB92D43AA87}"/>
              </a:ext>
            </a:extLst>
          </p:cNvPr>
          <p:cNvSpPr/>
          <p:nvPr/>
        </p:nvSpPr>
        <p:spPr>
          <a:xfrm>
            <a:off x="5852160" y="23814773"/>
            <a:ext cx="1554480" cy="509154"/>
          </a:xfrm>
          <a:prstGeom prst="roundRect">
            <a:avLst>
              <a:gd name="adj" fmla="val 20721"/>
            </a:avLst>
          </a:prstGeom>
          <a:solidFill>
            <a:srgbClr val="E713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Alfabet" pitchFamily="2" charset="0"/>
                <a:ea typeface="Alfabet" pitchFamily="2" charset="0"/>
              </a:rPr>
              <a:t>Learn More</a:t>
            </a:r>
          </a:p>
        </p:txBody>
      </p:sp>
      <p:sp>
        <p:nvSpPr>
          <p:cNvPr id="72" name="object 7">
            <a:extLst>
              <a:ext uri="{FF2B5EF4-FFF2-40B4-BE49-F238E27FC236}">
                <a16:creationId xmlns:a16="http://schemas.microsoft.com/office/drawing/2014/main" id="{A76965C6-DE36-FE33-D96E-1824DA20B954}"/>
              </a:ext>
            </a:extLst>
          </p:cNvPr>
          <p:cNvSpPr txBox="1"/>
          <p:nvPr/>
        </p:nvSpPr>
        <p:spPr>
          <a:xfrm>
            <a:off x="0" y="25025650"/>
            <a:ext cx="4091298" cy="255711"/>
          </a:xfrm>
          <a:prstGeom prst="rect">
            <a:avLst/>
          </a:prstGeom>
        </p:spPr>
        <p:txBody>
          <a:bodyPr vert="horz" wrap="square" lIns="91440" tIns="0" rIns="0" bIns="91440" rtlCol="0">
            <a:spAutoFit/>
          </a:bodyPr>
          <a:lstStyle/>
          <a:p>
            <a:pPr marL="13852" defTabSz="997300">
              <a:spcBef>
                <a:spcPts val="22"/>
              </a:spcBef>
              <a:tabLst>
                <a:tab pos="72721" algn="l"/>
              </a:tabLst>
            </a:pPr>
            <a:r>
              <a:rPr lang="en-GB" sz="500" kern="0" dirty="0">
                <a:solidFill>
                  <a:schemeClr val="tx1">
                    <a:alpha val="50000"/>
                  </a:schemeClr>
                </a:solidFill>
                <a:latin typeface="Alfabet" pitchFamily="2" charset="0"/>
                <a:ea typeface="Alfabet" pitchFamily="2" charset="0"/>
                <a:cs typeface="Verdana"/>
              </a:rPr>
              <a:t>Snapdragon and Qualcomm branded products are products of Qualcomm Technologies, Inc. and/or its subsidiaries.</a:t>
            </a:r>
          </a:p>
          <a:p>
            <a:pPr marL="13852" defTabSz="997300">
              <a:spcBef>
                <a:spcPts val="22"/>
              </a:spcBef>
              <a:tabLst>
                <a:tab pos="72721" algn="l"/>
              </a:tabLst>
            </a:pPr>
            <a:r>
              <a:rPr lang="en-GB" sz="500" kern="0" dirty="0">
                <a:solidFill>
                  <a:schemeClr val="tx1">
                    <a:alpha val="50000"/>
                  </a:schemeClr>
                </a:solidFill>
                <a:latin typeface="Alfabet" pitchFamily="2" charset="0"/>
                <a:ea typeface="Alfabet" pitchFamily="2" charset="0"/>
                <a:cs typeface="Verdana"/>
              </a:rPr>
              <a:t>1 Battery life varies significantly with device, settings, Usage, and other factors.</a:t>
            </a:r>
            <a:endParaRPr lang="en-US" sz="500" kern="0" dirty="0">
              <a:solidFill>
                <a:schemeClr val="tx1">
                  <a:alpha val="50000"/>
                </a:schemeClr>
              </a:solidFill>
              <a:latin typeface="Alfabet" pitchFamily="2" charset="0"/>
              <a:ea typeface="Alfabet" pitchFamily="2" charset="0"/>
              <a:cs typeface="Verdana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A57E8FD-FCE6-56EE-973C-CD607EF2993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720467" y="3185629"/>
            <a:ext cx="1042416" cy="104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9716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D0AAEA4926E1246A5AE93EC67796690" ma:contentTypeVersion="21" ma:contentTypeDescription="Een nieuw document maken." ma:contentTypeScope="" ma:versionID="073a273936515c8813ed933a0f0e4435">
  <xsd:schema xmlns:xsd="http://www.w3.org/2001/XMLSchema" xmlns:xs="http://www.w3.org/2001/XMLSchema" xmlns:p="http://schemas.microsoft.com/office/2006/metadata/properties" xmlns:ns1="http://schemas.microsoft.com/sharepoint/v3" xmlns:ns2="bea979f4-7712-4bd8-92a8-fb1decf53b06" xmlns:ns3="616f5f85-46fa-4274-95ca-4aa36d58828a" targetNamespace="http://schemas.microsoft.com/office/2006/metadata/properties" ma:root="true" ma:fieldsID="e0e25fc47052ba003439dfa58cdcf2a4" ns1:_="" ns2:_="" ns3:_="">
    <xsd:import namespace="http://schemas.microsoft.com/sharepoint/v3"/>
    <xsd:import namespace="bea979f4-7712-4bd8-92a8-fb1decf53b06"/>
    <xsd:import namespace="616f5f85-46fa-4274-95ca-4aa36d58828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5" nillable="true" ma:displayName="Eigenschappen van het geïntegreerd beleid voor naleving" ma:hidden="true" ma:internalName="_ip_UnifiedCompliancePolicyProperties">
      <xsd:simpleType>
        <xsd:restriction base="dms:Note"/>
      </xsd:simpleType>
    </xsd:element>
    <xsd:element name="_ip_UnifiedCompliancePolicyUIAction" ma:index="26" nillable="true" ma:displayName="Actie van de gebruikersinterface van het geïntegreerd beleid voor naleving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a979f4-7712-4bd8-92a8-fb1decf53b0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Afbeeldingtags" ma:readOnly="false" ma:fieldId="{5cf76f15-5ced-4ddc-b409-7134ff3c332f}" ma:taxonomyMulti="true" ma:sspId="d6c852f5-95ed-4d10-93b6-da0d231f8b8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f5f85-46fa-4274-95ca-4aa36d58828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30cb01b8-eab2-478c-8bb4-681f459e19b5}" ma:internalName="TaxCatchAll" ma:showField="CatchAllData" ma:web="616f5f85-46fa-4274-95ca-4aa36d5882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16f5f85-46fa-4274-95ca-4aa36d58828a" xsi:nil="true"/>
    <lcf76f155ced4ddcb4097134ff3c332f xmlns="bea979f4-7712-4bd8-92a8-fb1decf53b06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E0C872A4-EBEC-457E-BC7D-DF2FF3F9B56A}"/>
</file>

<file path=customXml/itemProps2.xml><?xml version="1.0" encoding="utf-8"?>
<ds:datastoreItem xmlns:ds="http://schemas.openxmlformats.org/officeDocument/2006/customXml" ds:itemID="{5676FCD3-A824-4859-8526-835A8B961021}"/>
</file>

<file path=customXml/itemProps3.xml><?xml version="1.0" encoding="utf-8"?>
<ds:datastoreItem xmlns:ds="http://schemas.openxmlformats.org/officeDocument/2006/customXml" ds:itemID="{0860E775-AD83-4CF8-BE46-74204875FB2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566</Words>
  <Application>Microsoft Macintosh PowerPoint</Application>
  <PresentationFormat>Custom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 Display</vt:lpstr>
      <vt:lpstr>Arial</vt:lpstr>
      <vt:lpstr>Aptos</vt:lpstr>
      <vt:lpstr>Alfabet</vt:lpstr>
      <vt:lpstr>Alfabet Medium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doug erickson</dc:creator>
  <cp:keywords/>
  <dc:description/>
  <cp:lastModifiedBy>doug erickson</cp:lastModifiedBy>
  <cp:revision>20</cp:revision>
  <dcterms:created xsi:type="dcterms:W3CDTF">2026-06-12T03:46:08Z</dcterms:created>
  <dcterms:modified xsi:type="dcterms:W3CDTF">2026-06-27T22:07:20Z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0x010100FD0AAEA4926E1246A5AE93EC67796690</vt:lpwstr>
  </property>
  <property fmtid="{D5CDD505-2E9C-101B-9397-08002B2CF9AE}" pid="3" name="MediaServiceImageTags">
    <vt:lpwstr/>
  </property>
</Properties>
</file>