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68" r:id="rId5"/>
    <p:sldMasterId id="2147483739" r:id="rId6"/>
    <p:sldMasterId id="2147483793" r:id="rId7"/>
  </p:sldMasterIdLst>
  <p:notesMasterIdLst>
    <p:notesMasterId r:id="rId44"/>
  </p:notesMasterIdLst>
  <p:handoutMasterIdLst>
    <p:handoutMasterId r:id="rId45"/>
  </p:handoutMasterIdLst>
  <p:sldIdLst>
    <p:sldId id="5002" r:id="rId8"/>
    <p:sldId id="5189" r:id="rId9"/>
    <p:sldId id="5191" r:id="rId10"/>
    <p:sldId id="5192" r:id="rId11"/>
    <p:sldId id="5193" r:id="rId12"/>
    <p:sldId id="5195" r:id="rId13"/>
    <p:sldId id="5196" r:id="rId14"/>
    <p:sldId id="5197" r:id="rId15"/>
    <p:sldId id="5211" r:id="rId16"/>
    <p:sldId id="5199" r:id="rId17"/>
    <p:sldId id="5200" r:id="rId18"/>
    <p:sldId id="5201" r:id="rId19"/>
    <p:sldId id="5203" r:id="rId20"/>
    <p:sldId id="5204" r:id="rId21"/>
    <p:sldId id="5207" r:id="rId22"/>
    <p:sldId id="5212" r:id="rId23"/>
    <p:sldId id="5208" r:id="rId24"/>
    <p:sldId id="5205" r:id="rId25"/>
    <p:sldId id="5206" r:id="rId26"/>
    <p:sldId id="5209" r:id="rId27"/>
    <p:sldId id="5210" r:id="rId28"/>
    <p:sldId id="5213" r:id="rId29"/>
    <p:sldId id="5214" r:id="rId30"/>
    <p:sldId id="5215" r:id="rId31"/>
    <p:sldId id="5216" r:id="rId32"/>
    <p:sldId id="5218" r:id="rId33"/>
    <p:sldId id="5217" r:id="rId34"/>
    <p:sldId id="5219" r:id="rId35"/>
    <p:sldId id="5190" r:id="rId36"/>
    <p:sldId id="5202" r:id="rId37"/>
    <p:sldId id="307" r:id="rId38"/>
    <p:sldId id="5198" r:id="rId39"/>
    <p:sldId id="5194" r:id="rId40"/>
    <p:sldId id="5220" r:id="rId41"/>
    <p:sldId id="5221" r:id="rId42"/>
    <p:sldId id="5222" r:id="rId43"/>
  </p:sldIdLst>
  <p:sldSz cx="9144000" cy="5143500" type="screen16x9"/>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0" userDrawn="1">
          <p15:clr>
            <a:srgbClr val="A4A3A4"/>
          </p15:clr>
        </p15:guide>
        <p15:guide id="3" orient="horz" pos="17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 id="3" name="Liliane Meijnen" initials="LM" lastIdx="19" clrIdx="2">
    <p:extLst>
      <p:ext uri="{19B8F6BF-5375-455C-9EA6-DF929625EA0E}">
        <p15:presenceInfo xmlns:p15="http://schemas.microsoft.com/office/powerpoint/2012/main" userId="Liliane Meijn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856C8F-37AC-4031-B4BD-A82BB9FA7C2C}" v="121" dt="2023-09-17T10:24:55.773"/>
    <p1510:client id="{E7D28C12-C9C2-488F-B9D5-92F97305957D}" v="3" dt="2024-01-13T08:47:47.993"/>
  </p1510:revLst>
</p1510:revInfo>
</file>

<file path=ppt/tableStyles.xml><?xml version="1.0" encoding="utf-8"?>
<a:tblStyleLst xmlns:a="http://schemas.openxmlformats.org/drawingml/2006/main" def="{BFEA419B-BCDB-4C27-8AB2-1E94C2BD932B}">
  <a:tblStyle styleId="{BFEA419B-BCDB-4C27-8AB2-1E94C2BD932B}" styleName="Elsevier light">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FEA419B-BCDB-4C27-8AB2-1E94C2BD932C}" styleName="Elsevier dark">
    <a:wholeTbl>
      <a:tcTxStyle>
        <a:fontRef idx="minor">
          <a:prstClr val="white"/>
        </a:fontRef>
        <a:schemeClr val="lt1"/>
      </a:tcTxStyle>
      <a:tcStyle>
        <a:tcBdr>
          <a:left>
            <a:ln w="0" cmpd="sng">
              <a:solidFill>
                <a:srgbClr val="2E2E2E"/>
              </a:solidFill>
            </a:ln>
          </a:left>
          <a:right>
            <a:ln w="0" cmpd="sng">
              <a:solidFill>
                <a:srgbClr val="2E2E2E"/>
              </a:solidFill>
            </a:ln>
          </a:right>
          <a:top>
            <a:ln w="0" cmpd="sng">
              <a:solidFill>
                <a:srgbClr val="2E2E2E"/>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rgbClr val="2E2E2E"/>
          </a:solidFill>
        </a:fill>
      </a:tcStyle>
    </a:wholeTbl>
    <a:band1H>
      <a:tcStyle>
        <a:tcBdr/>
        <a:fill>
          <a:solidFill>
            <a:srgbClr val="2E2E2E"/>
          </a:solidFill>
        </a:fill>
      </a:tcStyle>
    </a:band1H>
    <a:band2H>
      <a:tcStyle>
        <a:tcBdr/>
      </a:tcStyle>
    </a:band2H>
    <a:band1V>
      <a:tcStyle>
        <a:tcBdr/>
        <a:fill>
          <a:solidFill>
            <a:srgbClr val="53565A"/>
          </a:solidFill>
        </a:fill>
      </a:tcStyle>
    </a:band1V>
    <a:band2V>
      <a:tcStyle>
        <a:tcBdr/>
      </a:tcStyle>
    </a:band2V>
    <a:lastCol>
      <a:tcTxStyle b="on">
        <a:fontRef idx="minor">
          <a:prstClr val="white"/>
        </a:fontRef>
        <a:schemeClr val="lt1"/>
      </a:tcTxStyle>
      <a:tcStyle>
        <a:tcBdr/>
        <a:fill>
          <a:solidFill>
            <a:srgbClr val="3C3C3C"/>
          </a:solidFill>
        </a:fill>
      </a:tcStyle>
    </a:lastCol>
    <a:firstCol>
      <a:tcTxStyle b="on">
        <a:fontRef idx="minor">
          <a:prstClr val="white"/>
        </a:fontRef>
        <a:schemeClr val="lt1"/>
      </a:tcTxStyle>
      <a:tcStyle>
        <a:tcBdr/>
        <a:fill>
          <a:solidFill>
            <a:srgbClr val="3C3C3C"/>
          </a:solidFill>
        </a:fill>
      </a:tcStyle>
    </a:firstCol>
    <a:lastRow>
      <a:tcTxStyle b="on">
        <a:fontRef idx="minor">
          <a:prstClr val="white"/>
        </a:fontRef>
        <a:schemeClr val="lt1"/>
      </a:tcTxStyle>
      <a:tcStyle>
        <a:tcBdr>
          <a:top>
            <a:ln w="12700" cmpd="sng">
              <a:solidFill>
                <a:srgbClr val="2E2E2E"/>
              </a:solidFill>
            </a:ln>
          </a:top>
        </a:tcBdr>
        <a:fill>
          <a:solidFill>
            <a:srgbClr val="3C3C3C"/>
          </a:solidFill>
        </a:fill>
      </a:tcStyle>
    </a:lastRow>
    <a:firstRow>
      <a:tcTxStyle b="on">
        <a:fontRef idx="minor">
          <a:prstClr val="white"/>
        </a:fontRef>
        <a:schemeClr val="lt1"/>
      </a:tcTxStyle>
      <a:tcStyle>
        <a:tcBdr>
          <a:bottom>
            <a:ln w="12700" cmpd="sng">
              <a:solidFill>
                <a:srgbClr val="FF6C00"/>
              </a:solidFill>
            </a:ln>
          </a:bottom>
        </a:tcBdr>
        <a:fill>
          <a:solidFill>
            <a:srgbClr val="2E2E2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257" autoAdjust="0"/>
  </p:normalViewPr>
  <p:slideViewPr>
    <p:cSldViewPr snapToGrid="0" showGuides="1">
      <p:cViewPr varScale="1">
        <p:scale>
          <a:sx n="65" d="100"/>
          <a:sy n="65" d="100"/>
        </p:scale>
        <p:origin x="1272" y="52"/>
      </p:cViewPr>
      <p:guideLst>
        <p:guide pos="5760"/>
        <p:guide orient="horz" pos="172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15230"/>
    </p:cViewPr>
  </p:sorterViewPr>
  <p:notesViewPr>
    <p:cSldViewPr snapToGrid="0">
      <p:cViewPr varScale="1">
        <p:scale>
          <a:sx n="69" d="100"/>
          <a:sy n="69" d="100"/>
        </p:scale>
        <p:origin x="285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FACC53-DC5A-474D-BF40-5DEE5F8B64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latin typeface="Arial" panose="020B0604020202020204" pitchFamily="34" charset="0"/>
            </a:endParaRPr>
          </a:p>
        </p:txBody>
      </p:sp>
      <p:sp>
        <p:nvSpPr>
          <p:cNvPr id="3" name="Date Placeholder 2">
            <a:extLst>
              <a:ext uri="{FF2B5EF4-FFF2-40B4-BE49-F238E27FC236}">
                <a16:creationId xmlns:a16="http://schemas.microsoft.com/office/drawing/2014/main" id="{6176045F-ADB6-491B-962A-FF775ED846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B6EFF9-8149-4B5D-A6E5-2AE8F4B33535}" type="datetimeFigureOut">
              <a:rPr lang="en-GB" smtClean="0">
                <a:latin typeface="Arial" panose="020B0604020202020204" pitchFamily="34" charset="0"/>
              </a:rPr>
              <a:t>13/01/2024</a:t>
            </a:fld>
            <a:endParaRPr lang="en-GB" dirty="0">
              <a:latin typeface="Arial" panose="020B0604020202020204" pitchFamily="34" charset="0"/>
            </a:endParaRPr>
          </a:p>
        </p:txBody>
      </p:sp>
      <p:sp>
        <p:nvSpPr>
          <p:cNvPr id="4" name="Footer Placeholder 3">
            <a:extLst>
              <a:ext uri="{FF2B5EF4-FFF2-40B4-BE49-F238E27FC236}">
                <a16:creationId xmlns:a16="http://schemas.microsoft.com/office/drawing/2014/main" id="{0523ED0C-AA8B-40BA-B6F3-D505E74CA7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latin typeface="Arial" panose="020B0604020202020204" pitchFamily="34" charset="0"/>
            </a:endParaRPr>
          </a:p>
        </p:txBody>
      </p:sp>
      <p:sp>
        <p:nvSpPr>
          <p:cNvPr id="5" name="Slide Number Placeholder 4">
            <a:extLst>
              <a:ext uri="{FF2B5EF4-FFF2-40B4-BE49-F238E27FC236}">
                <a16:creationId xmlns:a16="http://schemas.microsoft.com/office/drawing/2014/main" id="{7813853D-F1D8-47E4-9768-A371E32617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6E183A-C4E9-47DF-9822-C1FEB6FD02A0}"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498400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719DD4CF-C917-4D69-9374-6EFF2E9F78C3}" type="datetimeFigureOut">
              <a:rPr lang="en-GB" smtClean="0"/>
              <a:pPr/>
              <a:t>13/01/2024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A7443C7B-F938-4CE9-A268-32817172635B}" type="slidenum">
              <a:rPr lang="en-GB" smtClean="0"/>
              <a:pPr/>
              <a:t>‹#›</a:t>
            </a:fld>
            <a:endParaRPr lang="en-GB" dirty="0"/>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US" smtClean="0"/>
              <a:pPr/>
              <a:t>1</a:t>
            </a:fld>
            <a:endParaRPr lang="en-US" dirty="0"/>
          </a:p>
        </p:txBody>
      </p:sp>
    </p:spTree>
    <p:extLst>
      <p:ext uri="{BB962C8B-B14F-4D97-AF65-F5344CB8AC3E}">
        <p14:creationId xmlns:p14="http://schemas.microsoft.com/office/powerpoint/2010/main" val="267214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ElsevierSansWeb"/>
              </a:rPr>
              <a:t>The number of organisms in an extrapulmonary specimen is smaller than in pulmonary TB, so negative AFB stains and cultures are common. Furthermore, if a tissue is biopsied and infection is not initially considered, the sample may be placed in formalin and not submitted to the microbiology laboratory. PCR for TB can be performed by reference laboratories on fixed tissue, but the sensitivity is lower than with culture, particularly for specimens that stain negatively for AFB.</a:t>
            </a:r>
          </a:p>
          <a:p>
            <a:r>
              <a:rPr lang="en-US" b="0" i="0" dirty="0">
                <a:solidFill>
                  <a:srgbClr val="2E2E2E"/>
                </a:solidFill>
                <a:effectLst/>
                <a:latin typeface="ElsevierSansWeb"/>
              </a:rPr>
              <a:t>The cerebrospinal fluid (CSF) in TB meningitis may show a predominance of neutrophils but classically shows a lymphocytic CSF pleocytosis</a:t>
            </a:r>
          </a:p>
          <a:p>
            <a:r>
              <a:rPr lang="en-US" b="0" i="0" dirty="0">
                <a:solidFill>
                  <a:srgbClr val="2E2E2E"/>
                </a:solidFill>
                <a:effectLst/>
                <a:latin typeface="ElsevierSansWeb"/>
              </a:rPr>
              <a:t>For TB adenitis, lymph node biopsy or aspirations will typically show granulomas with or without acid-fast organisms, and cultures are positive in approximately 70% of cases.</a:t>
            </a:r>
          </a:p>
          <a:p>
            <a:r>
              <a:rPr lang="en-US" b="0" i="0" dirty="0">
                <a:solidFill>
                  <a:srgbClr val="2E2E2E"/>
                </a:solidFill>
                <a:effectLst/>
                <a:latin typeface="ElsevierSansWeb"/>
              </a:rPr>
              <a:t>In pleural TB, the pleural fluid is often paucibacillary, so a pleural biopsy may be needed to diagnose TB pleuritis.</a:t>
            </a:r>
          </a:p>
          <a:p>
            <a:r>
              <a:rPr lang="en-US" b="0" i="0" dirty="0">
                <a:solidFill>
                  <a:srgbClr val="2E2E2E"/>
                </a:solidFill>
                <a:effectLst/>
                <a:latin typeface="ElsevierSansWeb"/>
              </a:rPr>
              <a:t>In TB peritonitis, ascitic fluid is most often exudative, and it is commonly negative for acid-fast bacilli on smear and culture. The highest diagnostic yield is achieved with peritoneal biopsy.</a:t>
            </a:r>
          </a:p>
          <a:p>
            <a:r>
              <a:rPr lang="en-US" b="0" i="0" dirty="0">
                <a:solidFill>
                  <a:srgbClr val="2E2E2E"/>
                </a:solidFill>
                <a:effectLst/>
                <a:latin typeface="ElsevierSansWeb"/>
              </a:rPr>
              <a:t>For intestinal TB (due to either </a:t>
            </a:r>
            <a:r>
              <a:rPr lang="en-US" b="0" i="1" dirty="0">
                <a:solidFill>
                  <a:srgbClr val="2E2E2E"/>
                </a:solidFill>
                <a:effectLst/>
                <a:latin typeface="ElsevierSansWeb"/>
              </a:rPr>
              <a:t>M. tuberculosis</a:t>
            </a:r>
            <a:r>
              <a:rPr lang="en-US" b="0" i="0" dirty="0">
                <a:solidFill>
                  <a:srgbClr val="2E2E2E"/>
                </a:solidFill>
                <a:effectLst/>
                <a:latin typeface="ElsevierSansWeb"/>
              </a:rPr>
              <a:t> or </a:t>
            </a:r>
            <a:r>
              <a:rPr lang="en-US" b="0" i="1" dirty="0">
                <a:solidFill>
                  <a:srgbClr val="2E2E2E"/>
                </a:solidFill>
                <a:effectLst/>
                <a:latin typeface="ElsevierSansWeb"/>
              </a:rPr>
              <a:t>M. </a:t>
            </a:r>
            <a:r>
              <a:rPr lang="en-US" b="0" i="1" dirty="0" err="1">
                <a:solidFill>
                  <a:srgbClr val="2E2E2E"/>
                </a:solidFill>
                <a:effectLst/>
                <a:latin typeface="ElsevierSansWeb"/>
              </a:rPr>
              <a:t>bovis</a:t>
            </a:r>
            <a:r>
              <a:rPr lang="en-US" b="0" i="0" dirty="0">
                <a:solidFill>
                  <a:srgbClr val="2E2E2E"/>
                </a:solidFill>
                <a:effectLst/>
                <a:latin typeface="ElsevierSansWeb"/>
              </a:rPr>
              <a:t> ), histopathology and culture are used.</a:t>
            </a:r>
          </a:p>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17</a:t>
            </a:fld>
            <a:endParaRPr lang="en-GB" dirty="0"/>
          </a:p>
        </p:txBody>
      </p:sp>
    </p:spTree>
    <p:extLst>
      <p:ext uri="{BB962C8B-B14F-4D97-AF65-F5344CB8AC3E}">
        <p14:creationId xmlns:p14="http://schemas.microsoft.com/office/powerpoint/2010/main" val="3637469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ElsevierSansWeb"/>
              </a:rPr>
              <a:t>The Mantoux tuberculin skin test uses an intradermal injection of five tuberculin units of </a:t>
            </a:r>
            <a:r>
              <a:rPr lang="en-US" b="0" i="1" dirty="0">
                <a:solidFill>
                  <a:srgbClr val="2E2E2E"/>
                </a:solidFill>
                <a:effectLst/>
                <a:latin typeface="ElsevierSansWeb"/>
              </a:rPr>
              <a:t>M. tuberculosis</a:t>
            </a:r>
            <a:r>
              <a:rPr lang="en-US" b="0" i="0" dirty="0">
                <a:solidFill>
                  <a:srgbClr val="2E2E2E"/>
                </a:solidFill>
                <a:effectLst/>
                <a:latin typeface="ElsevierSansWeb"/>
              </a:rPr>
              <a:t> purified protein derivative (PPD). After 48 to 72 hours (and up to 96 hours), the width of dermal reaction reflects infiltration of host immune effector cells.</a:t>
            </a:r>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18</a:t>
            </a:fld>
            <a:endParaRPr lang="en-GB" dirty="0"/>
          </a:p>
        </p:txBody>
      </p:sp>
    </p:spTree>
    <p:extLst>
      <p:ext uri="{BB962C8B-B14F-4D97-AF65-F5344CB8AC3E}">
        <p14:creationId xmlns:p14="http://schemas.microsoft.com/office/powerpoint/2010/main" val="262091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19</a:t>
            </a:fld>
            <a:endParaRPr lang="en-GB" dirty="0"/>
          </a:p>
        </p:txBody>
      </p:sp>
    </p:spTree>
    <p:extLst>
      <p:ext uri="{BB962C8B-B14F-4D97-AF65-F5344CB8AC3E}">
        <p14:creationId xmlns:p14="http://schemas.microsoft.com/office/powerpoint/2010/main" val="163246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20</a:t>
            </a:fld>
            <a:endParaRPr lang="en-GB" dirty="0"/>
          </a:p>
        </p:txBody>
      </p:sp>
    </p:spTree>
    <p:extLst>
      <p:ext uri="{BB962C8B-B14F-4D97-AF65-F5344CB8AC3E}">
        <p14:creationId xmlns:p14="http://schemas.microsoft.com/office/powerpoint/2010/main" val="3122874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21</a:t>
            </a:fld>
            <a:endParaRPr lang="en-GB" dirty="0"/>
          </a:p>
        </p:txBody>
      </p:sp>
    </p:spTree>
    <p:extLst>
      <p:ext uri="{BB962C8B-B14F-4D97-AF65-F5344CB8AC3E}">
        <p14:creationId xmlns:p14="http://schemas.microsoft.com/office/powerpoint/2010/main" val="99195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22</a:t>
            </a:fld>
            <a:endParaRPr lang="en-GB" dirty="0"/>
          </a:p>
        </p:txBody>
      </p:sp>
    </p:spTree>
    <p:extLst>
      <p:ext uri="{BB962C8B-B14F-4D97-AF65-F5344CB8AC3E}">
        <p14:creationId xmlns:p14="http://schemas.microsoft.com/office/powerpoint/2010/main" val="3666035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ElsevierSansWeb"/>
              </a:rPr>
              <a:t>The single most important thing before treating TB infection is to rule out active TB disease (symptom review, physical exam, and baseline chest X-ray–CXR).</a:t>
            </a:r>
          </a:p>
          <a:p>
            <a:r>
              <a:rPr lang="en-US" b="0" i="0" dirty="0">
                <a:solidFill>
                  <a:srgbClr val="2E2E2E"/>
                </a:solidFill>
                <a:effectLst/>
                <a:latin typeface="ElsevierSansWeb"/>
              </a:rPr>
              <a:t>The completion rate for self-administered therapy is inferior to the completion rate with directly observed therapy. However, DOTS is expensive, </a:t>
            </a:r>
            <a:r>
              <a:rPr lang="en-US" b="0" i="0" dirty="0" err="1">
                <a:solidFill>
                  <a:srgbClr val="2E2E2E"/>
                </a:solidFill>
                <a:effectLst/>
                <a:latin typeface="ElsevierSansWeb"/>
              </a:rPr>
              <a:t>labour</a:t>
            </a:r>
            <a:r>
              <a:rPr lang="en-US" b="0" i="0" dirty="0">
                <a:solidFill>
                  <a:srgbClr val="2E2E2E"/>
                </a:solidFill>
                <a:effectLst/>
                <a:latin typeface="ElsevierSansWeb"/>
              </a:rPr>
              <a:t> intensive</a:t>
            </a:r>
          </a:p>
          <a:p>
            <a:r>
              <a:rPr lang="en-US" sz="1200" dirty="0"/>
              <a:t>3 months of rifapentine plus isoniazid</a:t>
            </a:r>
            <a:r>
              <a:rPr lang="en-US" sz="1200" b="0" i="0" dirty="0">
                <a:solidFill>
                  <a:srgbClr val="2E2E2E"/>
                </a:solidFill>
                <a:effectLst/>
                <a:latin typeface="ElsevierSansWeb"/>
              </a:rPr>
              <a:t> runs </a:t>
            </a:r>
            <a:r>
              <a:rPr lang="en-US" b="0" i="0" dirty="0">
                <a:solidFill>
                  <a:srgbClr val="2E2E2E"/>
                </a:solidFill>
                <a:effectLst/>
                <a:latin typeface="ElsevierSansWeb"/>
              </a:rPr>
              <a:t>risk of hypotension and syncope severe enough to require hospitalization </a:t>
            </a:r>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23</a:t>
            </a:fld>
            <a:endParaRPr lang="en-GB" dirty="0"/>
          </a:p>
        </p:txBody>
      </p:sp>
    </p:spTree>
    <p:extLst>
      <p:ext uri="{BB962C8B-B14F-4D97-AF65-F5344CB8AC3E}">
        <p14:creationId xmlns:p14="http://schemas.microsoft.com/office/powerpoint/2010/main" val="3767500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ElsevierSansWeb"/>
              </a:rPr>
              <a:t>The single most important thing before treating TB infection is to rule out active TB disease (symptom review, physical exam, and baseline chest X-ray–CXR).</a:t>
            </a:r>
          </a:p>
          <a:p>
            <a:r>
              <a:rPr lang="en-US" b="0" i="0" dirty="0">
                <a:solidFill>
                  <a:srgbClr val="2E2E2E"/>
                </a:solidFill>
                <a:effectLst/>
                <a:latin typeface="ElsevierSansWeb"/>
              </a:rPr>
              <a:t>The completion rate for self-administered therapy is inferior to the completion rate with directly observed therapy. However, DOTS is expensive, </a:t>
            </a:r>
            <a:r>
              <a:rPr lang="en-US" b="0" i="0" dirty="0" err="1">
                <a:solidFill>
                  <a:srgbClr val="2E2E2E"/>
                </a:solidFill>
                <a:effectLst/>
                <a:latin typeface="ElsevierSansWeb"/>
              </a:rPr>
              <a:t>labour</a:t>
            </a:r>
            <a:r>
              <a:rPr lang="en-US" b="0" i="0" dirty="0">
                <a:solidFill>
                  <a:srgbClr val="2E2E2E"/>
                </a:solidFill>
                <a:effectLst/>
                <a:latin typeface="ElsevierSansWeb"/>
              </a:rPr>
              <a:t> intensive</a:t>
            </a:r>
          </a:p>
          <a:p>
            <a:r>
              <a:rPr lang="en-US" sz="1200" dirty="0"/>
              <a:t>3 months of rifapentine plus isoniazid</a:t>
            </a:r>
            <a:r>
              <a:rPr lang="en-US" sz="1200" b="0" i="0" dirty="0">
                <a:solidFill>
                  <a:srgbClr val="2E2E2E"/>
                </a:solidFill>
                <a:effectLst/>
                <a:latin typeface="ElsevierSansWeb"/>
              </a:rPr>
              <a:t> runs </a:t>
            </a:r>
            <a:r>
              <a:rPr lang="en-US" b="0" i="0" dirty="0">
                <a:solidFill>
                  <a:srgbClr val="2E2E2E"/>
                </a:solidFill>
                <a:effectLst/>
                <a:latin typeface="ElsevierSansWeb"/>
              </a:rPr>
              <a:t>risk of hypotension and syncope severe enough to require hospitalization </a:t>
            </a:r>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24</a:t>
            </a:fld>
            <a:endParaRPr lang="en-GB" dirty="0"/>
          </a:p>
        </p:txBody>
      </p:sp>
    </p:spTree>
    <p:extLst>
      <p:ext uri="{BB962C8B-B14F-4D97-AF65-F5344CB8AC3E}">
        <p14:creationId xmlns:p14="http://schemas.microsoft.com/office/powerpoint/2010/main" val="368302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ElsevierSansWeb"/>
              </a:rPr>
              <a:t>The single most important thing before treating TB infection is to rule out active TB disease (symptom review, physical exam, and baseline chest X-ray–CXR).</a:t>
            </a:r>
          </a:p>
          <a:p>
            <a:r>
              <a:rPr lang="en-US" b="0" i="0" dirty="0">
                <a:solidFill>
                  <a:srgbClr val="2E2E2E"/>
                </a:solidFill>
                <a:effectLst/>
                <a:latin typeface="ElsevierSansWeb"/>
              </a:rPr>
              <a:t>The completion rate for self-administered therapy is inferior to the completion rate with directly observed therapy. However, DOTS is expensive, </a:t>
            </a:r>
            <a:r>
              <a:rPr lang="en-US" b="0" i="0" dirty="0" err="1">
                <a:solidFill>
                  <a:srgbClr val="2E2E2E"/>
                </a:solidFill>
                <a:effectLst/>
                <a:latin typeface="ElsevierSansWeb"/>
              </a:rPr>
              <a:t>labour</a:t>
            </a:r>
            <a:r>
              <a:rPr lang="en-US" b="0" i="0" dirty="0">
                <a:solidFill>
                  <a:srgbClr val="2E2E2E"/>
                </a:solidFill>
                <a:effectLst/>
                <a:latin typeface="ElsevierSansWeb"/>
              </a:rPr>
              <a:t> intensive</a:t>
            </a:r>
          </a:p>
          <a:p>
            <a:r>
              <a:rPr lang="en-US" sz="1200" dirty="0"/>
              <a:t>3 months of rifapentine plus isoniazid</a:t>
            </a:r>
            <a:r>
              <a:rPr lang="en-US" sz="1200" b="0" i="0" dirty="0">
                <a:solidFill>
                  <a:srgbClr val="2E2E2E"/>
                </a:solidFill>
                <a:effectLst/>
                <a:latin typeface="ElsevierSansWeb"/>
              </a:rPr>
              <a:t> runs </a:t>
            </a:r>
            <a:r>
              <a:rPr lang="en-US" b="0" i="0" dirty="0">
                <a:solidFill>
                  <a:srgbClr val="2E2E2E"/>
                </a:solidFill>
                <a:effectLst/>
                <a:latin typeface="ElsevierSansWeb"/>
              </a:rPr>
              <a:t>risk of hypotension and syncope severe enough to require hospitalization </a:t>
            </a:r>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25</a:t>
            </a:fld>
            <a:endParaRPr lang="en-GB" dirty="0"/>
          </a:p>
        </p:txBody>
      </p:sp>
    </p:spTree>
    <p:extLst>
      <p:ext uri="{BB962C8B-B14F-4D97-AF65-F5344CB8AC3E}">
        <p14:creationId xmlns:p14="http://schemas.microsoft.com/office/powerpoint/2010/main" val="3378304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26</a:t>
            </a:fld>
            <a:endParaRPr lang="en-GB" dirty="0"/>
          </a:p>
        </p:txBody>
      </p:sp>
    </p:spTree>
    <p:extLst>
      <p:ext uri="{BB962C8B-B14F-4D97-AF65-F5344CB8AC3E}">
        <p14:creationId xmlns:p14="http://schemas.microsoft.com/office/powerpoint/2010/main" val="7521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ElsevierSansWeb"/>
              </a:rPr>
              <a:t>Commonly used clinical tests have the patient inhale maximally to total lung capacity (TLC) and then exhale as rapidly and completely as possible to residual volume (RV). The test results are displayed either as a </a:t>
            </a:r>
            <a:r>
              <a:rPr lang="en-US" b="1" i="0" dirty="0">
                <a:solidFill>
                  <a:srgbClr val="2E2E2E"/>
                </a:solidFill>
                <a:effectLst/>
                <a:latin typeface="ElsevierSansWeb"/>
              </a:rPr>
              <a:t>spirogram</a:t>
            </a:r>
            <a:r>
              <a:rPr lang="en-US" b="0" i="0" dirty="0">
                <a:solidFill>
                  <a:srgbClr val="2E2E2E"/>
                </a:solidFill>
                <a:effectLst/>
                <a:latin typeface="ElsevierSansWeb"/>
              </a:rPr>
              <a:t> or as a </a:t>
            </a:r>
            <a:r>
              <a:rPr lang="en-US" b="1" i="0" dirty="0">
                <a:solidFill>
                  <a:srgbClr val="2E2E2E"/>
                </a:solidFill>
                <a:effectLst/>
                <a:latin typeface="ElsevierSansWeb"/>
              </a:rPr>
              <a:t>flow-volume curve/loop</a:t>
            </a:r>
            <a:r>
              <a:rPr lang="en-US" b="0" i="0" dirty="0">
                <a:solidFill>
                  <a:srgbClr val="2E2E2E"/>
                </a:solidFill>
                <a:effectLst/>
                <a:latin typeface="ElsevierSansWeb"/>
              </a:rPr>
              <a:t>. Results from individuals with suspected lung disease are compared with results predicted from normal healthy volunteers. Predicted or normal values vary with age, sex, ethnicity, height, and to a lesser extent, weight. Abnormalities in values indicate abnormal pulmonary function and can be used to predict abnormalities in gas exchange.</a:t>
            </a:r>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9</a:t>
            </a:fld>
            <a:endParaRPr lang="en-GB" dirty="0"/>
          </a:p>
        </p:txBody>
      </p:sp>
    </p:spTree>
    <p:extLst>
      <p:ext uri="{BB962C8B-B14F-4D97-AF65-F5344CB8AC3E}">
        <p14:creationId xmlns:p14="http://schemas.microsoft.com/office/powerpoint/2010/main" val="1351008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27</a:t>
            </a:fld>
            <a:endParaRPr lang="en-GB" dirty="0"/>
          </a:p>
        </p:txBody>
      </p:sp>
    </p:spTree>
    <p:extLst>
      <p:ext uri="{BB962C8B-B14F-4D97-AF65-F5344CB8AC3E}">
        <p14:creationId xmlns:p14="http://schemas.microsoft.com/office/powerpoint/2010/main" val="4079497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28</a:t>
            </a:fld>
            <a:endParaRPr lang="en-GB" dirty="0"/>
          </a:p>
        </p:txBody>
      </p:sp>
    </p:spTree>
    <p:extLst>
      <p:ext uri="{BB962C8B-B14F-4D97-AF65-F5344CB8AC3E}">
        <p14:creationId xmlns:p14="http://schemas.microsoft.com/office/powerpoint/2010/main" val="515595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A7443C7B-F938-4CE9-A268-32817172635B}" type="slidenum">
              <a:rPr lang="en-US" smtClean="0"/>
              <a:t>30</a:t>
            </a:fld>
            <a:endParaRPr lang="en-US" dirty="0"/>
          </a:p>
        </p:txBody>
      </p:sp>
    </p:spTree>
    <p:extLst>
      <p:ext uri="{BB962C8B-B14F-4D97-AF65-F5344CB8AC3E}">
        <p14:creationId xmlns:p14="http://schemas.microsoft.com/office/powerpoint/2010/main" val="2505996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A7443C7B-F938-4CE9-A268-32817172635B}" type="slidenum">
              <a:rPr lang="en-US" smtClean="0"/>
              <a:t>31</a:t>
            </a:fld>
            <a:endParaRPr lang="en-US" dirty="0"/>
          </a:p>
        </p:txBody>
      </p:sp>
    </p:spTree>
    <p:extLst>
      <p:ext uri="{BB962C8B-B14F-4D97-AF65-F5344CB8AC3E}">
        <p14:creationId xmlns:p14="http://schemas.microsoft.com/office/powerpoint/2010/main" val="589039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35</a:t>
            </a:fld>
            <a:endParaRPr lang="en-GB" dirty="0"/>
          </a:p>
        </p:txBody>
      </p:sp>
    </p:spTree>
    <p:extLst>
      <p:ext uri="{BB962C8B-B14F-4D97-AF65-F5344CB8AC3E}">
        <p14:creationId xmlns:p14="http://schemas.microsoft.com/office/powerpoint/2010/main" val="3980371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36</a:t>
            </a:fld>
            <a:endParaRPr lang="en-GB" dirty="0"/>
          </a:p>
        </p:txBody>
      </p:sp>
    </p:spTree>
    <p:extLst>
      <p:ext uri="{BB962C8B-B14F-4D97-AF65-F5344CB8AC3E}">
        <p14:creationId xmlns:p14="http://schemas.microsoft.com/office/powerpoint/2010/main" val="156105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2E2E2E"/>
                </a:solidFill>
                <a:effectLst/>
                <a:latin typeface="ElsevierSansWeb"/>
              </a:rPr>
              <a:t>Mycobacterium tuberculosis</a:t>
            </a:r>
            <a:r>
              <a:rPr lang="en-US" b="0" i="0" dirty="0">
                <a:solidFill>
                  <a:srgbClr val="2E2E2E"/>
                </a:solidFill>
                <a:effectLst/>
                <a:latin typeface="ElsevierSansWeb"/>
              </a:rPr>
              <a:t> , the causative agent of tuberculosis (TB), is estimated to have infected one quarter of the world’s population and is a leading cause of infectious disease death worldwide. </a:t>
            </a:r>
            <a:r>
              <a:rPr lang="en-US" b="0" i="1" dirty="0">
                <a:solidFill>
                  <a:srgbClr val="2E2E2E"/>
                </a:solidFill>
                <a:effectLst/>
                <a:latin typeface="ElsevierSansWeb"/>
              </a:rPr>
              <a:t>M. tuberculosis</a:t>
            </a:r>
            <a:r>
              <a:rPr lang="en-US" b="0" i="0" dirty="0">
                <a:solidFill>
                  <a:srgbClr val="2E2E2E"/>
                </a:solidFill>
                <a:effectLst/>
                <a:latin typeface="ElsevierSansWeb"/>
              </a:rPr>
              <a:t> is spread by aerosol transmission. Most often, infected individuals develop latent TB infection, but approximately 10% of individuals will develop active disease, either due to progressive primary infection or reactivation of latent infection. Interferon-gamma (IFN-γ), tumor necrosis factor-alpha (TNF-α), and CD4 T cells are critical in host immune control of infection. In individuals in whom these responses are impaired, such as inborn errors in the IL-12-IFN-γ signaling axis, treatment with anti–TNF-α agents, and HIV coinfection, the risk of developing active infection and disseminated disease is markedly increased. Active TB is most often pulmonary, but a wide variety of extrapulmonary disease manifestations also occur. The challenges associated with diagnosing and treating TB are compounded by HIV coinfection and drug resistance. As a result, TB remains an enormous global health threat.</a:t>
            </a:r>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10</a:t>
            </a:fld>
            <a:endParaRPr lang="en-GB" dirty="0"/>
          </a:p>
        </p:txBody>
      </p:sp>
    </p:spTree>
    <p:extLst>
      <p:ext uri="{BB962C8B-B14F-4D97-AF65-F5344CB8AC3E}">
        <p14:creationId xmlns:p14="http://schemas.microsoft.com/office/powerpoint/2010/main" val="92156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11</a:t>
            </a:fld>
            <a:endParaRPr lang="en-GB" dirty="0"/>
          </a:p>
        </p:txBody>
      </p:sp>
    </p:spTree>
    <p:extLst>
      <p:ext uri="{BB962C8B-B14F-4D97-AF65-F5344CB8AC3E}">
        <p14:creationId xmlns:p14="http://schemas.microsoft.com/office/powerpoint/2010/main" val="3112641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12</a:t>
            </a:fld>
            <a:endParaRPr lang="en-GB" dirty="0"/>
          </a:p>
        </p:txBody>
      </p:sp>
    </p:spTree>
    <p:extLst>
      <p:ext uri="{BB962C8B-B14F-4D97-AF65-F5344CB8AC3E}">
        <p14:creationId xmlns:p14="http://schemas.microsoft.com/office/powerpoint/2010/main" val="3086084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2E2E2E"/>
                </a:solidFill>
                <a:effectLst/>
                <a:latin typeface="ElsevierSansWeb"/>
              </a:rPr>
              <a:t>M. tuberculosis</a:t>
            </a:r>
            <a:r>
              <a:rPr lang="en-US" b="0" i="0" dirty="0">
                <a:solidFill>
                  <a:srgbClr val="2E2E2E"/>
                </a:solidFill>
                <a:effectLst/>
                <a:latin typeface="ElsevierSansWeb"/>
              </a:rPr>
              <a:t> effectively disarms the innate immune response, persists in the face of adaptive immunity, and disseminates, thereby leading to a wide spectrum of infectious manifestations. The infection cycle begins when </a:t>
            </a:r>
            <a:r>
              <a:rPr lang="en-US" b="0" i="1" dirty="0">
                <a:solidFill>
                  <a:srgbClr val="2E2E2E"/>
                </a:solidFill>
                <a:effectLst/>
                <a:latin typeface="ElsevierSansWeb"/>
              </a:rPr>
              <a:t>M. tuberculosis</a:t>
            </a:r>
            <a:r>
              <a:rPr lang="en-US" b="0" i="0" dirty="0">
                <a:solidFill>
                  <a:srgbClr val="2E2E2E"/>
                </a:solidFill>
                <a:effectLst/>
                <a:latin typeface="ElsevierSansWeb"/>
              </a:rPr>
              <a:t> is transmitted from a person with active pulmonary TB through aerosolized particles that are small enough to reach the alveoli (1 to 5 </a:t>
            </a:r>
            <a:r>
              <a:rPr lang="en-US" b="0" i="0" dirty="0" err="1">
                <a:solidFill>
                  <a:srgbClr val="2E2E2E"/>
                </a:solidFill>
                <a:effectLst/>
                <a:latin typeface="ElsevierSansWeb"/>
              </a:rPr>
              <a:t>μM</a:t>
            </a:r>
            <a:r>
              <a:rPr lang="en-US" b="0" i="0" dirty="0">
                <a:solidFill>
                  <a:srgbClr val="2E2E2E"/>
                </a:solidFill>
                <a:effectLst/>
                <a:latin typeface="ElsevierSansWeb"/>
              </a:rPr>
              <a:t>). The degree of infectiousness depends upon the severity of cough, which is promoted by </a:t>
            </a:r>
            <a:r>
              <a:rPr lang="en-US" b="0" i="0" dirty="0" err="1">
                <a:solidFill>
                  <a:srgbClr val="2E2E2E"/>
                </a:solidFill>
                <a:effectLst/>
                <a:latin typeface="ElsevierSansWeb"/>
              </a:rPr>
              <a:t>sulfolipid</a:t>
            </a:r>
            <a:r>
              <a:rPr lang="en-US" b="0" i="0" dirty="0">
                <a:solidFill>
                  <a:srgbClr val="2E2E2E"/>
                </a:solidFill>
                <a:effectLst/>
                <a:latin typeface="ElsevierSansWeb"/>
              </a:rPr>
              <a:t> in the mycobacterial cell envelope, and the extent of bacterial burden. Patients with cavitary lesions, which can have 10 </a:t>
            </a:r>
            <a:r>
              <a:rPr lang="en-US" b="0" i="0" baseline="30000" dirty="0">
                <a:solidFill>
                  <a:srgbClr val="2E2E2E"/>
                </a:solidFill>
                <a:effectLst/>
                <a:latin typeface="ElsevierSansWeb"/>
              </a:rPr>
              <a:t>7</a:t>
            </a:r>
            <a:r>
              <a:rPr lang="en-US" b="0" i="0" dirty="0">
                <a:solidFill>
                  <a:srgbClr val="2E2E2E"/>
                </a:solidFill>
                <a:effectLst/>
                <a:latin typeface="ElsevierSansWeb"/>
              </a:rPr>
              <a:t> to 10 </a:t>
            </a:r>
            <a:r>
              <a:rPr lang="en-US" b="0" i="0" baseline="30000" dirty="0">
                <a:solidFill>
                  <a:srgbClr val="2E2E2E"/>
                </a:solidFill>
                <a:effectLst/>
                <a:latin typeface="ElsevierSansWeb"/>
              </a:rPr>
              <a:t>9</a:t>
            </a:r>
            <a:r>
              <a:rPr lang="en-US" b="0" i="0" dirty="0">
                <a:solidFill>
                  <a:srgbClr val="2E2E2E"/>
                </a:solidFill>
                <a:effectLst/>
                <a:latin typeface="ElsevierSansWeb"/>
              </a:rPr>
              <a:t> bacilli, are the most infectious. Patients who do not have visible acid-fast bacilli on sputum smears are much less likely to transmit, but they still can infect others. Patients with HIV are less likely to develop cavitary disease, to be smear positive, or to transmit infection. On average, infectious individuals will infect 3 to 10 people per year. In household settings, where exposure may be intense and prolonged, 25 to 50% of contacts become infected.</a:t>
            </a:r>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13</a:t>
            </a:fld>
            <a:endParaRPr lang="en-GB" dirty="0"/>
          </a:p>
        </p:txBody>
      </p:sp>
    </p:spTree>
    <p:extLst>
      <p:ext uri="{BB962C8B-B14F-4D97-AF65-F5344CB8AC3E}">
        <p14:creationId xmlns:p14="http://schemas.microsoft.com/office/powerpoint/2010/main" val="1407099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14</a:t>
            </a:fld>
            <a:endParaRPr lang="en-GB" dirty="0"/>
          </a:p>
        </p:txBody>
      </p:sp>
    </p:spTree>
    <p:extLst>
      <p:ext uri="{BB962C8B-B14F-4D97-AF65-F5344CB8AC3E}">
        <p14:creationId xmlns:p14="http://schemas.microsoft.com/office/powerpoint/2010/main" val="2683338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15</a:t>
            </a:fld>
            <a:endParaRPr lang="en-GB" dirty="0"/>
          </a:p>
        </p:txBody>
      </p:sp>
    </p:spTree>
    <p:extLst>
      <p:ext uri="{BB962C8B-B14F-4D97-AF65-F5344CB8AC3E}">
        <p14:creationId xmlns:p14="http://schemas.microsoft.com/office/powerpoint/2010/main" val="47740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16</a:t>
            </a:fld>
            <a:endParaRPr lang="en-GB" dirty="0"/>
          </a:p>
        </p:txBody>
      </p:sp>
    </p:spTree>
    <p:extLst>
      <p:ext uri="{BB962C8B-B14F-4D97-AF65-F5344CB8AC3E}">
        <p14:creationId xmlns:p14="http://schemas.microsoft.com/office/powerpoint/2010/main" val="315870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16" name="Text Placeholder 9"/>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363105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576263" y="835026"/>
            <a:ext cx="7991475" cy="3897312"/>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576263" y="835025"/>
            <a:ext cx="7991475" cy="389731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US"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90443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4859338" y="835026"/>
            <a:ext cx="3708400" cy="3898800"/>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3" name="Text Placeholder 8"/>
          <p:cNvSpPr>
            <a:spLocks noGrp="1"/>
          </p:cNvSpPr>
          <p:nvPr>
            <p:ph type="body" sz="quarter" idx="24" hasCustomPrompt="1"/>
          </p:nvPr>
        </p:nvSpPr>
        <p:spPr>
          <a:xfrm>
            <a:off x="576264" y="835025"/>
            <a:ext cx="3708400" cy="3898800"/>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9" name="Text Placeholder 8"/>
          <p:cNvSpPr>
            <a:spLocks noGrp="1"/>
          </p:cNvSpPr>
          <p:nvPr>
            <p:ph type="body" sz="quarter" idx="17" hasCustomPrompt="1"/>
          </p:nvPr>
        </p:nvSpPr>
        <p:spPr>
          <a:xfrm>
            <a:off x="4859338" y="835025"/>
            <a:ext cx="3708400" cy="3897313"/>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dirty="0"/>
              <a:t>Click to add text</a:t>
            </a:r>
          </a:p>
          <a:p>
            <a:pPr lvl="2"/>
            <a:r>
              <a:rPr lang="en-US" dirty="0"/>
              <a:t>Second level</a:t>
            </a:r>
          </a:p>
          <a:p>
            <a:pPr lvl="3"/>
            <a:r>
              <a:rPr lang="en-US" dirty="0"/>
              <a:t>Third level</a:t>
            </a:r>
          </a:p>
          <a:p>
            <a:pPr lvl="4"/>
            <a:r>
              <a:rPr lang="en-US" dirty="0"/>
              <a:t>Fourth level</a:t>
            </a:r>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US"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06995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572000" y="0"/>
            <a:ext cx="4572000" cy="51435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 </a:t>
            </a:r>
            <a:br>
              <a:rPr lang="en-US" noProof="0" dirty="0"/>
            </a:br>
            <a:r>
              <a:rPr lang="en-US" noProof="0" dirty="0"/>
              <a:t>or click icon to add</a:t>
            </a:r>
          </a:p>
        </p:txBody>
      </p:sp>
      <p:sp>
        <p:nvSpPr>
          <p:cNvPr id="11" name="Text Placeholder 8"/>
          <p:cNvSpPr>
            <a:spLocks noGrp="1"/>
          </p:cNvSpPr>
          <p:nvPr>
            <p:ph type="body" sz="quarter" idx="24" hasCustomPrompt="1"/>
          </p:nvPr>
        </p:nvSpPr>
        <p:spPr>
          <a:xfrm>
            <a:off x="576264" y="835025"/>
            <a:ext cx="370840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576263" y="195263"/>
            <a:ext cx="3708400" cy="504825"/>
          </a:xfrm>
        </p:spPr>
        <p:txBody>
          <a:bodyPr/>
          <a:lstStyle>
            <a:lvl1pPr>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23183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4572000" cy="51435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a:t>
            </a:r>
            <a:br>
              <a:rPr lang="en-US" noProof="0" dirty="0"/>
            </a:br>
            <a:r>
              <a:rPr lang="en-US" noProof="0" dirty="0"/>
              <a:t>or click icon to add</a:t>
            </a:r>
          </a:p>
        </p:txBody>
      </p:sp>
      <p:sp>
        <p:nvSpPr>
          <p:cNvPr id="18" name="Text Placeholder 8"/>
          <p:cNvSpPr>
            <a:spLocks noGrp="1"/>
          </p:cNvSpPr>
          <p:nvPr>
            <p:ph type="body" sz="quarter" idx="25" hasCustomPrompt="1"/>
          </p:nvPr>
        </p:nvSpPr>
        <p:spPr>
          <a:xfrm>
            <a:off x="4859338" y="835025"/>
            <a:ext cx="3681797"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4859338" y="195263"/>
            <a:ext cx="3681797" cy="504825"/>
          </a:xfrm>
        </p:spPr>
        <p:txBody>
          <a:bodyPr/>
          <a:lstStyle>
            <a:lvl1pPr>
              <a:defRPr/>
            </a:lvl1pPr>
          </a:lstStyle>
          <a:p>
            <a:r>
              <a:rPr lang="en-US"/>
              <a:t>Click to edit Master title style</a:t>
            </a:r>
            <a:endParaRPr lang="en-US" dirty="0"/>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US"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US"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51927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US"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oundRect">
            <a:avLst>
              <a:gd name="adj" fmla="val 2994"/>
            </a:avLst>
          </a:prstGeom>
          <a:solidFill>
            <a:schemeClr val="accent6"/>
          </a:solidFill>
          <a:effectLst>
            <a:outerShdw blurRad="139700" dist="12700" dir="2700000" sx="101000" sy="101000" algn="t" rotWithShape="0">
              <a:srgbClr val="353535">
                <a:alpha val="41000"/>
              </a:srgbClr>
            </a:outerShdw>
          </a:effectLst>
          <a:extLst>
            <a:ext uri="{53640926-AAD7-44D8-BBD7-CCE9431645EC}">
              <a14:shadowObscured xmlns:a14="http://schemas.microsoft.com/office/drawing/2010/main"/>
            </a:ext>
          </a:extLst>
        </p:spPr>
        <p:txBody>
          <a:bodyPr lIns="0" tIns="2196000" rIns="0" bIns="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en-US"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en-US" dirty="0"/>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US" smtClean="0"/>
              <a:pPr/>
              <a:t>‹#›</a:t>
            </a:fld>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73736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80318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246A4B26-CBD6-4EC3-9BB2-03D1059EC06C}"/>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oundRect">
            <a:avLst>
              <a:gd name="adj" fmla="val 3147"/>
            </a:avLst>
          </a:prstGeom>
          <a:solidFill>
            <a:schemeClr val="accent6"/>
          </a:solidFill>
          <a:effectLst>
            <a:outerShdw blurRad="139700" dist="12700" dir="2700000" sx="101000" sy="101000" algn="ctr" rotWithShape="0">
              <a:prstClr val="black">
                <a:alpha val="41000"/>
              </a:prstClr>
            </a:outerShdw>
          </a:effectLst>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US"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6478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576263" y="835025"/>
            <a:ext cx="7991475" cy="3897313"/>
          </a:xfrm>
          <a:solidFill>
            <a:schemeClr val="accent6"/>
          </a:solidFill>
        </p:spPr>
        <p:txBody>
          <a:bodyPr tIns="2088000"/>
          <a:lstStyle>
            <a:lvl1pPr marL="0" indent="0" algn="ctr">
              <a:buNone/>
              <a:defRPr/>
            </a:lvl1pPr>
          </a:lstStyle>
          <a:p>
            <a:pPr marL="0" marR="0" lvl="0" indent="0" algn="ctr"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dirty="0"/>
              <a:t>Drag picture to placeholder or click icon to add</a:t>
            </a:r>
          </a:p>
        </p:txBody>
      </p:sp>
    </p:spTree>
    <p:extLst>
      <p:ext uri="{BB962C8B-B14F-4D97-AF65-F5344CB8AC3E}">
        <p14:creationId xmlns:p14="http://schemas.microsoft.com/office/powerpoint/2010/main" val="39316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9144000" cy="5143500"/>
          </a:xfrm>
          <a:solidFill>
            <a:srgbClr val="3E4043">
              <a:alpha val="14902"/>
            </a:srgbClr>
          </a:solidFill>
        </p:spPr>
        <p:txBody>
          <a:bodyPr/>
          <a:lstStyle>
            <a:lvl1pPr marL="0" indent="0" algn="ctr">
              <a:buNone/>
              <a:defRPr/>
            </a:lvl1pPr>
          </a:lstStyle>
          <a:p>
            <a:pPr marL="0" marR="0" lvl="0" indent="0" algn="l"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dirty="0"/>
              <a:t>Drag movie to placeholder or click icon to add</a:t>
            </a:r>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576263" y="4227513"/>
            <a:ext cx="7991474" cy="50482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0050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576261" y="835024"/>
            <a:ext cx="7990394" cy="3897313"/>
          </a:xfrm>
          <a:prstGeom prst="rect">
            <a:avLst/>
          </a:prstGeom>
        </p:spPr>
        <p:txBody>
          <a:bodyPr/>
          <a:lstStyle>
            <a:lvl1pPr marL="0" indent="0">
              <a:lnSpc>
                <a:spcPct val="100000"/>
              </a:lnSpc>
              <a:buNone/>
              <a:defRPr/>
            </a:lvl1pPr>
          </a:lstStyle>
          <a:p>
            <a:r>
              <a:rPr lang="en-US" noProof="0"/>
              <a:t>Click icon to add table</a:t>
            </a:r>
            <a:endParaRPr lang="en-US" noProof="0" dirty="0"/>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78201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4533" y="2325818"/>
            <a:ext cx="2929467" cy="2817682"/>
          </a:xfrm>
          <a:prstGeom prst="rect">
            <a:avLst/>
          </a:prstGeom>
        </p:spPr>
      </p:pic>
      <p:sp>
        <p:nvSpPr>
          <p:cNvPr id="7" name="Title 1"/>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accent2"/>
                </a:solidFill>
              </a:defRPr>
            </a:lvl1pPr>
          </a:lstStyle>
          <a:p>
            <a:r>
              <a:rPr lang="en-US" dirty="0"/>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93781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lvl1pPr>
          </a:lstStyle>
          <a:p>
            <a:r>
              <a:rPr lang="en-US" noProof="0" dirty="0"/>
              <a:t>Drag picture into placeholder</a:t>
            </a:r>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C8A7EB86-3F9E-4A42-81FA-F215DE6BC51F}"/>
              </a:ext>
            </a:extLst>
          </p:cNvPr>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bg1"/>
                </a:solidFill>
              </a:defRPr>
            </a:lvl1pPr>
          </a:lstStyle>
          <a:p>
            <a:r>
              <a:rPr lang="en-US" dirty="0"/>
              <a:t>“Quote”</a:t>
            </a:r>
          </a:p>
        </p:txBody>
      </p:sp>
    </p:spTree>
    <p:extLst>
      <p:ext uri="{BB962C8B-B14F-4D97-AF65-F5344CB8AC3E}">
        <p14:creationId xmlns:p14="http://schemas.microsoft.com/office/powerpoint/2010/main" val="219503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lvl1pPr>
          </a:lstStyle>
          <a:p>
            <a:r>
              <a:rPr lang="en-US" dirty="0"/>
              <a:t>Drag </a:t>
            </a:r>
            <a:r>
              <a:rPr lang="en-US" noProof="0" dirty="0"/>
              <a:t>picture</a:t>
            </a:r>
            <a:r>
              <a:rPr lang="en-US" dirty="0"/>
              <a:t> into placeholder</a:t>
            </a:r>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628E9124-E359-49E6-A14A-2497E35E512E}"/>
              </a:ext>
            </a:extLst>
          </p:cNvPr>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tx1"/>
                </a:solidFill>
              </a:defRPr>
            </a:lvl1pPr>
          </a:lstStyle>
          <a:p>
            <a:r>
              <a:rPr lang="en-US" dirty="0"/>
              <a:t>“Quote”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576263" y="1944888"/>
            <a:ext cx="3708400" cy="1594378"/>
          </a:xfrm>
        </p:spPr>
        <p:txBody>
          <a:bodyPr/>
          <a:lstStyle>
            <a:lvl1pPr marL="0" indent="0">
              <a:buNone/>
              <a:tabLst/>
              <a:defRPr lang="en-US" sz="5000" kern="1200" dirty="0" smtClean="0">
                <a:solidFill>
                  <a:schemeClr val="tx1"/>
                </a:solidFill>
                <a:latin typeface="+mj-lt"/>
                <a:ea typeface="+mj-ea"/>
                <a:cs typeface="+mj-cs"/>
              </a:defRPr>
            </a:lvl1pPr>
          </a:lstStyle>
          <a:p>
            <a:pPr lvl="0"/>
            <a:r>
              <a:rPr lang="en-US" dirty="0"/>
              <a:t>Closing line</a:t>
            </a:r>
          </a:p>
        </p:txBody>
      </p:sp>
      <p:sp>
        <p:nvSpPr>
          <p:cNvPr id="12" name="Text Placeholder 11"/>
          <p:cNvSpPr>
            <a:spLocks noGrp="1"/>
          </p:cNvSpPr>
          <p:nvPr>
            <p:ph type="body" sz="quarter" idx="14" hasCustomPrompt="1"/>
          </p:nvPr>
        </p:nvSpPr>
        <p:spPr>
          <a:xfrm>
            <a:off x="576263" y="4330700"/>
            <a:ext cx="5112709" cy="448866"/>
          </a:xfrm>
          <a:prstGeom prst="rect">
            <a:avLst/>
          </a:prstGeom>
        </p:spPr>
        <p:txBody>
          <a:bodyPr lIns="0" tIns="0" rIns="0" bIns="0">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Department</a:t>
            </a:r>
            <a:br>
              <a:rPr lang="en-US" dirty="0"/>
            </a:br>
            <a:r>
              <a:rPr lang="en-US" dirty="0"/>
              <a:t>Date</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7" name="Text Placeholder 9">
            <a:extLst>
              <a:ext uri="{FF2B5EF4-FFF2-40B4-BE49-F238E27FC236}">
                <a16:creationId xmlns:a16="http://schemas.microsoft.com/office/drawing/2014/main" id="{6A798CCC-F599-47BC-84EE-8CAA3D22063C}"/>
              </a:ext>
            </a:extLst>
          </p:cNvPr>
          <p:cNvSpPr>
            <a:spLocks noGrp="1"/>
          </p:cNvSpPr>
          <p:nvPr>
            <p:ph type="body" sz="quarter" idx="16"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39460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835024"/>
            <a:ext cx="7990393"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573F1347-FE67-40E4-AA2D-310D37787CEF}"/>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C490D2E0-D57F-4A41-BD5C-3583FF074B3E}"/>
              </a:ext>
            </a:extLst>
          </p:cNvPr>
          <p:cNvSpPr>
            <a:spLocks noGrp="1"/>
          </p:cNvSpPr>
          <p:nvPr>
            <p:ph type="dt" sz="half" idx="16"/>
          </p:nvPr>
        </p:nvSpPr>
        <p:spPr/>
        <p:txBody>
          <a:bodyPr/>
          <a:lstStyle/>
          <a:p>
            <a:endParaRPr lang="en-US" dirty="0"/>
          </a:p>
        </p:txBody>
      </p:sp>
      <p:sp>
        <p:nvSpPr>
          <p:cNvPr id="8" name="Footer Placeholder 7">
            <a:extLst>
              <a:ext uri="{FF2B5EF4-FFF2-40B4-BE49-F238E27FC236}">
                <a16:creationId xmlns:a16="http://schemas.microsoft.com/office/drawing/2014/main" id="{764C421E-5D95-451E-8949-471305E9407B}"/>
              </a:ext>
            </a:extLst>
          </p:cNvPr>
          <p:cNvSpPr>
            <a:spLocks noGrp="1"/>
          </p:cNvSpPr>
          <p:nvPr>
            <p:ph type="ftr" sz="quarter" idx="17"/>
          </p:nvPr>
        </p:nvSpPr>
        <p:spPr/>
        <p:txBody>
          <a:bodyPr/>
          <a:lstStyle/>
          <a:p>
            <a:endParaRPr lang="en-US" dirty="0"/>
          </a:p>
        </p:txBody>
      </p:sp>
      <p:sp>
        <p:nvSpPr>
          <p:cNvPr id="9" name="Slide Number Placeholder 8">
            <a:extLst>
              <a:ext uri="{FF2B5EF4-FFF2-40B4-BE49-F238E27FC236}">
                <a16:creationId xmlns:a16="http://schemas.microsoft.com/office/drawing/2014/main" id="{389D60DA-BD57-4569-90FD-32EA726464E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32835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hart righ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59339"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576263" y="834831"/>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5020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8C401EA3-16A6-47D3-9D6E-A27DFE2287E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208898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chart lef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4859339" y="835025"/>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8706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13" name="Chart Placeholder 5"/>
          <p:cNvSpPr>
            <a:spLocks noGrp="1"/>
          </p:cNvSpPr>
          <p:nvPr>
            <p:ph type="chart" sz="quarter" idx="19"/>
          </p:nvPr>
        </p:nvSpPr>
        <p:spPr>
          <a:xfrm>
            <a:off x="4859337"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14" name="Chart Placeholder 5"/>
          <p:cNvSpPr>
            <a:spLocks noGrp="1"/>
          </p:cNvSpPr>
          <p:nvPr>
            <p:ph type="chart" sz="quarter" idx="15"/>
          </p:nvPr>
        </p:nvSpPr>
        <p:spPr>
          <a:xfrm>
            <a:off x="576262"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897C3F8B-AA01-47E2-9CB3-C8B5B86F1B3F}"/>
              </a:ext>
            </a:extLst>
          </p:cNvPr>
          <p:cNvSpPr>
            <a:spLocks noGrp="1"/>
          </p:cNvSpPr>
          <p:nvPr>
            <p:ph type="title"/>
          </p:nvPr>
        </p:nvSpPr>
        <p:spPr/>
        <p:txBody>
          <a:bodyPr/>
          <a:lstStyle>
            <a:lvl1pPr>
              <a:tabLst>
                <a:tab pos="1079500" algn="l"/>
              </a:tabLst>
              <a:defRPr/>
            </a:lvl1pPr>
          </a:lstStyle>
          <a:p>
            <a:endParaRPr lang="en-US" dirty="0"/>
          </a:p>
        </p:txBody>
      </p:sp>
      <p:sp>
        <p:nvSpPr>
          <p:cNvPr id="6" name="Date Placeholder 5">
            <a:extLst>
              <a:ext uri="{FF2B5EF4-FFF2-40B4-BE49-F238E27FC236}">
                <a16:creationId xmlns:a16="http://schemas.microsoft.com/office/drawing/2014/main" id="{CD27E724-76AC-43CB-8150-488BD4B602E8}"/>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2402BF66-0833-4D31-80F3-93788D9D40C8}"/>
              </a:ext>
            </a:extLst>
          </p:cNvPr>
          <p:cNvSpPr>
            <a:spLocks noGrp="1"/>
          </p:cNvSpPr>
          <p:nvPr>
            <p:ph type="ftr" sz="quarter" idx="21"/>
          </p:nvPr>
        </p:nvSpPr>
        <p:spPr/>
        <p:txBody>
          <a:bodyPr/>
          <a:lstStyle/>
          <a:p>
            <a:endParaRPr lang="en-US" dirty="0"/>
          </a:p>
        </p:txBody>
      </p:sp>
      <p:sp>
        <p:nvSpPr>
          <p:cNvPr id="8" name="Slide Number Placeholder 7">
            <a:extLst>
              <a:ext uri="{FF2B5EF4-FFF2-40B4-BE49-F238E27FC236}">
                <a16:creationId xmlns:a16="http://schemas.microsoft.com/office/drawing/2014/main" id="{446FAC6A-2EDD-45F1-BB2D-4D0B78A05100}"/>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5521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Chart Placeholder 5"/>
          <p:cNvSpPr>
            <a:spLocks noGrp="1"/>
          </p:cNvSpPr>
          <p:nvPr>
            <p:ph type="chart" sz="quarter" idx="18"/>
          </p:nvPr>
        </p:nvSpPr>
        <p:spPr>
          <a:xfrm>
            <a:off x="3336087"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9" name="Chart Placeholder 5"/>
          <p:cNvSpPr>
            <a:spLocks noGrp="1"/>
          </p:cNvSpPr>
          <p:nvPr>
            <p:ph type="chart" sz="quarter" idx="19"/>
          </p:nvPr>
        </p:nvSpPr>
        <p:spPr>
          <a:xfrm>
            <a:off x="6095912"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F6AC3EB6-1B81-4F6E-9980-641B2C288A81}"/>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8B0E28DA-F910-4040-B42A-86EE40EE1448}"/>
              </a:ext>
            </a:extLst>
          </p:cNvPr>
          <p:cNvSpPr>
            <a:spLocks noGrp="1"/>
          </p:cNvSpPr>
          <p:nvPr>
            <p:ph type="dt" sz="half" idx="20"/>
          </p:nvPr>
        </p:nvSpPr>
        <p:spPr/>
        <p:txBody>
          <a:bodyPr/>
          <a:lstStyle/>
          <a:p>
            <a:endParaRPr lang="en-US" dirty="0"/>
          </a:p>
        </p:txBody>
      </p:sp>
      <p:sp>
        <p:nvSpPr>
          <p:cNvPr id="10" name="Footer Placeholder 9">
            <a:extLst>
              <a:ext uri="{FF2B5EF4-FFF2-40B4-BE49-F238E27FC236}">
                <a16:creationId xmlns:a16="http://schemas.microsoft.com/office/drawing/2014/main" id="{82FDF0E6-F08C-4144-89DF-E19E4D5C0576}"/>
              </a:ext>
            </a:extLst>
          </p:cNvPr>
          <p:cNvSpPr>
            <a:spLocks noGrp="1"/>
          </p:cNvSpPr>
          <p:nvPr>
            <p:ph type="ftr" sz="quarter" idx="21"/>
          </p:nvPr>
        </p:nvSpPr>
        <p:spPr/>
        <p:txBody>
          <a:bodyPr/>
          <a:lstStyle/>
          <a:p>
            <a:endParaRPr lang="en-US" dirty="0"/>
          </a:p>
        </p:txBody>
      </p:sp>
      <p:sp>
        <p:nvSpPr>
          <p:cNvPr id="11" name="Slide Number Placeholder 10">
            <a:extLst>
              <a:ext uri="{FF2B5EF4-FFF2-40B4-BE49-F238E27FC236}">
                <a16:creationId xmlns:a16="http://schemas.microsoft.com/office/drawing/2014/main" id="{851FF921-569A-4A54-859C-5F61B641D598}"/>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6682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8"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a:t>Subtitle</a:t>
            </a:r>
            <a:endParaRPr lang="en-US" dirty="0"/>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9" name="Text Placeholder 9">
            <a:extLst>
              <a:ext uri="{FF2B5EF4-FFF2-40B4-BE49-F238E27FC236}">
                <a16:creationId xmlns:a16="http://schemas.microsoft.com/office/drawing/2014/main" id="{4FCEF2CD-9A3A-421B-94C9-614952CA20BC}"/>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3392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576264" y="1063626"/>
            <a:ext cx="7991474" cy="1565274"/>
          </a:xfrm>
          <a:prstGeom prst="rect">
            <a:avLst/>
          </a:prstGeom>
        </p:spPr>
        <p:txBody>
          <a:bodyPr anchor="b">
            <a:noAutofit/>
          </a:bodyPr>
          <a:lstStyle>
            <a:lvl1pPr marL="0" indent="0" algn="ctr">
              <a:lnSpc>
                <a:spcPct val="100000"/>
              </a:lnSpc>
              <a:buNone/>
              <a:defRPr sz="4000">
                <a:solidFill>
                  <a:schemeClr val="bg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a:t>Click to edit title</a:t>
            </a:r>
            <a:br>
              <a:rPr lang="en-US"/>
            </a:br>
            <a:r>
              <a:rPr lang="en-US"/>
              <a:t>max over 2 lines</a:t>
            </a:r>
            <a:endParaRPr lang="en-US" dirty="0"/>
          </a:p>
        </p:txBody>
      </p:sp>
      <p:sp>
        <p:nvSpPr>
          <p:cNvPr id="9" name="Title 1"/>
          <p:cNvSpPr>
            <a:spLocks noGrp="1"/>
          </p:cNvSpPr>
          <p:nvPr>
            <p:ph type="title" hasCustomPrompt="1"/>
          </p:nvPr>
        </p:nvSpPr>
        <p:spPr>
          <a:xfrm>
            <a:off x="576264" y="2641599"/>
            <a:ext cx="7991474" cy="660401"/>
          </a:xfrm>
        </p:spPr>
        <p:txBody>
          <a:bodyPr anchor="t">
            <a:noAutofit/>
          </a:bodyPr>
          <a:lstStyle>
            <a:lvl1pPr algn="ctr">
              <a:lnSpc>
                <a:spcPct val="100000"/>
              </a:lnSpc>
              <a:defRPr sz="2000">
                <a:solidFill>
                  <a:schemeClr val="accent2"/>
                </a:solidFill>
              </a:defRPr>
            </a:lvl1pPr>
          </a:lstStyle>
          <a:p>
            <a:r>
              <a:rPr lang="en-US"/>
              <a:t>Subtitle</a:t>
            </a:r>
            <a:endParaRPr lang="en-US" dirty="0"/>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US" smtClean="0"/>
              <a:pPr/>
              <a:t>‹#›</a:t>
            </a:fld>
            <a:endParaRPr lang="en-US" dirty="0"/>
          </a:p>
        </p:txBody>
      </p:sp>
      <p:pic>
        <p:nvPicPr>
          <p:cNvPr id="34" name="Graphic 33">
            <a:extLst>
              <a:ext uri="{FF2B5EF4-FFF2-40B4-BE49-F238E27FC236}">
                <a16:creationId xmlns:a16="http://schemas.microsoft.com/office/drawing/2014/main" id="{9B5CBCDE-5E13-4C2D-BD2B-A7F04116F64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5181"/>
          <a:stretch/>
        </p:blipFill>
        <p:spPr>
          <a:xfrm>
            <a:off x="0" y="-1"/>
            <a:ext cx="9144000" cy="797661"/>
          </a:xfrm>
          <a:prstGeom prst="rect">
            <a:avLst/>
          </a:prstGeom>
        </p:spPr>
      </p:pic>
    </p:spTree>
    <p:extLst>
      <p:ext uri="{BB962C8B-B14F-4D97-AF65-F5344CB8AC3E}">
        <p14:creationId xmlns:p14="http://schemas.microsoft.com/office/powerpoint/2010/main" val="20618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576262" y="835025"/>
            <a:ext cx="7991475" cy="3897313"/>
          </a:xfrm>
          <a:prstGeom prst="rect">
            <a:avLst/>
          </a:prstGeom>
        </p:spPr>
        <p:txBody>
          <a:bodyPr vert="horz" lIns="0" tIns="0" rIns="0" bIns="0" rtlCol="0">
            <a:normAutofit/>
          </a:bodyPr>
          <a:lstStyle>
            <a:lvl1pPr>
              <a:defRPr lang="en-GB" dirty="0"/>
            </a:lvl1pPr>
          </a:lstStyle>
          <a:p>
            <a:pPr marL="285750" lvl="0" indent="-285750">
              <a:lnSpc>
                <a:spcPct val="100000"/>
              </a:lnSpc>
            </a:pPr>
            <a:r>
              <a:rPr lang="en-US"/>
              <a:t>Click to edit Master text styles</a:t>
            </a:r>
            <a:endParaRPr lang="en-US" dirty="0"/>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US"/>
              <a:t>Agenda</a:t>
            </a:r>
            <a:endParaRPr lang="en-US" dirty="0"/>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en-US" dirty="0"/>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8919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endParaRPr lang="en-US" dirty="0"/>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18214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576263" y="835026"/>
            <a:ext cx="7991475" cy="3897312"/>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endParaRPr lang="en-US" dirty="0"/>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9723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576263" y="835025"/>
            <a:ext cx="7991475" cy="389731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endParaRPr lang="en-US" dirty="0"/>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US"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2597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4859338" y="835026"/>
            <a:ext cx="3708400" cy="3898800"/>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23" name="Text Placeholder 8"/>
          <p:cNvSpPr>
            <a:spLocks noGrp="1"/>
          </p:cNvSpPr>
          <p:nvPr>
            <p:ph type="body" sz="quarter" idx="24" hasCustomPrompt="1"/>
          </p:nvPr>
        </p:nvSpPr>
        <p:spPr>
          <a:xfrm>
            <a:off x="576264" y="835025"/>
            <a:ext cx="3708400" cy="3898800"/>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endParaRPr lang="en-US" dirty="0"/>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543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7" name="Text Placeholder 9">
            <a:extLst>
              <a:ext uri="{FF2B5EF4-FFF2-40B4-BE49-F238E27FC236}">
                <a16:creationId xmlns:a16="http://schemas.microsoft.com/office/drawing/2014/main" id="{F59E71B1-F750-4435-986C-7F9EF2056098}"/>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89929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9" name="Text Placeholder 8"/>
          <p:cNvSpPr>
            <a:spLocks noGrp="1"/>
          </p:cNvSpPr>
          <p:nvPr>
            <p:ph type="body" sz="quarter" idx="17" hasCustomPrompt="1"/>
          </p:nvPr>
        </p:nvSpPr>
        <p:spPr>
          <a:xfrm>
            <a:off x="4859338" y="835025"/>
            <a:ext cx="3708400" cy="3897313"/>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a:t>Click to add text</a:t>
            </a:r>
          </a:p>
          <a:p>
            <a:pPr lvl="2"/>
            <a:r>
              <a:rPr lang="en-US"/>
              <a:t>Second level</a:t>
            </a:r>
          </a:p>
          <a:p>
            <a:pPr lvl="3"/>
            <a:r>
              <a:rPr lang="en-US"/>
              <a:t>Third level</a:t>
            </a:r>
          </a:p>
          <a:p>
            <a:pPr lvl="4"/>
            <a:r>
              <a:rPr lang="en-US"/>
              <a:t>Fourth level</a:t>
            </a:r>
            <a:endParaRPr lang="en-US" dirty="0"/>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endParaRPr lang="en-US" dirty="0"/>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US"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4036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572000" y="0"/>
            <a:ext cx="4572000" cy="5143500"/>
          </a:xfrm>
          <a:prstGeom prst="rect">
            <a:avLst/>
          </a:prstGeom>
          <a:solidFill>
            <a:schemeClr val="accent6"/>
          </a:solidFill>
        </p:spPr>
        <p:txBody>
          <a:bodyPr tIns="2916000"/>
          <a:lstStyle>
            <a:lvl1pPr marL="0" indent="0" algn="ctr">
              <a:lnSpc>
                <a:spcPct val="100000"/>
              </a:lnSpc>
              <a:buFontTx/>
              <a:buNone/>
              <a:defRPr>
                <a:solidFill>
                  <a:schemeClr val="tx1"/>
                </a:solidFill>
              </a:defRPr>
            </a:lvl1pPr>
          </a:lstStyle>
          <a:p>
            <a:r>
              <a:rPr lang="en-US" noProof="0"/>
              <a:t>Drag picture to placeholder </a:t>
            </a:r>
            <a:br>
              <a:rPr lang="en-US" noProof="0"/>
            </a:br>
            <a:r>
              <a:rPr lang="en-US" noProof="0"/>
              <a:t>or click icon to add</a:t>
            </a:r>
            <a:endParaRPr lang="en-US" noProof="0" dirty="0"/>
          </a:p>
        </p:txBody>
      </p:sp>
      <p:sp>
        <p:nvSpPr>
          <p:cNvPr id="11" name="Text Placeholder 8"/>
          <p:cNvSpPr>
            <a:spLocks noGrp="1"/>
          </p:cNvSpPr>
          <p:nvPr>
            <p:ph type="body" sz="quarter" idx="24" hasCustomPrompt="1"/>
          </p:nvPr>
        </p:nvSpPr>
        <p:spPr>
          <a:xfrm>
            <a:off x="576264" y="835025"/>
            <a:ext cx="370840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576263" y="195263"/>
            <a:ext cx="3708400" cy="504825"/>
          </a:xfrm>
        </p:spPr>
        <p:txBody>
          <a:bodyPr/>
          <a:lstStyle>
            <a:lvl1pPr>
              <a:defRPr/>
            </a:lvl1pPr>
          </a:lstStyle>
          <a:p>
            <a:endParaRPr lang="en-US" dirty="0"/>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00392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4572000" cy="5143500"/>
          </a:xfrm>
          <a:prstGeom prst="rect">
            <a:avLst/>
          </a:prstGeom>
          <a:solidFill>
            <a:schemeClr val="accent6"/>
          </a:solidFill>
        </p:spPr>
        <p:txBody>
          <a:bodyPr tIns="2916000"/>
          <a:lstStyle>
            <a:lvl1pPr marL="0" indent="0" algn="ctr">
              <a:lnSpc>
                <a:spcPct val="100000"/>
              </a:lnSpc>
              <a:buFontTx/>
              <a:buNone/>
              <a:defRPr>
                <a:solidFill>
                  <a:schemeClr val="tx1"/>
                </a:solidFill>
              </a:defRPr>
            </a:lvl1pPr>
          </a:lstStyle>
          <a:p>
            <a:r>
              <a:rPr lang="en-US" noProof="0"/>
              <a:t>Drag picture to placeholder</a:t>
            </a:r>
            <a:br>
              <a:rPr lang="en-US" noProof="0"/>
            </a:br>
            <a:r>
              <a:rPr lang="en-US" noProof="0"/>
              <a:t>or click icon to add</a:t>
            </a:r>
            <a:endParaRPr lang="en-US" noProof="0" dirty="0"/>
          </a:p>
        </p:txBody>
      </p:sp>
      <p:sp>
        <p:nvSpPr>
          <p:cNvPr id="18" name="Text Placeholder 8"/>
          <p:cNvSpPr>
            <a:spLocks noGrp="1"/>
          </p:cNvSpPr>
          <p:nvPr>
            <p:ph type="body" sz="quarter" idx="25" hasCustomPrompt="1"/>
          </p:nvPr>
        </p:nvSpPr>
        <p:spPr>
          <a:xfrm>
            <a:off x="4859338" y="835025"/>
            <a:ext cx="3681797"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4859338" y="195263"/>
            <a:ext cx="3681797" cy="504825"/>
          </a:xfrm>
        </p:spPr>
        <p:txBody>
          <a:bodyPr/>
          <a:lstStyle>
            <a:lvl1pPr>
              <a:defRPr/>
            </a:lvl1pPr>
          </a:lstStyle>
          <a:p>
            <a:endParaRPr lang="en-US" dirty="0"/>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US"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US"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7456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ect">
            <a:avLst/>
          </a:prstGeom>
          <a:solidFill>
            <a:schemeClr val="accent6"/>
          </a:solidFill>
        </p:spPr>
        <p:txBody>
          <a:bodyPr tIns="223200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endParaRPr lang="en-US" dirty="0"/>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US"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434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oundRect">
            <a:avLst>
              <a:gd name="adj" fmla="val 4402"/>
            </a:avLst>
          </a:prstGeom>
          <a:solidFill>
            <a:schemeClr val="accent6"/>
          </a:solidFill>
          <a:effectLst/>
          <a:extLst>
            <a:ext uri="{53640926-AAD7-44D8-BBD7-CCE9431645EC}">
              <a14:shadowObscured xmlns:a14="http://schemas.microsoft.com/office/drawing/2010/main"/>
            </a:ext>
          </a:extLst>
        </p:spPr>
        <p:txBody>
          <a:bodyPr lIns="0" tIns="2232000" rIns="0" bIns="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en-US"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en-US" dirty="0"/>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US" smtClean="0"/>
              <a:pPr/>
              <a:t>‹#›</a:t>
            </a:fld>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endParaRPr lang="en-US" dirty="0"/>
          </a:p>
        </p:txBody>
      </p:sp>
    </p:spTree>
    <p:extLst>
      <p:ext uri="{BB962C8B-B14F-4D97-AF65-F5344CB8AC3E}">
        <p14:creationId xmlns:p14="http://schemas.microsoft.com/office/powerpoint/2010/main" val="370293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ect">
            <a:avLst/>
          </a:prstGeom>
          <a:solidFill>
            <a:schemeClr val="accent6"/>
          </a:solidFill>
        </p:spPr>
        <p:txBody>
          <a:bodyPr tIns="223200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endParaRPr lang="en-US" dirty="0"/>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49770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oundRect">
            <a:avLst>
              <a:gd name="adj" fmla="val 4626"/>
            </a:avLst>
          </a:prstGeom>
          <a:solidFill>
            <a:schemeClr val="accent6"/>
          </a:solidFill>
          <a:effectLst/>
        </p:spPr>
        <p:txBody>
          <a:bodyPr tIns="223200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endParaRPr lang="en-US" dirty="0"/>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US"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95825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576263" y="835025"/>
            <a:ext cx="7991475" cy="3897313"/>
          </a:xfrm>
          <a:solidFill>
            <a:schemeClr val="accent6"/>
          </a:solidFill>
        </p:spPr>
        <p:txBody>
          <a:bodyPr tIns="2232000"/>
          <a:lstStyle>
            <a:lvl1pPr marL="0" indent="0" algn="ctr">
              <a:buNone/>
              <a:defRPr>
                <a:solidFill>
                  <a:schemeClr val="tx1"/>
                </a:solidFill>
              </a:defRPr>
            </a:lvl1pPr>
          </a:lstStyle>
          <a:p>
            <a:pPr marL="0" marR="0" lvl="0" indent="0" algn="ctr"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a:t>Drag picture to placeholder or click icon to add</a:t>
            </a:r>
            <a:endParaRPr lang="en-US" noProof="0" dirty="0"/>
          </a:p>
        </p:txBody>
      </p:sp>
    </p:spTree>
    <p:extLst>
      <p:ext uri="{BB962C8B-B14F-4D97-AF65-F5344CB8AC3E}">
        <p14:creationId xmlns:p14="http://schemas.microsoft.com/office/powerpoint/2010/main" val="35665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9144000" cy="5143500"/>
          </a:xfrm>
          <a:solidFill>
            <a:srgbClr val="3E4043">
              <a:alpha val="14902"/>
            </a:srgbClr>
          </a:solidFill>
        </p:spPr>
        <p:txBody>
          <a:bodyPr/>
          <a:lstStyle>
            <a:lvl1pPr marL="0" indent="0" algn="ctr">
              <a:buNone/>
              <a:defRPr/>
            </a:lvl1pPr>
          </a:lstStyle>
          <a:p>
            <a:pPr marL="0" marR="0" lvl="0" indent="0" algn="l"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a:t>Drag movie to placeholder or click icon to add</a:t>
            </a:r>
            <a:endParaRPr lang="en-US" noProof="0" dirty="0"/>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576263" y="4227513"/>
            <a:ext cx="7991474" cy="50482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4840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576261" y="835024"/>
            <a:ext cx="7990394" cy="3897313"/>
          </a:xfrm>
          <a:prstGeom prst="rect">
            <a:avLst/>
          </a:prstGeom>
        </p:spPr>
        <p:txBody>
          <a:bodyPr/>
          <a:lstStyle>
            <a:lvl1pPr marL="0" indent="0">
              <a:lnSpc>
                <a:spcPct val="100000"/>
              </a:lnSpc>
              <a:buNone/>
              <a:defRPr/>
            </a:lvl1pPr>
          </a:lstStyle>
          <a:p>
            <a:r>
              <a:rPr lang="en-US" noProof="0"/>
              <a:t>Click icon to add table</a:t>
            </a:r>
            <a:endParaRPr lang="en-US" noProof="0" dirty="0"/>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72896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34770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EE115E-9A03-449B-92F1-3CD40794A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7900" y="2057400"/>
            <a:ext cx="3086100" cy="3086100"/>
          </a:xfrm>
          <a:prstGeom prst="rect">
            <a:avLst/>
          </a:prstGeom>
        </p:spPr>
      </p:pic>
      <p:sp>
        <p:nvSpPr>
          <p:cNvPr id="7" name="Title 1"/>
          <p:cNvSpPr>
            <a:spLocks noGrp="1"/>
          </p:cNvSpPr>
          <p:nvPr>
            <p:ph type="title" hasCustomPrompt="1"/>
          </p:nvPr>
        </p:nvSpPr>
        <p:spPr>
          <a:xfrm>
            <a:off x="576262" y="835024"/>
            <a:ext cx="5990400" cy="3168000"/>
          </a:xfrm>
          <a:prstGeom prst="rect">
            <a:avLst/>
          </a:prstGeom>
        </p:spPr>
        <p:txBody>
          <a:bodyPr lIns="0" tIns="0" rIns="0">
            <a:normAutofit/>
          </a:bodyPr>
          <a:lstStyle>
            <a:lvl1pPr marL="0" indent="0">
              <a:lnSpc>
                <a:spcPct val="100000"/>
              </a:lnSpc>
              <a:defRPr sz="3600" baseline="0">
                <a:solidFill>
                  <a:schemeClr val="bg1"/>
                </a:solidFill>
              </a:defRPr>
            </a:lvl1pPr>
          </a:lstStyle>
          <a:p>
            <a:r>
              <a:rPr lang="en-US"/>
              <a:t>“Quote”</a:t>
            </a:r>
            <a:endParaRPr lang="en-US" dirty="0"/>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60114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solidFill>
                  <a:schemeClr val="tx1"/>
                </a:solidFill>
              </a:defRPr>
            </a:lvl1pPr>
          </a:lstStyle>
          <a:p>
            <a:r>
              <a:rPr lang="en-US" noProof="0"/>
              <a:t>Drag picture into placeholder</a:t>
            </a:r>
            <a:endParaRPr lang="en-US" noProof="0"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835024"/>
            <a:ext cx="5976000" cy="3168000"/>
          </a:xfrm>
          <a:prstGeom prst="rect">
            <a:avLst/>
          </a:prstGeom>
        </p:spPr>
        <p:txBody>
          <a:bodyPr lIns="0" rIns="0">
            <a:normAutofit/>
          </a:bodyPr>
          <a:lstStyle>
            <a:lvl1pPr marL="0" indent="0">
              <a:lnSpc>
                <a:spcPct val="100000"/>
              </a:lnSpc>
              <a:defRPr sz="3600">
                <a:solidFill>
                  <a:schemeClr val="bg1"/>
                </a:solidFill>
              </a:defRPr>
            </a:lvl1pPr>
          </a:lstStyle>
          <a:p>
            <a:r>
              <a:rPr lang="en-US"/>
              <a:t>“Quote”</a:t>
            </a:r>
            <a:endParaRPr lang="en-US" dirty="0"/>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146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solidFill>
                  <a:schemeClr val="tx1"/>
                </a:solidFill>
              </a:defRPr>
            </a:lvl1pPr>
          </a:lstStyle>
          <a:p>
            <a:r>
              <a:rPr lang="en-US"/>
              <a:t>Drag </a:t>
            </a:r>
            <a:r>
              <a:rPr lang="en-US" noProof="0"/>
              <a:t>picture</a:t>
            </a:r>
            <a:r>
              <a:rPr lang="en-US"/>
              <a:t> into placeholder</a:t>
            </a:r>
            <a:endParaRPr lang="en-US"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835024"/>
            <a:ext cx="5976000" cy="3168000"/>
          </a:xfrm>
          <a:prstGeom prst="rect">
            <a:avLst/>
          </a:prstGeom>
        </p:spPr>
        <p:txBody>
          <a:bodyPr lIns="0" rIns="0">
            <a:normAutofit/>
          </a:bodyPr>
          <a:lstStyle>
            <a:lvl1pPr marL="0" indent="0">
              <a:lnSpc>
                <a:spcPct val="100000"/>
              </a:lnSpc>
              <a:defRPr sz="3600">
                <a:solidFill>
                  <a:srgbClr val="53565A"/>
                </a:solidFill>
              </a:defRPr>
            </a:lvl1pPr>
          </a:lstStyle>
          <a:p>
            <a:r>
              <a:rPr lang="en-US"/>
              <a:t>“Quote”</a:t>
            </a:r>
            <a:endParaRPr lang="en-US" dirty="0"/>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65552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576263" y="1944888"/>
            <a:ext cx="3708400" cy="1594378"/>
          </a:xfrm>
        </p:spPr>
        <p:txBody>
          <a:bodyPr/>
          <a:lstStyle>
            <a:lvl1pPr marL="0" indent="0">
              <a:buNone/>
              <a:tabLst/>
              <a:defRPr lang="en-US" sz="5000" kern="1200" dirty="0" smtClean="0">
                <a:solidFill>
                  <a:schemeClr val="bg1"/>
                </a:solidFill>
                <a:latin typeface="+mj-lt"/>
                <a:ea typeface="+mj-ea"/>
                <a:cs typeface="+mj-cs"/>
              </a:defRPr>
            </a:lvl1pPr>
          </a:lstStyle>
          <a:p>
            <a:pPr lvl="0"/>
            <a:r>
              <a:rPr lang="en-US"/>
              <a:t>Closing line</a:t>
            </a:r>
            <a:endParaRPr lang="en-US" dirty="0"/>
          </a:p>
        </p:txBody>
      </p:sp>
      <p:sp>
        <p:nvSpPr>
          <p:cNvPr id="12" name="Text Placeholder 11"/>
          <p:cNvSpPr>
            <a:spLocks noGrp="1"/>
          </p:cNvSpPr>
          <p:nvPr>
            <p:ph type="body" sz="quarter" idx="14" hasCustomPrompt="1"/>
          </p:nvPr>
        </p:nvSpPr>
        <p:spPr>
          <a:xfrm>
            <a:off x="576263" y="4330700"/>
            <a:ext cx="5112709" cy="448866"/>
          </a:xfrm>
          <a:prstGeom prst="rect">
            <a:avLst/>
          </a:prstGeom>
        </p:spPr>
        <p:txBody>
          <a:bodyPr lIns="0" tIns="0" rIns="0" bIns="0">
            <a:noAutofit/>
          </a:bodyPr>
          <a:lstStyle>
            <a:lvl1pPr marL="0" indent="0">
              <a:lnSpc>
                <a:spcPct val="100000"/>
              </a:lnSpc>
              <a:spcBef>
                <a:spcPts val="0"/>
              </a:spcBef>
              <a:buNone/>
              <a:defRPr sz="14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a:t>Department</a:t>
            </a:r>
            <a:br>
              <a:rPr lang="en-US"/>
            </a:br>
            <a:r>
              <a:rPr lang="en-US"/>
              <a:t>Date</a:t>
            </a:r>
            <a:endParaRPr lang="en-US" dirty="0"/>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6" name="Text Placeholder 9">
            <a:extLst>
              <a:ext uri="{FF2B5EF4-FFF2-40B4-BE49-F238E27FC236}">
                <a16:creationId xmlns:a16="http://schemas.microsoft.com/office/drawing/2014/main" id="{AC1E151E-40BD-4BA6-BA47-B4CC88EEAB33}"/>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8826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835024"/>
            <a:ext cx="7990393"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573F1347-FE67-40E4-AA2D-310D37787CEF}"/>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C490D2E0-D57F-4A41-BD5C-3583FF074B3E}"/>
              </a:ext>
            </a:extLst>
          </p:cNvPr>
          <p:cNvSpPr>
            <a:spLocks noGrp="1"/>
          </p:cNvSpPr>
          <p:nvPr>
            <p:ph type="dt" sz="half" idx="16"/>
          </p:nvPr>
        </p:nvSpPr>
        <p:spPr/>
        <p:txBody>
          <a:bodyPr/>
          <a:lstStyle/>
          <a:p>
            <a:endParaRPr lang="en-US" dirty="0"/>
          </a:p>
        </p:txBody>
      </p:sp>
      <p:sp>
        <p:nvSpPr>
          <p:cNvPr id="8" name="Footer Placeholder 7">
            <a:extLst>
              <a:ext uri="{FF2B5EF4-FFF2-40B4-BE49-F238E27FC236}">
                <a16:creationId xmlns:a16="http://schemas.microsoft.com/office/drawing/2014/main" id="{764C421E-5D95-451E-8949-471305E9407B}"/>
              </a:ext>
            </a:extLst>
          </p:cNvPr>
          <p:cNvSpPr>
            <a:spLocks noGrp="1"/>
          </p:cNvSpPr>
          <p:nvPr>
            <p:ph type="ftr" sz="quarter" idx="17"/>
          </p:nvPr>
        </p:nvSpPr>
        <p:spPr/>
        <p:txBody>
          <a:bodyPr/>
          <a:lstStyle/>
          <a:p>
            <a:endParaRPr lang="en-US" dirty="0"/>
          </a:p>
        </p:txBody>
      </p:sp>
      <p:sp>
        <p:nvSpPr>
          <p:cNvPr id="9" name="Slide Number Placeholder 8">
            <a:extLst>
              <a:ext uri="{FF2B5EF4-FFF2-40B4-BE49-F238E27FC236}">
                <a16:creationId xmlns:a16="http://schemas.microsoft.com/office/drawing/2014/main" id="{389D60DA-BD57-4569-90FD-32EA726464E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881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chart righ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59339"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576263" y="834831"/>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01642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chart lef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4859339" y="835025"/>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17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13" name="Chart Placeholder 5"/>
          <p:cNvSpPr>
            <a:spLocks noGrp="1"/>
          </p:cNvSpPr>
          <p:nvPr>
            <p:ph type="chart" sz="quarter" idx="19"/>
          </p:nvPr>
        </p:nvSpPr>
        <p:spPr>
          <a:xfrm>
            <a:off x="4859337"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14" name="Chart Placeholder 5"/>
          <p:cNvSpPr>
            <a:spLocks noGrp="1"/>
          </p:cNvSpPr>
          <p:nvPr>
            <p:ph type="chart" sz="quarter" idx="15"/>
          </p:nvPr>
        </p:nvSpPr>
        <p:spPr>
          <a:xfrm>
            <a:off x="576262"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897C3F8B-AA01-47E2-9CB3-C8B5B86F1B3F}"/>
              </a:ext>
            </a:extLst>
          </p:cNvPr>
          <p:cNvSpPr>
            <a:spLocks noGrp="1"/>
          </p:cNvSpPr>
          <p:nvPr>
            <p:ph type="title"/>
          </p:nvPr>
        </p:nvSpPr>
        <p:spPr/>
        <p:txBody>
          <a:bodyPr/>
          <a:lstStyle/>
          <a:p>
            <a:endParaRPr lang="en-US" dirty="0"/>
          </a:p>
        </p:txBody>
      </p:sp>
      <p:sp>
        <p:nvSpPr>
          <p:cNvPr id="6" name="Date Placeholder 5">
            <a:extLst>
              <a:ext uri="{FF2B5EF4-FFF2-40B4-BE49-F238E27FC236}">
                <a16:creationId xmlns:a16="http://schemas.microsoft.com/office/drawing/2014/main" id="{CD27E724-76AC-43CB-8150-488BD4B602E8}"/>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2402BF66-0833-4D31-80F3-93788D9D40C8}"/>
              </a:ext>
            </a:extLst>
          </p:cNvPr>
          <p:cNvSpPr>
            <a:spLocks noGrp="1"/>
          </p:cNvSpPr>
          <p:nvPr>
            <p:ph type="ftr" sz="quarter" idx="21"/>
          </p:nvPr>
        </p:nvSpPr>
        <p:spPr/>
        <p:txBody>
          <a:bodyPr/>
          <a:lstStyle/>
          <a:p>
            <a:endParaRPr lang="en-US" dirty="0"/>
          </a:p>
        </p:txBody>
      </p:sp>
      <p:sp>
        <p:nvSpPr>
          <p:cNvPr id="8" name="Slide Number Placeholder 7">
            <a:extLst>
              <a:ext uri="{FF2B5EF4-FFF2-40B4-BE49-F238E27FC236}">
                <a16:creationId xmlns:a16="http://schemas.microsoft.com/office/drawing/2014/main" id="{446FAC6A-2EDD-45F1-BB2D-4D0B78A05100}"/>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9794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Chart Placeholder 5"/>
          <p:cNvSpPr>
            <a:spLocks noGrp="1"/>
          </p:cNvSpPr>
          <p:nvPr>
            <p:ph type="chart" sz="quarter" idx="18"/>
          </p:nvPr>
        </p:nvSpPr>
        <p:spPr>
          <a:xfrm>
            <a:off x="3336087"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9" name="Chart Placeholder 5"/>
          <p:cNvSpPr>
            <a:spLocks noGrp="1"/>
          </p:cNvSpPr>
          <p:nvPr>
            <p:ph type="chart" sz="quarter" idx="19"/>
          </p:nvPr>
        </p:nvSpPr>
        <p:spPr>
          <a:xfrm>
            <a:off x="6095912"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F6AC3EB6-1B81-4F6E-9980-641B2C288A81}"/>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8B0E28DA-F910-4040-B42A-86EE40EE1448}"/>
              </a:ext>
            </a:extLst>
          </p:cNvPr>
          <p:cNvSpPr>
            <a:spLocks noGrp="1"/>
          </p:cNvSpPr>
          <p:nvPr>
            <p:ph type="dt" sz="half" idx="20"/>
          </p:nvPr>
        </p:nvSpPr>
        <p:spPr/>
        <p:txBody>
          <a:bodyPr/>
          <a:lstStyle/>
          <a:p>
            <a:endParaRPr lang="en-US" dirty="0"/>
          </a:p>
        </p:txBody>
      </p:sp>
      <p:sp>
        <p:nvSpPr>
          <p:cNvPr id="10" name="Footer Placeholder 9">
            <a:extLst>
              <a:ext uri="{FF2B5EF4-FFF2-40B4-BE49-F238E27FC236}">
                <a16:creationId xmlns:a16="http://schemas.microsoft.com/office/drawing/2014/main" id="{82FDF0E6-F08C-4144-89DF-E19E4D5C0576}"/>
              </a:ext>
            </a:extLst>
          </p:cNvPr>
          <p:cNvSpPr>
            <a:spLocks noGrp="1"/>
          </p:cNvSpPr>
          <p:nvPr>
            <p:ph type="ftr" sz="quarter" idx="21"/>
          </p:nvPr>
        </p:nvSpPr>
        <p:spPr/>
        <p:txBody>
          <a:bodyPr/>
          <a:lstStyle/>
          <a:p>
            <a:endParaRPr lang="en-US" dirty="0"/>
          </a:p>
        </p:txBody>
      </p:sp>
      <p:sp>
        <p:nvSpPr>
          <p:cNvPr id="11" name="Slide Number Placeholder 10">
            <a:extLst>
              <a:ext uri="{FF2B5EF4-FFF2-40B4-BE49-F238E27FC236}">
                <a16:creationId xmlns:a16="http://schemas.microsoft.com/office/drawing/2014/main" id="{851FF921-569A-4A54-859C-5F61B641D598}"/>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76029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and gray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8993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8"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1" name="Text Placeholder 9">
            <a:extLst>
              <a:ext uri="{FF2B5EF4-FFF2-40B4-BE49-F238E27FC236}">
                <a16:creationId xmlns:a16="http://schemas.microsoft.com/office/drawing/2014/main" id="{E8A0C770-19FC-43E2-AEE2-B18B053BEFFE}"/>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grayscl/>
            <a:extLst>
              <a:ext uri="{28A0092B-C50C-407E-A947-70E740481C1C}">
                <a14:useLocalDpi xmlns:a14="http://schemas.microsoft.com/office/drawing/2010/main" val="0"/>
              </a:ext>
            </a:extLst>
          </a:blip>
          <a:srcRect/>
          <a:stretch/>
        </p:blipFill>
        <p:spPr>
          <a:xfrm>
            <a:off x="-1" y="0"/>
            <a:ext cx="9138993" cy="797661"/>
          </a:xfrm>
          <a:prstGeom prst="rect">
            <a:avLst/>
          </a:prstGeom>
        </p:spPr>
      </p:pic>
      <p:sp>
        <p:nvSpPr>
          <p:cNvPr id="7" name="Text Placeholder 6"/>
          <p:cNvSpPr>
            <a:spLocks noGrp="1"/>
          </p:cNvSpPr>
          <p:nvPr>
            <p:ph type="body" sz="quarter" idx="15" hasCustomPrompt="1"/>
          </p:nvPr>
        </p:nvSpPr>
        <p:spPr>
          <a:xfrm>
            <a:off x="576264" y="1063626"/>
            <a:ext cx="7991474" cy="1565274"/>
          </a:xfrm>
          <a:prstGeom prst="rect">
            <a:avLst/>
          </a:prstGeom>
        </p:spPr>
        <p:txBody>
          <a:bodyPr anchor="b">
            <a:noAutofit/>
          </a:bodyPr>
          <a:lstStyle>
            <a:lvl1pPr marL="0" indent="0" algn="ctr">
              <a:lnSpc>
                <a:spcPct val="100000"/>
              </a:lnSpc>
              <a:buNone/>
              <a:defRPr sz="4000">
                <a:solidFill>
                  <a:schemeClr val="tx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Click to edit title</a:t>
            </a:r>
            <a:br>
              <a:rPr lang="en-US" dirty="0"/>
            </a:br>
            <a:r>
              <a:rPr lang="en-US" dirty="0"/>
              <a:t>max over 2 lines</a:t>
            </a:r>
          </a:p>
        </p:txBody>
      </p:sp>
      <p:sp>
        <p:nvSpPr>
          <p:cNvPr id="9" name="Title 1"/>
          <p:cNvSpPr>
            <a:spLocks noGrp="1"/>
          </p:cNvSpPr>
          <p:nvPr>
            <p:ph type="title" hasCustomPrompt="1"/>
          </p:nvPr>
        </p:nvSpPr>
        <p:spPr>
          <a:xfrm>
            <a:off x="576264" y="2641599"/>
            <a:ext cx="7991474" cy="660401"/>
          </a:xfrm>
        </p:spPr>
        <p:txBody>
          <a:bodyPr anchor="t">
            <a:noAutofit/>
          </a:bodyPr>
          <a:lstStyle>
            <a:lvl1pPr algn="ctr">
              <a:lnSpc>
                <a:spcPct val="100000"/>
              </a:lnSpc>
              <a:defRPr sz="2000">
                <a:solidFill>
                  <a:schemeClr val="accent2"/>
                </a:solidFill>
              </a:defRPr>
            </a:lvl1pPr>
          </a:lstStyle>
          <a:p>
            <a:r>
              <a:rPr lang="en-US" dirty="0"/>
              <a:t>Subtitle</a:t>
            </a:r>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576262" y="835025"/>
            <a:ext cx="7991475" cy="3897313"/>
          </a:xfrm>
          <a:prstGeom prst="rect">
            <a:avLst/>
          </a:prstGeom>
        </p:spPr>
        <p:txBody>
          <a:bodyPr vert="horz" lIns="0" tIns="0" rIns="0" bIns="0" rtlCol="0">
            <a:normAutofit/>
          </a:bodyPr>
          <a:lstStyle>
            <a:lvl1pPr marL="288000" indent="-288000">
              <a:defRPr lang="en-GB" dirty="0"/>
            </a:lvl1pPr>
          </a:lstStyle>
          <a:p>
            <a:pPr marL="285750" lvl="0" indent="-285750">
              <a:lnSpc>
                <a:spcPct val="100000"/>
              </a:lnSpc>
            </a:pPr>
            <a:r>
              <a:rPr lang="en-US"/>
              <a:t>Click to edit Master text styles</a:t>
            </a:r>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US" dirty="0"/>
              <a:t>Agenda</a:t>
            </a:r>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en-US" dirty="0"/>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26260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0.xml"/><Relationship Id="rId7"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2.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4.sv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3.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56.xml"/><Relationship Id="rId7" Type="http://schemas.openxmlformats.org/officeDocument/2006/relationships/image" Target="../media/image3.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4.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endParaRPr lang="en-US" dirty="0"/>
          </a:p>
        </p:txBody>
      </p: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8567737" y="198501"/>
            <a:ext cx="401839" cy="443408"/>
          </a:xfrm>
          <a:prstGeom prst="rect">
            <a:avLst/>
          </a:prstGeom>
        </p:spPr>
      </p:pic>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a:t>Click to edit Master title style</a:t>
            </a:r>
            <a:endParaRPr lang="en-US" noProof="0" dirty="0"/>
          </a:p>
        </p:txBody>
      </p:sp>
      <p:sp>
        <p:nvSpPr>
          <p:cNvPr id="11" name="Text Placeholder 2"/>
          <p:cNvSpPr>
            <a:spLocks noGrp="1"/>
          </p:cNvSpPr>
          <p:nvPr>
            <p:ph type="body" idx="1"/>
          </p:nvPr>
        </p:nvSpPr>
        <p:spPr>
          <a:xfrm>
            <a:off x="576263" y="835024"/>
            <a:ext cx="7991475" cy="38973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803" r:id="rId3"/>
    <p:sldLayoutId id="2147483660" r:id="rId4"/>
    <p:sldLayoutId id="2147483802" r:id="rId5"/>
    <p:sldLayoutId id="2147483804" r:id="rId6"/>
    <p:sldLayoutId id="2147483701" r:id="rId7"/>
    <p:sldLayoutId id="2147483734" r:id="rId8"/>
    <p:sldLayoutId id="2147483650" r:id="rId9"/>
    <p:sldLayoutId id="2147483735" r:id="rId10"/>
    <p:sldLayoutId id="2147483708" r:id="rId11"/>
    <p:sldLayoutId id="2147483662" r:id="rId12"/>
    <p:sldLayoutId id="2147483703" r:id="rId13"/>
    <p:sldLayoutId id="2147483696" r:id="rId14"/>
    <p:sldLayoutId id="2147483663" r:id="rId15"/>
    <p:sldLayoutId id="2147483698" r:id="rId16"/>
    <p:sldLayoutId id="2147483699" r:id="rId17"/>
    <p:sldLayoutId id="2147483737" r:id="rId18"/>
    <p:sldLayoutId id="2147483666" r:id="rId19"/>
    <p:sldLayoutId id="2147483736" r:id="rId20"/>
    <p:sldLayoutId id="2147483738" r:id="rId21"/>
    <p:sldLayoutId id="2147483767" r:id="rId22"/>
    <p:sldLayoutId id="2147483669" r:id="rId23"/>
    <p:sldLayoutId id="2147483665" r:id="rId24"/>
    <p:sldLayoutId id="2147483664" r:id="rId25"/>
    <p:sldLayoutId id="2147483709" r:id="rId26"/>
    <p:sldLayoutId id="214748367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endParaRPr lang="en-US"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fld id="{82F89014-7F8D-47C1-8D79-17A715C9D2BB}" type="slidenum">
              <a:rPr lang="en-US" smtClean="0"/>
              <a:pPr/>
              <a:t>‹#›</a:t>
            </a:fld>
            <a:endParaRPr lang="en-US" dirty="0"/>
          </a:p>
        </p:txBody>
      </p:sp>
      <p:pic>
        <p:nvPicPr>
          <p:cNvPr id="10" name="Picture 7">
            <a:extLst>
              <a:ext uri="{FF2B5EF4-FFF2-40B4-BE49-F238E27FC236}">
                <a16:creationId xmlns:a16="http://schemas.microsoft.com/office/drawing/2014/main" id="{8D5161C8-EE77-4377-B6B1-7E9C29CB9F0D}"/>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567737" y="198501"/>
            <a:ext cx="401839" cy="443408"/>
          </a:xfrm>
          <a:prstGeom prst="rect">
            <a:avLst/>
          </a:prstGeom>
        </p:spPr>
      </p:pic>
    </p:spTree>
    <p:extLst>
      <p:ext uri="{BB962C8B-B14F-4D97-AF65-F5344CB8AC3E}">
        <p14:creationId xmlns:p14="http://schemas.microsoft.com/office/powerpoint/2010/main" val="2310582144"/>
      </p:ext>
    </p:extLst>
  </p:cSld>
  <p:clrMap bg1="lt1" tx1="dk1" bg2="lt2" tx2="dk2" accent1="accent1" accent2="accent2" accent3="accent3" accent4="accent4" accent5="accent5" accent6="accent6" hlink="hlink" folHlink="folHlink"/>
  <p:sldLayoutIdLst>
    <p:sldLayoutId id="2147483789" r:id="rId1"/>
    <p:sldLayoutId id="2147483788" r:id="rId2"/>
    <p:sldLayoutId id="2147483792" r:id="rId3"/>
    <p:sldLayoutId id="2147483790" r:id="rId4"/>
    <p:sldLayoutId id="214748379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E2E2E"/>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bg1"/>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bg1"/>
                </a:solidFill>
              </a:defRPr>
            </a:lvl1pPr>
          </a:lstStyle>
          <a:p>
            <a:endParaRPr lang="en-US"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a:noFill/>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bg1"/>
                </a:solidFill>
              </a:defRPr>
            </a:lvl1pPr>
          </a:lstStyle>
          <a:p>
            <a:fld id="{82F89014-7F8D-47C1-8D79-17A715C9D2BB}" type="slidenum">
              <a:rPr lang="en-US" smtClean="0"/>
              <a:pPr/>
              <a:t>‹#›</a:t>
            </a:fld>
            <a:endParaRPr lang="en-US" dirty="0"/>
          </a:p>
        </p:txBody>
      </p:sp>
      <p:pic>
        <p:nvPicPr>
          <p:cNvPr id="8" name="Picture 7">
            <a:extLst>
              <a:ext uri="{FF2B5EF4-FFF2-40B4-BE49-F238E27FC236}">
                <a16:creationId xmlns:a16="http://schemas.microsoft.com/office/drawing/2014/main" id="{BD2B5B76-D48B-486B-B148-17C02F22EB4C}"/>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8570538" y="198501"/>
            <a:ext cx="396236" cy="443408"/>
          </a:xfrm>
          <a:prstGeom prst="rect">
            <a:avLst/>
          </a:prstGeom>
        </p:spPr>
      </p:pic>
    </p:spTree>
    <p:extLst>
      <p:ext uri="{BB962C8B-B14F-4D97-AF65-F5344CB8AC3E}">
        <p14:creationId xmlns:p14="http://schemas.microsoft.com/office/powerpoint/2010/main" val="12725445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801" r:id="rId16"/>
    <p:sldLayoutId id="2147483762" r:id="rId17"/>
    <p:sldLayoutId id="2147483763" r:id="rId18"/>
    <p:sldLayoutId id="2147483764" r:id="rId19"/>
    <p:sldLayoutId id="2147483765" r:id="rId20"/>
    <p:sldLayoutId id="214748376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bg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bg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bg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bg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E2E2E"/>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bg1"/>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bg1"/>
                </a:solidFill>
              </a:defRPr>
            </a:lvl1pPr>
          </a:lstStyle>
          <a:p>
            <a:endParaRPr lang="en-US"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a:noFill/>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bg1"/>
                </a:solidFill>
              </a:defRPr>
            </a:lvl1pPr>
          </a:lstStyle>
          <a:p>
            <a:fld id="{82F89014-7F8D-47C1-8D79-17A715C9D2BB}" type="slidenum">
              <a:rPr lang="en-US" smtClean="0"/>
              <a:pPr/>
              <a:t>‹#›</a:t>
            </a:fld>
            <a:endParaRPr lang="en-US" dirty="0"/>
          </a:p>
        </p:txBody>
      </p:sp>
      <p:pic>
        <p:nvPicPr>
          <p:cNvPr id="8" name="Picture 7">
            <a:extLst>
              <a:ext uri="{FF2B5EF4-FFF2-40B4-BE49-F238E27FC236}">
                <a16:creationId xmlns:a16="http://schemas.microsoft.com/office/drawing/2014/main" id="{682B01DC-AA4B-4B09-A9C1-2490348EB46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570538" y="198501"/>
            <a:ext cx="396236" cy="443408"/>
          </a:xfrm>
          <a:prstGeom prst="rect">
            <a:avLst/>
          </a:prstGeom>
        </p:spPr>
      </p:pic>
    </p:spTree>
    <p:extLst>
      <p:ext uri="{BB962C8B-B14F-4D97-AF65-F5344CB8AC3E}">
        <p14:creationId xmlns:p14="http://schemas.microsoft.com/office/powerpoint/2010/main" val="266107276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bg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bg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bg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bg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clinicalkey.com/student/content/book/3-s2.0-B9780323930383002999"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www.clinicalkey.com/student/content/book/3-s2.0-B9780323755764009388#hl000055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linicalkey.com/student/content/book/3-s2.0-B9780323568661000329#hl0000305"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hyperlink" Target="https://www.clinicalkey.com/student/content/book/3-s2.0-B9780323930383002999#hl0000653"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8.jpeg"/><Relationship Id="rId4" Type="http://schemas.openxmlformats.org/officeDocument/2006/relationships/hyperlink" Target="https://www.ncbi.nlm.nih.gov/pmc/articles/PMC10226868/#:~:text=In%202019%2C%20there%20was%20a,11.2%25%20lower%20compared%20to%202019"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linicalkey.com/student/content/book/3-s2.0-B9780323930383002999#hl0000679"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hyperlink" Target="https://www.clinicalkey.com/student/content/book/3-s2.0-B9780323568661000329#hl0000360"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clinicalkey.com/student/content/book/3-s2.0-B9780323755764009388#hl0000659"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clinicalkey.com/student/content/video/23-s2.0-mm_9780323847704_0002"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www.clinicalkey.com/student/content/book/3-s2.0-B9780323930383002999#hl0000869"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linicalkey.com/student/content/book/3-s2.0-B9780323568661000329#hl0000374"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https://www.clinicalkey.com/student/content/book/3-s2.0-B9780323568661000329#hl0000374"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24.jpeg"/><Relationship Id="rId4" Type="http://schemas.openxmlformats.org/officeDocument/2006/relationships/hyperlink" Target="https://www.clinicalkey.com/student/content/book/3-s2.0-B9780323930383002999#hl000082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hyperlink" Target="https://www.clinicalkey.com/student/content/book/3-s2.0-B9780323930383002999#hl0000873"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clinicalkey.com/student/content/book/3-s2.0-B9780323930383002999#hl0000873"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hyperlink" Target="https://www.ncbi.nlm.nih.gov/pmc/articles/PMC3318527/" TargetMode="Externa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hyperlink" Target="https://www.clinicalkey.com/student/content/video/3-s2.0-B9788131260432000116-v9788131260432_0002"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hyperlink" Target="https://www.clinicalkey.com/student/content/book/3-s2.0-B9780323568661000329#hl0000415"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hyperlink" Target="https://www.clinicalkey.com/student/content/book/3-s2.0-B9780323930383002999#hl000092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linicalkey.com/student/content/book/3-s2.0-B9780323930383002999#hl0000943"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hyperlink" Target="https://www.clinicalkey.com/student/content/book/3-s2.0-B9780323930383002999#t0030" TargetMode="External"/><Relationship Id="rId5" Type="http://schemas.openxmlformats.org/officeDocument/2006/relationships/hyperlink" Target="https://www.clinicalkey.com/student/content/book/3-s2.0-B9780323930383002999#t0025" TargetMode="External"/><Relationship Id="rId4" Type="http://schemas.openxmlformats.org/officeDocument/2006/relationships/hyperlink" Target="https://www.clinicalkey.com/student/content/book/3-s2.0-B9780323930383002999#t002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clinicalkey.com/student/content/book/3-s2.0-B9780323930383002999#hl0000943"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tbcindia.gov.in/WriteReadData/l892s/8337437943TOG-Chapter%204-Treatment%20of%20TB%20Part%201.pdf"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https://tbcindia.gov.in/WriteReadData/l892s/Guidelines%20for%20Programmatic%20Management%20of%20Tuberculosis%20Preventive%20Treatment%20in%20India.pdf"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hyperlink" Target="https://www.clinicalkey.com/student/content/book/3-s2.0-B9788131262450000197#hl0001187" TargetMode="External"/><Relationship Id="rId13" Type="http://schemas.openxmlformats.org/officeDocument/2006/relationships/hyperlink" Target="https://www.clinicalkey.com/student/content/book/3-s2.0-B9788131262450000197#hl0001358" TargetMode="External"/><Relationship Id="rId3" Type="http://schemas.openxmlformats.org/officeDocument/2006/relationships/hyperlink" Target="https://www.clinicalkey.com/student/content/book/3-s2.0-B9788131262450000197#hl0001069" TargetMode="External"/><Relationship Id="rId7" Type="http://schemas.openxmlformats.org/officeDocument/2006/relationships/hyperlink" Target="https://www.clinicalkey.com/student/content/book/3-s2.0-B9788131262450000197#hl0001147" TargetMode="External"/><Relationship Id="rId12" Type="http://schemas.openxmlformats.org/officeDocument/2006/relationships/hyperlink" Target="https://www.clinicalkey.com/student/content/book/3-s2.0-B9788131262450000197#hl0001316" TargetMode="External"/><Relationship Id="rId2" Type="http://schemas.openxmlformats.org/officeDocument/2006/relationships/hyperlink" Target="https://www.clinicalkey.com/student/content/book/3-s2.0-B9788131262450000197#hl0001064" TargetMode="External"/><Relationship Id="rId1" Type="http://schemas.openxmlformats.org/officeDocument/2006/relationships/slideLayout" Target="../slideLayouts/slideLayout11.xml"/><Relationship Id="rId6" Type="http://schemas.openxmlformats.org/officeDocument/2006/relationships/hyperlink" Target="https://www.clinicalkey.com/student/content/book/3-s2.0-B9788131262450000197#hl0001137" TargetMode="External"/><Relationship Id="rId11" Type="http://schemas.openxmlformats.org/officeDocument/2006/relationships/hyperlink" Target="https://www.clinicalkey.com/student/content/book/3-s2.0-B9788131262450000197#hl0001283" TargetMode="External"/><Relationship Id="rId5" Type="http://schemas.openxmlformats.org/officeDocument/2006/relationships/hyperlink" Target="https://www.clinicalkey.com/student/content/book/3-s2.0-B9788131262450000197#hl0001134" TargetMode="External"/><Relationship Id="rId10" Type="http://schemas.openxmlformats.org/officeDocument/2006/relationships/hyperlink" Target="https://www.clinicalkey.com/student/content/book/3-s2.0-B9788131262450000197#hl0001249" TargetMode="External"/><Relationship Id="rId4" Type="http://schemas.openxmlformats.org/officeDocument/2006/relationships/hyperlink" Target="https://www.clinicalkey.com/student/content/book/3-s2.0-B9788131262450000197#hl0001075" TargetMode="External"/><Relationship Id="rId9" Type="http://schemas.openxmlformats.org/officeDocument/2006/relationships/hyperlink" Target="https://www.clinicalkey.com/student/content/book/3-s2.0-B9788131262450000197#hl0001208" TargetMode="External"/><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s://indiambbsskills.clinicalkey.com/mod/url/view.php?id=155467"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hyperlink" Target="https://indiambbsskills.clinicalkey.com/local/courses/2495/m08_lymph_node_s04_Tuberculous_LN/data/LandingPg.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linicalkey.com/student/topic/tuberculosis#hl0001885" TargetMode="Externa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hyperlink" Target="https://www.clinicalkey.com/student/content/video/3-s2.0-B9788131260432000128-v9788131260432_0003" TargetMode="External"/><Relationship Id="rId2" Type="http://schemas.openxmlformats.org/officeDocument/2006/relationships/hyperlink" Target="https://www.clinicalkey.com/student/content/video/3-s2.0-B9788131260333000122-v9788131260333_0003" TargetMode="External"/><Relationship Id="rId1" Type="http://schemas.openxmlformats.org/officeDocument/2006/relationships/slideLayout" Target="../slideLayouts/slideLayout11.xml"/><Relationship Id="rId6" Type="http://schemas.openxmlformats.org/officeDocument/2006/relationships/hyperlink" Target="https://www.clinicalkey.com/student/content/video/3-s2.0-B9788131260333000134-v9788131260333_0004" TargetMode="External"/><Relationship Id="rId5" Type="http://schemas.openxmlformats.org/officeDocument/2006/relationships/hyperlink" Target="https://www.clinicalkey.com/student/content/video/3-s2.0-B9788131260432000141-v9788131260432_0005" TargetMode="External"/><Relationship Id="rId4" Type="http://schemas.openxmlformats.org/officeDocument/2006/relationships/hyperlink" Target="https://www.clinicalkey.com/student/content/video/3-s2.0-B978813126043200013X-v9788131260432_0004"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linicalkey.com/student/content/video/3-s2.0-B9788131260333000110-v9788131260333_0002"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https://www.clinicalkey.com/student/content/book/3-s2.0-B9780702077050000549#hl0000487" TargetMode="External"/><Relationship Id="rId2" Type="http://schemas.openxmlformats.org/officeDocument/2006/relationships/hyperlink" Target="https://www.clinicalkey.com/student/content/book/3-s2.0-B9780702077050000549#hl0000497" TargetMode="External"/><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hyperlink" Target="https://www.clinicalkey.com/student/content/book/3-s2.0-B9780702077050000549#hl0000415" TargetMode="External"/><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clinicalkey.com/student/content/book/3-s2.0-B9780323393942000225#hl0000378"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FD8347-4804-47F1-98FB-1E11456E58E5}"/>
              </a:ext>
            </a:extLst>
          </p:cNvPr>
          <p:cNvSpPr>
            <a:spLocks noGrp="1"/>
          </p:cNvSpPr>
          <p:nvPr>
            <p:ph type="body" sz="quarter" idx="14"/>
          </p:nvPr>
        </p:nvSpPr>
        <p:spPr/>
        <p:txBody>
          <a:bodyPr/>
          <a:lstStyle/>
          <a:p>
            <a:r>
              <a:rPr lang="en-US" dirty="0"/>
              <a:t>September 2023</a:t>
            </a:r>
          </a:p>
          <a:p>
            <a:r>
              <a:rPr lang="en-US" dirty="0"/>
              <a:t>Elsevier Health, India</a:t>
            </a:r>
          </a:p>
        </p:txBody>
      </p:sp>
      <p:sp>
        <p:nvSpPr>
          <p:cNvPr id="2" name="Title 1">
            <a:extLst>
              <a:ext uri="{FF2B5EF4-FFF2-40B4-BE49-F238E27FC236}">
                <a16:creationId xmlns:a16="http://schemas.microsoft.com/office/drawing/2014/main" id="{A546164F-14D7-4C97-AFFF-0E08E038243D}"/>
              </a:ext>
            </a:extLst>
          </p:cNvPr>
          <p:cNvSpPr>
            <a:spLocks noGrp="1"/>
          </p:cNvSpPr>
          <p:nvPr>
            <p:ph type="ctrTitle"/>
          </p:nvPr>
        </p:nvSpPr>
        <p:spPr/>
        <p:txBody>
          <a:bodyPr/>
          <a:lstStyle/>
          <a:p>
            <a:r>
              <a:rPr lang="en-US" dirty="0"/>
              <a:t>Sample Lecture on Tuberculosis</a:t>
            </a:r>
          </a:p>
        </p:txBody>
      </p:sp>
      <p:sp>
        <p:nvSpPr>
          <p:cNvPr id="9" name="Text Placeholder 8">
            <a:extLst>
              <a:ext uri="{FF2B5EF4-FFF2-40B4-BE49-F238E27FC236}">
                <a16:creationId xmlns:a16="http://schemas.microsoft.com/office/drawing/2014/main" id="{1A9378B2-982B-4C37-BEC6-9E2229210620}"/>
              </a:ext>
            </a:extLst>
          </p:cNvPr>
          <p:cNvSpPr>
            <a:spLocks noGrp="1"/>
          </p:cNvSpPr>
          <p:nvPr>
            <p:ph type="body" sz="quarter" idx="16"/>
          </p:nvPr>
        </p:nvSpPr>
        <p:spPr/>
        <p:txBody>
          <a:bodyPr/>
          <a:lstStyle/>
          <a:p>
            <a:r>
              <a:rPr lang="en-US" dirty="0"/>
              <a:t>King George’s Medical University</a:t>
            </a:r>
          </a:p>
        </p:txBody>
      </p:sp>
      <p:sp>
        <p:nvSpPr>
          <p:cNvPr id="3" name="Text Placeholder 2">
            <a:extLst>
              <a:ext uri="{FF2B5EF4-FFF2-40B4-BE49-F238E27FC236}">
                <a16:creationId xmlns:a16="http://schemas.microsoft.com/office/drawing/2014/main" id="{8D43E2E1-D8D0-428F-9CE1-98FD10199A0F}"/>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63758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https://www.clinicalkey.com/student/content/book/3-s2.0-B9780323930383002999</a:t>
            </a:r>
            <a:r>
              <a:rPr lang="en-US" sz="800" b="0" i="0" dirty="0">
                <a:solidFill>
                  <a:srgbClr val="2E2E2E"/>
                </a:solidFill>
                <a:effectLst/>
                <a:latin typeface="ElsevierSansWeb"/>
              </a:rPr>
              <a:t>; </a:t>
            </a:r>
            <a:r>
              <a:rPr lang="en-US" sz="800" b="0" i="0" dirty="0">
                <a:solidFill>
                  <a:srgbClr val="2E2E2E"/>
                </a:solidFill>
                <a:effectLst/>
                <a:latin typeface="ElsevierSansWeb"/>
                <a:hlinkClick r:id="rId4"/>
              </a:rPr>
              <a:t>https://www.clinicalkey.com/student/content/book/3-s2.0-B9780323755764009388#hl0000554</a:t>
            </a:r>
            <a:r>
              <a:rPr lang="en-US" sz="800" b="0" i="0" dirty="0">
                <a:solidFill>
                  <a:srgbClr val="2E2E2E"/>
                </a:solidFill>
                <a:effectLst/>
                <a:latin typeface="ElsevierSansWeb"/>
              </a:rPr>
              <a:t>  </a:t>
            </a:r>
            <a:endParaRPr lang="en-US" sz="800" dirty="0"/>
          </a:p>
        </p:txBody>
      </p:sp>
      <p:sp>
        <p:nvSpPr>
          <p:cNvPr id="7" name="TextBox 6">
            <a:extLst>
              <a:ext uri="{FF2B5EF4-FFF2-40B4-BE49-F238E27FC236}">
                <a16:creationId xmlns:a16="http://schemas.microsoft.com/office/drawing/2014/main" id="{4780CFB2-20E0-336F-B896-200A5FD3860E}"/>
              </a:ext>
            </a:extLst>
          </p:cNvPr>
          <p:cNvSpPr txBox="1"/>
          <p:nvPr/>
        </p:nvSpPr>
        <p:spPr>
          <a:xfrm>
            <a:off x="576262" y="700088"/>
            <a:ext cx="8567737" cy="2462213"/>
          </a:xfrm>
          <a:prstGeom prst="rect">
            <a:avLst/>
          </a:prstGeom>
          <a:noFill/>
        </p:spPr>
        <p:txBody>
          <a:bodyPr wrap="square">
            <a:spAutoFit/>
          </a:bodyPr>
          <a:lstStyle/>
          <a:p>
            <a:r>
              <a:rPr lang="en-US" sz="1400" dirty="0"/>
              <a:t>Tuberculosis (TB): a granulomatous disease caused by the slow-growing, acid-fast bacillus </a:t>
            </a:r>
            <a:r>
              <a:rPr lang="en-US" sz="1400" i="1" dirty="0"/>
              <a:t>Mycobacterium tuberculosis </a:t>
            </a:r>
            <a:r>
              <a:rPr lang="en-US" sz="1400" dirty="0"/>
              <a:t>(</a:t>
            </a:r>
            <a:r>
              <a:rPr lang="en-US" sz="1400" dirty="0" err="1"/>
              <a:t>Mtb</a:t>
            </a:r>
            <a:r>
              <a:rPr lang="en-US" sz="1400" dirty="0"/>
              <a:t>). Leading infectious disease cause of death worldwide before Covid</a:t>
            </a:r>
          </a:p>
          <a:p>
            <a:endParaRPr lang="en-US" sz="1400" dirty="0"/>
          </a:p>
          <a:p>
            <a:r>
              <a:rPr lang="en-US" sz="1400" dirty="0"/>
              <a:t>Two states of M. tuberculosis infection are recognized: Latent tuberculosis infection (LTBI) and acute tuberculosis disease. 5% to 15% have progression to tuberculosis disease.</a:t>
            </a:r>
          </a:p>
          <a:p>
            <a:endParaRPr lang="en-US" sz="1400" dirty="0"/>
          </a:p>
          <a:p>
            <a:r>
              <a:rPr lang="en-US" sz="1400" dirty="0"/>
              <a:t>Multidrug resistant TB – disease caused by </a:t>
            </a:r>
            <a:r>
              <a:rPr lang="en-US" sz="1400" dirty="0" err="1"/>
              <a:t>Mtb</a:t>
            </a:r>
            <a:r>
              <a:rPr lang="en-US" sz="1400" dirty="0"/>
              <a:t> strains resistant to at least isoniazid (INH) and rifampin (RIF)</a:t>
            </a:r>
          </a:p>
          <a:p>
            <a:r>
              <a:rPr lang="en-US" sz="1400" dirty="0"/>
              <a:t>Extensively drug resistant TB – disease caused by drug resistant strains that are also resistant to </a:t>
            </a:r>
          </a:p>
          <a:p>
            <a:endParaRPr lang="en-US" sz="1400" dirty="0"/>
          </a:p>
          <a:p>
            <a:r>
              <a:rPr lang="en-US" sz="1400" dirty="0"/>
              <a:t>Primary versus Secondary/ Reactivation TB</a:t>
            </a:r>
          </a:p>
        </p:txBody>
      </p:sp>
      <p:sp>
        <p:nvSpPr>
          <p:cNvPr id="10" name="TextBox 9">
            <a:extLst>
              <a:ext uri="{FF2B5EF4-FFF2-40B4-BE49-F238E27FC236}">
                <a16:creationId xmlns:a16="http://schemas.microsoft.com/office/drawing/2014/main" id="{3F785825-B9D5-7F49-B2AF-DEBED4AEE7E5}"/>
              </a:ext>
            </a:extLst>
          </p:cNvPr>
          <p:cNvSpPr txBox="1"/>
          <p:nvPr/>
        </p:nvSpPr>
        <p:spPr>
          <a:xfrm>
            <a:off x="576262" y="3527011"/>
            <a:ext cx="4598276" cy="738664"/>
          </a:xfrm>
          <a:prstGeom prst="rect">
            <a:avLst/>
          </a:prstGeom>
          <a:noFill/>
        </p:spPr>
        <p:txBody>
          <a:bodyPr wrap="square">
            <a:spAutoFit/>
          </a:bodyPr>
          <a:lstStyle/>
          <a:p>
            <a:r>
              <a:rPr lang="en-US" sz="1400" dirty="0"/>
              <a:t>ICD-10CM CODES</a:t>
            </a:r>
          </a:p>
          <a:p>
            <a:r>
              <a:rPr lang="en-US" sz="1400" dirty="0"/>
              <a:t>A15.0	Tuberculosis of lung</a:t>
            </a:r>
          </a:p>
          <a:p>
            <a:r>
              <a:rPr lang="en-US" sz="1400" dirty="0"/>
              <a:t>A15.7	Primary respiratory tuberculosis</a:t>
            </a:r>
          </a:p>
        </p:txBody>
      </p:sp>
    </p:spTree>
    <p:extLst>
      <p:ext uri="{BB962C8B-B14F-4D97-AF65-F5344CB8AC3E}">
        <p14:creationId xmlns:p14="http://schemas.microsoft.com/office/powerpoint/2010/main" val="9722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Etiology/ Causative Agents</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https://www.clinicalkey.com/student/content/book/3-s2.0-B9780323568661000329#hl0000305</a:t>
            </a:r>
            <a:r>
              <a:rPr lang="en-US" sz="800" b="0" i="0" dirty="0">
                <a:solidFill>
                  <a:srgbClr val="2E2E2E"/>
                </a:solidFill>
                <a:effectLst/>
                <a:latin typeface="ElsevierSansWeb"/>
              </a:rPr>
              <a:t>; </a:t>
            </a:r>
            <a:endParaRPr lang="en-US" sz="800" dirty="0"/>
          </a:p>
        </p:txBody>
      </p:sp>
      <p:sp>
        <p:nvSpPr>
          <p:cNvPr id="7" name="TextBox 6">
            <a:extLst>
              <a:ext uri="{FF2B5EF4-FFF2-40B4-BE49-F238E27FC236}">
                <a16:creationId xmlns:a16="http://schemas.microsoft.com/office/drawing/2014/main" id="{4780CFB2-20E0-336F-B896-200A5FD3860E}"/>
              </a:ext>
            </a:extLst>
          </p:cNvPr>
          <p:cNvSpPr txBox="1"/>
          <p:nvPr/>
        </p:nvSpPr>
        <p:spPr>
          <a:xfrm>
            <a:off x="576263" y="835222"/>
            <a:ext cx="3323075" cy="3046988"/>
          </a:xfrm>
          <a:prstGeom prst="rect">
            <a:avLst/>
          </a:prstGeom>
          <a:noFill/>
        </p:spPr>
        <p:txBody>
          <a:bodyPr wrap="square">
            <a:spAutoFit/>
          </a:bodyPr>
          <a:lstStyle/>
          <a:p>
            <a:r>
              <a:rPr lang="en-US" sz="1600" b="1" dirty="0"/>
              <a:t>Causative Agents:</a:t>
            </a:r>
          </a:p>
          <a:p>
            <a:r>
              <a:rPr lang="en-US" sz="1600" i="1" dirty="0"/>
              <a:t>M. tuberculosis</a:t>
            </a:r>
          </a:p>
          <a:p>
            <a:r>
              <a:rPr lang="en-US" sz="1600" i="1" dirty="0"/>
              <a:t>M. </a:t>
            </a:r>
            <a:r>
              <a:rPr lang="en-US" sz="1600" i="1" dirty="0" err="1"/>
              <a:t>africanum</a:t>
            </a:r>
            <a:endParaRPr lang="en-US" sz="1600" i="1" dirty="0"/>
          </a:p>
          <a:p>
            <a:r>
              <a:rPr lang="en-US" sz="1600" i="1" dirty="0"/>
              <a:t>M. </a:t>
            </a:r>
            <a:r>
              <a:rPr lang="en-US" sz="1600" i="1" dirty="0" err="1"/>
              <a:t>bovis</a:t>
            </a:r>
            <a:r>
              <a:rPr lang="en-US" sz="1600" i="1" dirty="0"/>
              <a:t> </a:t>
            </a:r>
            <a:r>
              <a:rPr lang="en-US" sz="1600" dirty="0"/>
              <a:t>(commonly associated with intestinal tract TB via consumption of unpasteurized dairy products).</a:t>
            </a:r>
          </a:p>
          <a:p>
            <a:r>
              <a:rPr lang="en-US" sz="1600" i="1" dirty="0"/>
              <a:t>M. </a:t>
            </a:r>
            <a:r>
              <a:rPr lang="en-US" sz="1600" i="1" dirty="0" err="1"/>
              <a:t>canetti</a:t>
            </a:r>
            <a:r>
              <a:rPr lang="en-US" sz="1600" i="1" dirty="0"/>
              <a:t> </a:t>
            </a:r>
            <a:r>
              <a:rPr lang="en-US" sz="1600" dirty="0"/>
              <a:t>(cases seen in the Horn of Africa).</a:t>
            </a:r>
          </a:p>
          <a:p>
            <a:r>
              <a:rPr lang="en-US" sz="1600" i="1" dirty="0"/>
              <a:t>M. </a:t>
            </a:r>
            <a:r>
              <a:rPr lang="en-US" sz="1600" i="1" dirty="0" err="1"/>
              <a:t>pinnipedii</a:t>
            </a:r>
            <a:r>
              <a:rPr lang="en-US" sz="1600" i="1" dirty="0"/>
              <a:t> </a:t>
            </a:r>
            <a:r>
              <a:rPr lang="en-US" sz="1600" dirty="0"/>
              <a:t>(exposure to seals).</a:t>
            </a:r>
          </a:p>
          <a:p>
            <a:r>
              <a:rPr lang="en-US" sz="1600" i="1" dirty="0"/>
              <a:t>M. microti </a:t>
            </a:r>
            <a:r>
              <a:rPr lang="en-US" sz="1600" dirty="0"/>
              <a:t>(a rodent pathogen).</a:t>
            </a:r>
          </a:p>
          <a:p>
            <a:r>
              <a:rPr lang="en-US" sz="1600" dirty="0"/>
              <a:t>Bacillus Calmette–</a:t>
            </a:r>
            <a:r>
              <a:rPr lang="en-US" sz="1600" dirty="0" err="1"/>
              <a:t>Guérin</a:t>
            </a:r>
            <a:r>
              <a:rPr lang="en-US" sz="1600" dirty="0"/>
              <a:t> (BCG).</a:t>
            </a:r>
          </a:p>
        </p:txBody>
      </p:sp>
      <p:pic>
        <p:nvPicPr>
          <p:cNvPr id="2050" name="Picture 2" descr="History | World TB Day | TB | CDC">
            <a:extLst>
              <a:ext uri="{FF2B5EF4-FFF2-40B4-BE49-F238E27FC236}">
                <a16:creationId xmlns:a16="http://schemas.microsoft.com/office/drawing/2014/main" id="{E2CF93CF-4F66-3ED1-264A-A2F2A2701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060" y="856265"/>
            <a:ext cx="2714625" cy="2190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868DD9-6879-95DD-6C83-9C92C2DAE87F}"/>
              </a:ext>
            </a:extLst>
          </p:cNvPr>
          <p:cNvSpPr txBox="1"/>
          <p:nvPr/>
        </p:nvSpPr>
        <p:spPr>
          <a:xfrm>
            <a:off x="5117059" y="3061412"/>
            <a:ext cx="2714625" cy="523220"/>
          </a:xfrm>
          <a:prstGeom prst="rect">
            <a:avLst/>
          </a:prstGeom>
          <a:noFill/>
        </p:spPr>
        <p:txBody>
          <a:bodyPr wrap="square" rtlCol="0">
            <a:spAutoFit/>
          </a:bodyPr>
          <a:lstStyle/>
          <a:p>
            <a:r>
              <a:rPr lang="en-US" sz="1400" i="1" dirty="0"/>
              <a:t>M. tuberculosis </a:t>
            </a:r>
            <a:r>
              <a:rPr lang="en-US" sz="1400" dirty="0"/>
              <a:t>discovered by Dr. Robert Koch in 1882.</a:t>
            </a:r>
          </a:p>
        </p:txBody>
      </p:sp>
    </p:spTree>
    <p:extLst>
      <p:ext uri="{BB962C8B-B14F-4D97-AF65-F5344CB8AC3E}">
        <p14:creationId xmlns:p14="http://schemas.microsoft.com/office/powerpoint/2010/main" val="334972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Epidemiology </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https://www.clinicalkey.com/student/content/book/3-s2.0-B9780323930383002999#hl0000653</a:t>
            </a:r>
            <a:r>
              <a:rPr lang="en-US" sz="800" dirty="0">
                <a:solidFill>
                  <a:srgbClr val="2E2E2E"/>
                </a:solidFill>
                <a:latin typeface="ElsevierSansWeb"/>
              </a:rPr>
              <a:t>; </a:t>
            </a:r>
            <a:r>
              <a:rPr lang="en-US" sz="800" dirty="0">
                <a:solidFill>
                  <a:srgbClr val="2E2E2E"/>
                </a:solidFill>
                <a:latin typeface="ElsevierSansWeb"/>
                <a:hlinkClick r:id="rId4"/>
              </a:rPr>
              <a:t>https://www.ncbi.nlm.nih.gov/pmc/articles/PMC10226868/#:~:text=In%202019%2C%20there%20was%20a,11.2%25%20lower%20compared%20to%202019</a:t>
            </a:r>
            <a:r>
              <a:rPr lang="en-US" sz="800" dirty="0">
                <a:solidFill>
                  <a:srgbClr val="2E2E2E"/>
                </a:solidFill>
                <a:latin typeface="ElsevierSansWeb"/>
              </a:rPr>
              <a:t>. </a:t>
            </a:r>
            <a:endParaRPr lang="en-US" sz="800" dirty="0"/>
          </a:p>
        </p:txBody>
      </p:sp>
      <p:sp>
        <p:nvSpPr>
          <p:cNvPr id="7" name="TextBox 6">
            <a:extLst>
              <a:ext uri="{FF2B5EF4-FFF2-40B4-BE49-F238E27FC236}">
                <a16:creationId xmlns:a16="http://schemas.microsoft.com/office/drawing/2014/main" id="{4780CFB2-20E0-336F-B896-200A5FD3860E}"/>
              </a:ext>
            </a:extLst>
          </p:cNvPr>
          <p:cNvSpPr txBox="1"/>
          <p:nvPr/>
        </p:nvSpPr>
        <p:spPr>
          <a:xfrm>
            <a:off x="576262" y="700088"/>
            <a:ext cx="8567737" cy="1815882"/>
          </a:xfrm>
          <a:prstGeom prst="rect">
            <a:avLst/>
          </a:prstGeom>
          <a:noFill/>
        </p:spPr>
        <p:txBody>
          <a:bodyPr wrap="square">
            <a:spAutoFit/>
          </a:bodyPr>
          <a:lstStyle/>
          <a:p>
            <a:pPr marL="285750" indent="-285750">
              <a:buFont typeface="Arial" panose="020B0604020202020204" pitchFamily="34" charset="0"/>
              <a:buChar char="•"/>
            </a:pPr>
            <a:r>
              <a:rPr lang="en-US" sz="1400" dirty="0"/>
              <a:t>WHO estimates that 1.7 billion people (25% of global population) has LTBI.</a:t>
            </a:r>
          </a:p>
          <a:p>
            <a:pPr marL="285750" indent="-285750">
              <a:buFont typeface="Arial" panose="020B0604020202020204" pitchFamily="34" charset="0"/>
              <a:buChar char="•"/>
            </a:pPr>
            <a:r>
              <a:rPr lang="en-US" sz="1400" dirty="0"/>
              <a:t>35% of cases occur in women.</a:t>
            </a:r>
          </a:p>
          <a:p>
            <a:pPr marL="285750" indent="-285750">
              <a:buFont typeface="Arial" panose="020B0604020202020204" pitchFamily="34" charset="0"/>
              <a:buChar char="•"/>
            </a:pPr>
            <a:r>
              <a:rPr lang="en-US" sz="1400" dirty="0"/>
              <a:t>Disease peaks in young adults.</a:t>
            </a:r>
          </a:p>
          <a:p>
            <a:pPr marL="285750" indent="-285750">
              <a:buFont typeface="Arial" panose="020B0604020202020204" pitchFamily="34" charset="0"/>
              <a:buChar char="•"/>
            </a:pPr>
            <a:r>
              <a:rPr lang="en-US" sz="1400" dirty="0"/>
              <a:t>10% of TB cases globally occur in HIV+ patients and TB is the leading cause of death amongst HIV patients.</a:t>
            </a:r>
          </a:p>
          <a:p>
            <a:pPr marL="285750" indent="-285750">
              <a:buFont typeface="Arial" panose="020B0604020202020204" pitchFamily="34" charset="0"/>
              <a:buChar char="•"/>
            </a:pPr>
            <a:r>
              <a:rPr lang="en-US" sz="1400" dirty="0"/>
              <a:t>In 2019, there was a total of 2,404,815 TB cases detected across </a:t>
            </a:r>
            <a:r>
              <a:rPr lang="en-US" sz="1400" b="1" dirty="0"/>
              <a:t>India</a:t>
            </a:r>
            <a:r>
              <a:rPr lang="en-US" sz="1400" dirty="0"/>
              <a:t>, and this decreased by 24.9% in 2020 (1,805,670 cases). While there was a higher number of total TB cases detected in </a:t>
            </a:r>
            <a:r>
              <a:rPr lang="en-US" sz="1400" b="1" dirty="0"/>
              <a:t>2021 (2,135,830 cases)</a:t>
            </a:r>
            <a:r>
              <a:rPr lang="en-US" sz="1400" dirty="0"/>
              <a:t> compared to 2020, this was 11.2% lower compared to 2019. </a:t>
            </a:r>
          </a:p>
        </p:txBody>
      </p:sp>
      <p:sp>
        <p:nvSpPr>
          <p:cNvPr id="4" name="TextBox 2">
            <a:extLst>
              <a:ext uri="{FF2B5EF4-FFF2-40B4-BE49-F238E27FC236}">
                <a16:creationId xmlns:a16="http://schemas.microsoft.com/office/drawing/2014/main" id="{3D07B1EE-0B6C-E581-2484-120AB749B333}"/>
              </a:ext>
            </a:extLst>
          </p:cNvPr>
          <p:cNvSpPr txBox="1"/>
          <p:nvPr/>
        </p:nvSpPr>
        <p:spPr>
          <a:xfrm>
            <a:off x="4572000" y="2756338"/>
            <a:ext cx="4572000" cy="1687074"/>
          </a:xfrm>
          <a:prstGeom prst="rect">
            <a:avLst/>
          </a:prstGeom>
        </p:spPr>
        <p:txBody>
          <a:bodyPr rtlCol="0" anchor="t"/>
          <a:lstStyle/>
          <a:p>
            <a:pPr algn="l">
              <a:defRPr/>
            </a:pPr>
            <a:endParaRPr lang="en-US" sz="1100" dirty="0"/>
          </a:p>
          <a:p>
            <a:r>
              <a:rPr lang="en-US" sz="900" dirty="0">
                <a:latin typeface="Arial"/>
              </a:rPr>
              <a:t>Tuberculosis
Bailey, Thomas C., Goldman-Cecil Medicine, 299, 2031-2044.e1
Estimated TB incidence rates, 2019 (from Global Report, 2020). The severity of national TB epidemics in terms of the annual number of incident TB cases relative to population size (the incidence rate) in 2019. High-income countries and low-income ...
Copyright ©  2024   Copyright © 2024 by Elsevier Inc. All rights reserved.</a:t>
            </a:r>
          </a:p>
        </p:txBody>
      </p:sp>
      <p:pic>
        <p:nvPicPr>
          <p:cNvPr id="5" name="Picture 3">
            <a:extLst>
              <a:ext uri="{FF2B5EF4-FFF2-40B4-BE49-F238E27FC236}">
                <a16:creationId xmlns:a16="http://schemas.microsoft.com/office/drawing/2014/main" id="{7B0355AE-1E1E-C184-4B20-F6889EE71C59}"/>
              </a:ext>
            </a:extLst>
          </p:cNvPr>
          <p:cNvPicPr>
            <a:picLocks noChangeAspect="1"/>
          </p:cNvPicPr>
          <p:nvPr/>
        </p:nvPicPr>
        <p:blipFill>
          <a:blip r:embed="rId5"/>
          <a:stretch>
            <a:fillRect/>
          </a:stretch>
        </p:blipFill>
        <p:spPr>
          <a:xfrm>
            <a:off x="693682" y="2571750"/>
            <a:ext cx="3752194" cy="2242691"/>
          </a:xfrm>
          <a:prstGeom prst="rect">
            <a:avLst/>
          </a:prstGeom>
        </p:spPr>
      </p:pic>
    </p:spTree>
    <p:extLst>
      <p:ext uri="{BB962C8B-B14F-4D97-AF65-F5344CB8AC3E}">
        <p14:creationId xmlns:p14="http://schemas.microsoft.com/office/powerpoint/2010/main" val="6919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Pathogenesis/ Pathobiology </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https://www.clinicalkey.com/student/content/book/3-s2.0-B9780323930383002999#hl0000679</a:t>
            </a:r>
            <a:r>
              <a:rPr lang="en-US" sz="800" b="0" i="0" dirty="0">
                <a:solidFill>
                  <a:srgbClr val="2E2E2E"/>
                </a:solidFill>
                <a:effectLst/>
                <a:latin typeface="ElsevierSansWeb"/>
              </a:rPr>
              <a:t> </a:t>
            </a:r>
            <a:endParaRPr lang="en-US" sz="800" dirty="0"/>
          </a:p>
        </p:txBody>
      </p:sp>
      <p:sp>
        <p:nvSpPr>
          <p:cNvPr id="6" name="TextBox 2">
            <a:extLst>
              <a:ext uri="{FF2B5EF4-FFF2-40B4-BE49-F238E27FC236}">
                <a16:creationId xmlns:a16="http://schemas.microsoft.com/office/drawing/2014/main" id="{5F6255A1-2928-048F-C213-AB632DD1113C}"/>
              </a:ext>
            </a:extLst>
          </p:cNvPr>
          <p:cNvSpPr txBox="1"/>
          <p:nvPr/>
        </p:nvSpPr>
        <p:spPr>
          <a:xfrm>
            <a:off x="4288221" y="700086"/>
            <a:ext cx="3542434" cy="2540000"/>
          </a:xfrm>
          <a:prstGeom prst="rect">
            <a:avLst/>
          </a:prstGeom>
        </p:spPr>
        <p:txBody>
          <a:bodyPr rtlCol="0" anchor="t"/>
          <a:lstStyle/>
          <a:p>
            <a:pPr algn="l">
              <a:defRPr/>
            </a:pPr>
            <a:endParaRPr lang="en-US" sz="1100" dirty="0"/>
          </a:p>
          <a:p>
            <a:r>
              <a:rPr lang="en-US" sz="900" dirty="0">
                <a:latin typeface="Arial"/>
              </a:rPr>
              <a:t>Tuberculosis
Bailey, Thomas C., Goldman-Cecil Medicine, 299, 2031-2044.e1
Pathogenesis of tuberculosis. M. tuberculosis is transmitted by aerosol and first infects alveolar macrophages in the distal alveoli. During the innate immune phase of the infection, inflammatory cells are recruited to the site of infection, but t...
Copyright ©  2024   Copyright © 2024 by Elsevier Inc. All rights reserved.</a:t>
            </a:r>
          </a:p>
        </p:txBody>
      </p:sp>
      <p:pic>
        <p:nvPicPr>
          <p:cNvPr id="8" name="Picture 3">
            <a:extLst>
              <a:ext uri="{FF2B5EF4-FFF2-40B4-BE49-F238E27FC236}">
                <a16:creationId xmlns:a16="http://schemas.microsoft.com/office/drawing/2014/main" id="{CCAB5187-0A3F-C909-7EFD-E7E6F6199F16}"/>
              </a:ext>
            </a:extLst>
          </p:cNvPr>
          <p:cNvPicPr>
            <a:picLocks noChangeAspect="1"/>
          </p:cNvPicPr>
          <p:nvPr/>
        </p:nvPicPr>
        <p:blipFill>
          <a:blip r:embed="rId4"/>
          <a:stretch>
            <a:fillRect/>
          </a:stretch>
        </p:blipFill>
        <p:spPr>
          <a:xfrm>
            <a:off x="745787" y="700087"/>
            <a:ext cx="3542434" cy="4093479"/>
          </a:xfrm>
          <a:prstGeom prst="rect">
            <a:avLst/>
          </a:prstGeom>
        </p:spPr>
      </p:pic>
      <p:sp>
        <p:nvSpPr>
          <p:cNvPr id="9" name="TextBox 2">
            <a:extLst>
              <a:ext uri="{FF2B5EF4-FFF2-40B4-BE49-F238E27FC236}">
                <a16:creationId xmlns:a16="http://schemas.microsoft.com/office/drawing/2014/main" id="{D1AC2F03-0FA0-8522-4C73-645EBDEF9168}"/>
              </a:ext>
            </a:extLst>
          </p:cNvPr>
          <p:cNvSpPr txBox="1"/>
          <p:nvPr/>
        </p:nvSpPr>
        <p:spPr>
          <a:xfrm>
            <a:off x="4855781" y="3887637"/>
            <a:ext cx="4203457" cy="1182293"/>
          </a:xfrm>
          <a:prstGeom prst="rect">
            <a:avLst/>
          </a:prstGeom>
        </p:spPr>
        <p:txBody>
          <a:bodyPr rtlCol="0" anchor="t"/>
          <a:lstStyle/>
          <a:p>
            <a:pPr algn="l">
              <a:defRPr/>
            </a:pPr>
            <a:endParaRPr lang="en-US" sz="1100" dirty="0"/>
          </a:p>
          <a:p>
            <a:r>
              <a:rPr lang="en-US" sz="900" dirty="0">
                <a:latin typeface="Arial"/>
              </a:rPr>
              <a:t>Tuberculosis
Mejia-Chew, Carlos R., Comprehensive Review of Infectious Diseases, 32, 465-471
Latent TB infection diagram.
Copyright ©  2020   © 2020, Elsevier Limited. All rights reserved.</a:t>
            </a:r>
          </a:p>
        </p:txBody>
      </p:sp>
      <p:pic>
        <p:nvPicPr>
          <p:cNvPr id="10" name="Picture 3">
            <a:extLst>
              <a:ext uri="{FF2B5EF4-FFF2-40B4-BE49-F238E27FC236}">
                <a16:creationId xmlns:a16="http://schemas.microsoft.com/office/drawing/2014/main" id="{8EF823E4-BF44-11CC-5A87-72AFA6FA5F2C}"/>
              </a:ext>
            </a:extLst>
          </p:cNvPr>
          <p:cNvPicPr>
            <a:picLocks noChangeAspect="1"/>
          </p:cNvPicPr>
          <p:nvPr/>
        </p:nvPicPr>
        <p:blipFill>
          <a:blip r:embed="rId5"/>
          <a:stretch>
            <a:fillRect/>
          </a:stretch>
        </p:blipFill>
        <p:spPr>
          <a:xfrm>
            <a:off x="4855781" y="2617639"/>
            <a:ext cx="4203457" cy="1447857"/>
          </a:xfrm>
          <a:prstGeom prst="rect">
            <a:avLst/>
          </a:prstGeom>
        </p:spPr>
      </p:pic>
    </p:spTree>
    <p:extLst>
      <p:ext uri="{BB962C8B-B14F-4D97-AF65-F5344CB8AC3E}">
        <p14:creationId xmlns:p14="http://schemas.microsoft.com/office/powerpoint/2010/main" val="188883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Risk Factors</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https://www.clinicalkey.com/student/content/book/3-s2.0-B9780323568661000329#hl0000360</a:t>
            </a:r>
            <a:r>
              <a:rPr lang="en-US" sz="800" b="0" i="0" dirty="0">
                <a:solidFill>
                  <a:srgbClr val="2E2E2E"/>
                </a:solidFill>
                <a:effectLst/>
                <a:latin typeface="ElsevierSansWeb"/>
              </a:rPr>
              <a:t> </a:t>
            </a:r>
            <a:endParaRPr lang="en-US" sz="800" dirty="0"/>
          </a:p>
        </p:txBody>
      </p:sp>
      <p:sp>
        <p:nvSpPr>
          <p:cNvPr id="4" name="TextBox 3">
            <a:extLst>
              <a:ext uri="{FF2B5EF4-FFF2-40B4-BE49-F238E27FC236}">
                <a16:creationId xmlns:a16="http://schemas.microsoft.com/office/drawing/2014/main" id="{EB5DC0FF-3C10-9BB7-DB6E-9BEFE9E2E801}"/>
              </a:ext>
            </a:extLst>
          </p:cNvPr>
          <p:cNvSpPr txBox="1"/>
          <p:nvPr/>
        </p:nvSpPr>
        <p:spPr>
          <a:xfrm>
            <a:off x="683172" y="1072055"/>
            <a:ext cx="3762704" cy="2677656"/>
          </a:xfrm>
          <a:prstGeom prst="rect">
            <a:avLst/>
          </a:prstGeom>
          <a:noFill/>
        </p:spPr>
        <p:txBody>
          <a:bodyPr wrap="square" rtlCol="0">
            <a:spAutoFit/>
          </a:bodyPr>
          <a:lstStyle/>
          <a:p>
            <a:r>
              <a:rPr lang="en-US" sz="1400" dirty="0"/>
              <a:t>RISK FACTORS FOR INFECTION</a:t>
            </a:r>
          </a:p>
          <a:p>
            <a:pPr marL="285750" indent="-285750">
              <a:buFont typeface="Arial" panose="020B0604020202020204" pitchFamily="34" charset="0"/>
              <a:buChar char="•"/>
            </a:pPr>
            <a:r>
              <a:rPr lang="en-US" sz="1400" dirty="0"/>
              <a:t>Exposure to patient(s) with active TB infection</a:t>
            </a:r>
          </a:p>
          <a:p>
            <a:pPr marL="285750" indent="-285750">
              <a:buFont typeface="Arial" panose="020B0604020202020204" pitchFamily="34" charset="0"/>
              <a:buChar char="•"/>
            </a:pPr>
            <a:r>
              <a:rPr lang="en-US" sz="1400" dirty="0"/>
              <a:t>Homelessness</a:t>
            </a:r>
          </a:p>
          <a:p>
            <a:pPr marL="285750" indent="-285750">
              <a:buFont typeface="Arial" panose="020B0604020202020204" pitchFamily="34" charset="0"/>
              <a:buChar char="•"/>
            </a:pPr>
            <a:r>
              <a:rPr lang="en-US" sz="1400" dirty="0"/>
              <a:t>Work-related exposure, including for healthcare professionals</a:t>
            </a:r>
          </a:p>
          <a:p>
            <a:pPr marL="285750" indent="-285750">
              <a:buFont typeface="Arial" panose="020B0604020202020204" pitchFamily="34" charset="0"/>
              <a:buChar char="•"/>
            </a:pPr>
            <a:r>
              <a:rPr lang="en-US" sz="1400" dirty="0"/>
              <a:t>Immigrants from an endemic area</a:t>
            </a:r>
          </a:p>
          <a:p>
            <a:pPr marL="285750" indent="-285750">
              <a:buFont typeface="Arial" panose="020B0604020202020204" pitchFamily="34" charset="0"/>
              <a:buChar char="•"/>
            </a:pPr>
            <a:r>
              <a:rPr lang="en-US" sz="1400" dirty="0"/>
              <a:t>Incarceration (jail time)</a:t>
            </a:r>
          </a:p>
          <a:p>
            <a:pPr marL="285750" indent="-285750">
              <a:buFont typeface="Arial" panose="020B0604020202020204" pitchFamily="34" charset="0"/>
              <a:buChar char="•"/>
            </a:pPr>
            <a:r>
              <a:rPr lang="en-US" sz="1400" dirty="0"/>
              <a:t>Intravenous drug use</a:t>
            </a:r>
          </a:p>
          <a:p>
            <a:pPr marL="285750" indent="-285750">
              <a:buFont typeface="Arial" panose="020B0604020202020204" pitchFamily="34" charset="0"/>
              <a:buChar char="•"/>
            </a:pPr>
            <a:r>
              <a:rPr lang="en-US" sz="1400" dirty="0"/>
              <a:t>Immunologically compromised due to old age, cancer, HIV, other reasons</a:t>
            </a:r>
          </a:p>
          <a:p>
            <a:endParaRPr lang="en-US" sz="1400" dirty="0"/>
          </a:p>
        </p:txBody>
      </p:sp>
      <p:sp>
        <p:nvSpPr>
          <p:cNvPr id="5" name="TextBox 4">
            <a:extLst>
              <a:ext uri="{FF2B5EF4-FFF2-40B4-BE49-F238E27FC236}">
                <a16:creationId xmlns:a16="http://schemas.microsoft.com/office/drawing/2014/main" id="{5A60F814-B92B-7390-179D-B739936F939D}"/>
              </a:ext>
            </a:extLst>
          </p:cNvPr>
          <p:cNvSpPr txBox="1"/>
          <p:nvPr/>
        </p:nvSpPr>
        <p:spPr>
          <a:xfrm>
            <a:off x="5011213" y="1072055"/>
            <a:ext cx="3762704" cy="2462213"/>
          </a:xfrm>
          <a:prstGeom prst="rect">
            <a:avLst/>
          </a:prstGeom>
          <a:noFill/>
        </p:spPr>
        <p:txBody>
          <a:bodyPr wrap="square" rtlCol="0">
            <a:spAutoFit/>
          </a:bodyPr>
          <a:lstStyle/>
          <a:p>
            <a:r>
              <a:rPr lang="en-US" sz="1400" dirty="0"/>
              <a:t>RISK FACTORS FOR PROGRESSION</a:t>
            </a:r>
          </a:p>
          <a:p>
            <a:pPr marL="285750" indent="-285750">
              <a:buFont typeface="Arial" panose="020B0604020202020204" pitchFamily="34" charset="0"/>
              <a:buChar char="•"/>
            </a:pPr>
            <a:r>
              <a:rPr lang="en-US" sz="1400" dirty="0"/>
              <a:t>Diabetes</a:t>
            </a:r>
          </a:p>
          <a:p>
            <a:pPr marL="285750" indent="-285750">
              <a:buFont typeface="Arial" panose="020B0604020202020204" pitchFamily="34" charset="0"/>
              <a:buChar char="•"/>
            </a:pPr>
            <a:r>
              <a:rPr lang="en-US" sz="1400" dirty="0"/>
              <a:t>Intravenous drug use</a:t>
            </a:r>
          </a:p>
          <a:p>
            <a:pPr marL="285750" indent="-285750">
              <a:buFont typeface="Arial" panose="020B0604020202020204" pitchFamily="34" charset="0"/>
              <a:buChar char="•"/>
            </a:pPr>
            <a:r>
              <a:rPr lang="en-US" sz="1400" dirty="0"/>
              <a:t>Intestinal bypass</a:t>
            </a:r>
          </a:p>
          <a:p>
            <a:pPr marL="285750" indent="-285750">
              <a:buFont typeface="Arial" panose="020B0604020202020204" pitchFamily="34" charset="0"/>
              <a:buChar char="•"/>
            </a:pPr>
            <a:r>
              <a:rPr lang="en-US" sz="1400" dirty="0"/>
              <a:t>TNF-</a:t>
            </a:r>
            <a:r>
              <a:rPr lang="en-US" sz="1400" dirty="0">
                <a:latin typeface="Wide Latin" panose="020F0502020204030204" pitchFamily="18" charset="0"/>
              </a:rPr>
              <a:t>α </a:t>
            </a:r>
            <a:r>
              <a:rPr lang="en-US" sz="1400" dirty="0"/>
              <a:t>inhibitors</a:t>
            </a:r>
          </a:p>
          <a:p>
            <a:pPr marL="285750" indent="-285750">
              <a:buFont typeface="Arial" panose="020B0604020202020204" pitchFamily="34" charset="0"/>
              <a:buChar char="•"/>
            </a:pPr>
            <a:r>
              <a:rPr lang="en-US" sz="1400" dirty="0"/>
              <a:t>HIV or other </a:t>
            </a:r>
            <a:r>
              <a:rPr lang="en-US" sz="1400" dirty="0" err="1"/>
              <a:t>immunocompression</a:t>
            </a:r>
            <a:endParaRPr lang="en-US" sz="1400" dirty="0"/>
          </a:p>
          <a:p>
            <a:pPr marL="285750" indent="-285750">
              <a:buFont typeface="Arial" panose="020B0604020202020204" pitchFamily="34" charset="0"/>
              <a:buChar char="•"/>
            </a:pPr>
            <a:r>
              <a:rPr lang="en-US" sz="1400" dirty="0"/>
              <a:t>End-stage renal disease</a:t>
            </a:r>
          </a:p>
          <a:p>
            <a:pPr marL="285750" indent="-285750">
              <a:buFont typeface="Arial" panose="020B0604020202020204" pitchFamily="34" charset="0"/>
              <a:buChar char="•"/>
            </a:pPr>
            <a:r>
              <a:rPr lang="en-US" sz="1400" dirty="0"/>
              <a:t>CXR abnormalities</a:t>
            </a:r>
          </a:p>
          <a:p>
            <a:pPr marL="285750" indent="-285750">
              <a:buFont typeface="Arial" panose="020B0604020202020204" pitchFamily="34" charset="0"/>
              <a:buChar char="•"/>
            </a:pPr>
            <a:r>
              <a:rPr lang="en-US" sz="1400" dirty="0"/>
              <a:t>Recent TB infection</a:t>
            </a:r>
          </a:p>
          <a:p>
            <a:pPr marL="285750" indent="-285750">
              <a:buFont typeface="Arial" panose="020B0604020202020204" pitchFamily="34" charset="0"/>
              <a:buChar char="•"/>
            </a:pPr>
            <a:r>
              <a:rPr lang="en-US" sz="1400" dirty="0"/>
              <a:t>Silicosis</a:t>
            </a:r>
          </a:p>
          <a:p>
            <a:endParaRPr lang="en-US" sz="1400" dirty="0"/>
          </a:p>
        </p:txBody>
      </p:sp>
    </p:spTree>
    <p:extLst>
      <p:ext uri="{BB962C8B-B14F-4D97-AF65-F5344CB8AC3E}">
        <p14:creationId xmlns:p14="http://schemas.microsoft.com/office/powerpoint/2010/main" val="104076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Physical Findings &amp; Clinical Presentation</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https://www.clinicalkey.com/student/content/book/3-s2.0-B9780323755764009388#hl0000659</a:t>
            </a:r>
            <a:r>
              <a:rPr lang="en-US" sz="800" b="0" i="0" dirty="0">
                <a:solidFill>
                  <a:srgbClr val="2E2E2E"/>
                </a:solidFill>
                <a:effectLst/>
                <a:latin typeface="ElsevierSansWeb"/>
              </a:rPr>
              <a:t> </a:t>
            </a:r>
            <a:endParaRPr lang="en-US" sz="800" dirty="0"/>
          </a:p>
        </p:txBody>
      </p:sp>
      <p:sp>
        <p:nvSpPr>
          <p:cNvPr id="4" name="TextBox 3">
            <a:extLst>
              <a:ext uri="{FF2B5EF4-FFF2-40B4-BE49-F238E27FC236}">
                <a16:creationId xmlns:a16="http://schemas.microsoft.com/office/drawing/2014/main" id="{EB5DC0FF-3C10-9BB7-DB6E-9BEFE9E2E801}"/>
              </a:ext>
            </a:extLst>
          </p:cNvPr>
          <p:cNvSpPr txBox="1"/>
          <p:nvPr/>
        </p:nvSpPr>
        <p:spPr>
          <a:xfrm>
            <a:off x="576262" y="700088"/>
            <a:ext cx="8403835" cy="3323987"/>
          </a:xfrm>
          <a:prstGeom prst="rect">
            <a:avLst/>
          </a:prstGeom>
          <a:noFill/>
        </p:spPr>
        <p:txBody>
          <a:bodyPr wrap="square" rtlCol="0">
            <a:spAutoFit/>
          </a:bodyPr>
          <a:lstStyle/>
          <a:p>
            <a:pPr marL="285750" indent="-285750">
              <a:buFont typeface="Arial" panose="020B0604020202020204" pitchFamily="34" charset="0"/>
              <a:buChar char="•"/>
            </a:pPr>
            <a:r>
              <a:rPr lang="en-US" sz="1400" dirty="0"/>
              <a:t>Primary pulmonary TB infection generally asymptomatic</a:t>
            </a:r>
          </a:p>
          <a:p>
            <a:pPr marL="285750" indent="-285750">
              <a:buFont typeface="Arial" panose="020B0604020202020204" pitchFamily="34" charset="0"/>
              <a:buChar char="•"/>
            </a:pPr>
            <a:r>
              <a:rPr lang="en-US" sz="1400" dirty="0"/>
              <a:t>Secondary or Reactivation pulmonary TB manifests as:</a:t>
            </a:r>
          </a:p>
          <a:p>
            <a:pPr marL="285750" indent="-285750">
              <a:buFont typeface="Arial" panose="020B0604020202020204" pitchFamily="34" charset="0"/>
              <a:buChar char="•"/>
            </a:pPr>
            <a:r>
              <a:rPr lang="en-US" sz="1400" dirty="0"/>
              <a:t>Fever</a:t>
            </a:r>
          </a:p>
          <a:p>
            <a:pPr marL="285750" indent="-285750">
              <a:buFont typeface="Arial" panose="020B0604020202020204" pitchFamily="34" charset="0"/>
              <a:buChar char="•"/>
            </a:pPr>
            <a:r>
              <a:rPr lang="en-US" sz="1400" dirty="0"/>
              <a:t>Night sweats</a:t>
            </a:r>
          </a:p>
          <a:p>
            <a:pPr marL="285750" indent="-285750">
              <a:buFont typeface="Arial" panose="020B0604020202020204" pitchFamily="34" charset="0"/>
              <a:buChar char="•"/>
            </a:pPr>
            <a:r>
              <a:rPr lang="en-US" sz="1400" dirty="0"/>
              <a:t>Cough</a:t>
            </a:r>
          </a:p>
          <a:p>
            <a:pPr marL="285750" indent="-285750">
              <a:buFont typeface="Arial" panose="020B0604020202020204" pitchFamily="34" charset="0"/>
              <a:buChar char="•"/>
            </a:pPr>
            <a:r>
              <a:rPr lang="en-US" sz="1400" dirty="0"/>
              <a:t>Hemoptysis</a:t>
            </a:r>
          </a:p>
          <a:p>
            <a:pPr marL="285750" indent="-285750">
              <a:buFont typeface="Arial" panose="020B0604020202020204" pitchFamily="34" charset="0"/>
              <a:buChar char="•"/>
            </a:pPr>
            <a:r>
              <a:rPr lang="en-US" sz="1400" dirty="0"/>
              <a:t>Scanty </a:t>
            </a:r>
            <a:r>
              <a:rPr lang="en-US" sz="1400" dirty="0" err="1"/>
              <a:t>nonpurulent</a:t>
            </a:r>
            <a:r>
              <a:rPr lang="en-US" sz="1400" dirty="0"/>
              <a:t> sputum</a:t>
            </a:r>
          </a:p>
          <a:p>
            <a:pPr marL="285750" indent="-285750">
              <a:buFont typeface="Arial" panose="020B0604020202020204" pitchFamily="34" charset="0"/>
              <a:buChar char="•"/>
            </a:pPr>
            <a:r>
              <a:rPr lang="en-US" sz="1400" dirty="0"/>
              <a:t>Weight loss</a:t>
            </a:r>
          </a:p>
          <a:p>
            <a:pPr marL="285750" indent="-285750">
              <a:buFont typeface="Arial" panose="020B0604020202020204" pitchFamily="34" charset="0"/>
              <a:buChar char="•"/>
            </a:pPr>
            <a:r>
              <a:rPr lang="en-US" sz="1400" dirty="0"/>
              <a:t>Chest pain</a:t>
            </a:r>
          </a:p>
          <a:p>
            <a:pPr marL="285750" indent="-285750">
              <a:buFont typeface="Arial" panose="020B0604020202020204" pitchFamily="34" charset="0"/>
              <a:buChar char="•"/>
            </a:pPr>
            <a:r>
              <a:rPr lang="en-US" sz="1400" dirty="0"/>
              <a:t>Progressive primary pulmonary TB disease: Same as reactivation pulmonary TB manifests as:</a:t>
            </a:r>
          </a:p>
          <a:p>
            <a:pPr marL="285750" indent="-285750">
              <a:buFont typeface="Arial" panose="020B0604020202020204" pitchFamily="34" charset="0"/>
              <a:buChar char="•"/>
            </a:pPr>
            <a:r>
              <a:rPr lang="en-US" sz="1400" dirty="0"/>
              <a:t>TB pleurisy – pleuritic chest pain, fever, shortness of breath</a:t>
            </a:r>
          </a:p>
          <a:p>
            <a:pPr marL="285750" indent="-285750">
              <a:buFont typeface="Arial" panose="020B0604020202020204" pitchFamily="34" charset="0"/>
              <a:buChar char="•"/>
            </a:pPr>
            <a:r>
              <a:rPr lang="en-US" sz="1400" dirty="0"/>
              <a:t>Rare massive, suffocating, fatal hemoptysis secondary to erosion of pulmonary artery within a cavity (Rasmussen aneurysm)</a:t>
            </a:r>
          </a:p>
          <a:p>
            <a:pPr marL="285750" indent="-285750">
              <a:buFont typeface="Arial" panose="020B0604020202020204" pitchFamily="34" charset="0"/>
              <a:buChar char="•"/>
            </a:pPr>
            <a:r>
              <a:rPr lang="en-US" sz="1400" dirty="0"/>
              <a:t>Chest examination for TB can be non-specific; tends to underestimate the extent of disease and may encounter </a:t>
            </a:r>
            <a:r>
              <a:rPr lang="en-US" sz="1400" dirty="0" err="1"/>
              <a:t>posttusive</a:t>
            </a:r>
            <a:r>
              <a:rPr lang="en-US" sz="1400" dirty="0"/>
              <a:t> rales.</a:t>
            </a:r>
          </a:p>
        </p:txBody>
      </p:sp>
    </p:spTree>
    <p:extLst>
      <p:ext uri="{BB962C8B-B14F-4D97-AF65-F5344CB8AC3E}">
        <p14:creationId xmlns:p14="http://schemas.microsoft.com/office/powerpoint/2010/main" val="359845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Performing a Physical Exam</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https://www.clinicalkey.com/student/content/video/23-s2.0-mm_9780323847704_0002</a:t>
            </a:r>
            <a:r>
              <a:rPr lang="en-US" sz="800" b="0" i="0" dirty="0">
                <a:solidFill>
                  <a:srgbClr val="2E2E2E"/>
                </a:solidFill>
                <a:effectLst/>
                <a:latin typeface="ElsevierSansWeb"/>
              </a:rPr>
              <a:t> </a:t>
            </a:r>
            <a:endParaRPr lang="en-US" sz="800" dirty="0"/>
          </a:p>
        </p:txBody>
      </p:sp>
      <p:sp>
        <p:nvSpPr>
          <p:cNvPr id="4" name="TextBox 3">
            <a:extLst>
              <a:ext uri="{FF2B5EF4-FFF2-40B4-BE49-F238E27FC236}">
                <a16:creationId xmlns:a16="http://schemas.microsoft.com/office/drawing/2014/main" id="{EB5DC0FF-3C10-9BB7-DB6E-9BEFE9E2E801}"/>
              </a:ext>
            </a:extLst>
          </p:cNvPr>
          <p:cNvSpPr txBox="1"/>
          <p:nvPr/>
        </p:nvSpPr>
        <p:spPr>
          <a:xfrm>
            <a:off x="576262" y="700088"/>
            <a:ext cx="8403835" cy="307777"/>
          </a:xfrm>
          <a:prstGeom prst="rect">
            <a:avLst/>
          </a:prstGeom>
          <a:noFill/>
        </p:spPr>
        <p:txBody>
          <a:bodyPr wrap="square" rtlCol="0">
            <a:spAutoFit/>
          </a:bodyPr>
          <a:lstStyle/>
          <a:p>
            <a:r>
              <a:rPr lang="en-US" sz="1400" dirty="0"/>
              <a:t>Play this video - </a:t>
            </a:r>
            <a:r>
              <a:rPr lang="en-US" sz="1400" dirty="0">
                <a:hlinkClick r:id="rId3"/>
              </a:rPr>
              <a:t>https://www.clinicalkey.com/student/content/video/23-s2.0-mm_9780323847704_0002</a:t>
            </a:r>
            <a:r>
              <a:rPr lang="en-US" sz="1400" dirty="0"/>
              <a:t> </a:t>
            </a:r>
          </a:p>
        </p:txBody>
      </p:sp>
      <p:pic>
        <p:nvPicPr>
          <p:cNvPr id="6" name="Picture 5">
            <a:extLst>
              <a:ext uri="{FF2B5EF4-FFF2-40B4-BE49-F238E27FC236}">
                <a16:creationId xmlns:a16="http://schemas.microsoft.com/office/drawing/2014/main" id="{23A81C9A-8D68-982B-2535-7D03CE7F926E}"/>
              </a:ext>
            </a:extLst>
          </p:cNvPr>
          <p:cNvPicPr>
            <a:picLocks noChangeAspect="1"/>
          </p:cNvPicPr>
          <p:nvPr/>
        </p:nvPicPr>
        <p:blipFill>
          <a:blip r:embed="rId4"/>
          <a:stretch>
            <a:fillRect/>
          </a:stretch>
        </p:blipFill>
        <p:spPr>
          <a:xfrm>
            <a:off x="1366345" y="1058141"/>
            <a:ext cx="6663406" cy="3750843"/>
          </a:xfrm>
          <a:prstGeom prst="rect">
            <a:avLst/>
          </a:prstGeom>
        </p:spPr>
      </p:pic>
    </p:spTree>
    <p:extLst>
      <p:ext uri="{BB962C8B-B14F-4D97-AF65-F5344CB8AC3E}">
        <p14:creationId xmlns:p14="http://schemas.microsoft.com/office/powerpoint/2010/main" val="143307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Diagnosis Overview</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https://www.clinicalkey.com/student/content/book/3-s2.0-B9780323930383002999#hl0000869</a:t>
            </a:r>
            <a:r>
              <a:rPr lang="en-US" sz="800" b="0" i="0" dirty="0">
                <a:solidFill>
                  <a:srgbClr val="2E2E2E"/>
                </a:solidFill>
                <a:effectLst/>
                <a:latin typeface="ElsevierSansWeb"/>
              </a:rPr>
              <a:t> </a:t>
            </a:r>
            <a:endParaRPr lang="en-US" sz="800" dirty="0"/>
          </a:p>
        </p:txBody>
      </p:sp>
      <p:sp>
        <p:nvSpPr>
          <p:cNvPr id="4" name="TextBox 3">
            <a:extLst>
              <a:ext uri="{FF2B5EF4-FFF2-40B4-BE49-F238E27FC236}">
                <a16:creationId xmlns:a16="http://schemas.microsoft.com/office/drawing/2014/main" id="{EB5DC0FF-3C10-9BB7-DB6E-9BEFE9E2E801}"/>
              </a:ext>
            </a:extLst>
          </p:cNvPr>
          <p:cNvSpPr txBox="1"/>
          <p:nvPr/>
        </p:nvSpPr>
        <p:spPr>
          <a:xfrm>
            <a:off x="576262" y="700088"/>
            <a:ext cx="4229363" cy="4185761"/>
          </a:xfrm>
          <a:prstGeom prst="rect">
            <a:avLst/>
          </a:prstGeom>
          <a:noFill/>
        </p:spPr>
        <p:txBody>
          <a:bodyPr wrap="square" rtlCol="0">
            <a:spAutoFit/>
          </a:bodyPr>
          <a:lstStyle/>
          <a:p>
            <a:pPr marL="285750" indent="-285750">
              <a:buFont typeface="Arial" panose="020B0604020202020204" pitchFamily="34" charset="0"/>
              <a:buChar char="•"/>
            </a:pPr>
            <a:r>
              <a:rPr lang="en-US" sz="1400" dirty="0"/>
              <a:t>In countries with limited resources and a high burden of TB, the diagnosis of active TB may be based solely upon typical clinical symptoms and signs, with or without sputum microscopy.</a:t>
            </a:r>
          </a:p>
          <a:p>
            <a:pPr marL="285750" indent="-285750">
              <a:buFont typeface="Arial" panose="020B0604020202020204" pitchFamily="34" charset="0"/>
              <a:buChar char="•"/>
            </a:pPr>
            <a:r>
              <a:rPr lang="en-US" sz="1400" dirty="0"/>
              <a:t>The </a:t>
            </a:r>
            <a:r>
              <a:rPr lang="en-US" sz="1400" b="1" u="sng" dirty="0"/>
              <a:t>characteristic histopathologic feature </a:t>
            </a:r>
            <a:r>
              <a:rPr lang="en-US" sz="1400" dirty="0"/>
              <a:t>of TB is the presence of caseating (“cheese-like”) granulomatous inflammation.</a:t>
            </a:r>
          </a:p>
          <a:p>
            <a:pPr marL="285750" indent="-285750">
              <a:buFont typeface="Arial" panose="020B0604020202020204" pitchFamily="34" charset="0"/>
              <a:buChar char="•"/>
            </a:pPr>
            <a:r>
              <a:rPr lang="en-US" sz="1400" dirty="0"/>
              <a:t>Pulmonary TB often diagnoses based on detailed history-taking and clinical suspicion, which warrant radiological imaging and sputum testing.</a:t>
            </a:r>
          </a:p>
          <a:p>
            <a:pPr marL="285750" indent="-285750">
              <a:buFont typeface="Arial" panose="020B0604020202020204" pitchFamily="34" charset="0"/>
              <a:buChar char="•"/>
            </a:pPr>
            <a:r>
              <a:rPr lang="en-US" sz="1400" dirty="0"/>
              <a:t>Radiology often shows pulmonary infiltrates</a:t>
            </a:r>
          </a:p>
          <a:p>
            <a:pPr marL="285750" indent="-285750">
              <a:buFont typeface="Arial" panose="020B0604020202020204" pitchFamily="34" charset="0"/>
              <a:buChar char="•"/>
            </a:pPr>
            <a:r>
              <a:rPr lang="en-US" sz="1400" dirty="0"/>
              <a:t>Differential diagnosis – community-acquired pneumonia</a:t>
            </a:r>
          </a:p>
          <a:p>
            <a:pPr marL="285750" indent="-285750">
              <a:buFont typeface="Arial" panose="020B0604020202020204" pitchFamily="34" charset="0"/>
              <a:buChar char="•"/>
            </a:pPr>
            <a:r>
              <a:rPr lang="en-US" sz="1400" dirty="0"/>
              <a:t>Sputa should be collected for microscopic examination, culture, and PCR testing.</a:t>
            </a:r>
          </a:p>
          <a:p>
            <a:pPr marL="285750" indent="-285750">
              <a:buFont typeface="Arial" panose="020B0604020202020204" pitchFamily="34" charset="0"/>
              <a:buChar char="•"/>
            </a:pPr>
            <a:r>
              <a:rPr lang="en-US" sz="1400" dirty="0"/>
              <a:t>Extrapulmonary TB is a diagnostic challenge. Suspicion is key. Negative AFB stains and cultures are common. </a:t>
            </a:r>
          </a:p>
        </p:txBody>
      </p:sp>
      <p:pic>
        <p:nvPicPr>
          <p:cNvPr id="5" name="Picture 3">
            <a:extLst>
              <a:ext uri="{FF2B5EF4-FFF2-40B4-BE49-F238E27FC236}">
                <a16:creationId xmlns:a16="http://schemas.microsoft.com/office/drawing/2014/main" id="{0A0875AA-F242-94C6-E944-AF1FBED436B5}"/>
              </a:ext>
            </a:extLst>
          </p:cNvPr>
          <p:cNvPicPr>
            <a:picLocks noChangeAspect="1"/>
          </p:cNvPicPr>
          <p:nvPr/>
        </p:nvPicPr>
        <p:blipFill>
          <a:blip r:embed="rId4"/>
          <a:stretch>
            <a:fillRect/>
          </a:stretch>
        </p:blipFill>
        <p:spPr>
          <a:xfrm>
            <a:off x="4805625" y="700088"/>
            <a:ext cx="4051300" cy="3302000"/>
          </a:xfrm>
          <a:prstGeom prst="rect">
            <a:avLst/>
          </a:prstGeom>
        </p:spPr>
      </p:pic>
      <p:sp>
        <p:nvSpPr>
          <p:cNvPr id="6" name="TextBox 2">
            <a:extLst>
              <a:ext uri="{FF2B5EF4-FFF2-40B4-BE49-F238E27FC236}">
                <a16:creationId xmlns:a16="http://schemas.microsoft.com/office/drawing/2014/main" id="{10B26788-836F-FE01-2544-A652AFDBC97D}"/>
              </a:ext>
            </a:extLst>
          </p:cNvPr>
          <p:cNvSpPr txBox="1"/>
          <p:nvPr/>
        </p:nvSpPr>
        <p:spPr>
          <a:xfrm>
            <a:off x="4888634" y="3783013"/>
            <a:ext cx="3885283" cy="1360487"/>
          </a:xfrm>
          <a:prstGeom prst="rect">
            <a:avLst/>
          </a:prstGeom>
        </p:spPr>
        <p:txBody>
          <a:bodyPr rtlCol="0" anchor="t"/>
          <a:lstStyle/>
          <a:p>
            <a:pPr algn="l">
              <a:defRPr/>
            </a:pPr>
            <a:endParaRPr lang="en-US" sz="1100" dirty="0"/>
          </a:p>
          <a:p>
            <a:r>
              <a:rPr lang="en-US" sz="900" dirty="0">
                <a:latin typeface="Arial"/>
              </a:rPr>
              <a:t>Tuberculosis
Bailey, Thomas C., Goldman-Cecil Medicine, 299, 2031-2044.e1
Radiographic images of primary and progressive primary tuberculosis (TB). A, </a:t>
            </a:r>
            <a:r>
              <a:rPr lang="en-US" sz="900" dirty="0" err="1">
                <a:latin typeface="Arial"/>
              </a:rPr>
              <a:t>Ghon</a:t>
            </a:r>
            <a:r>
              <a:rPr lang="en-US" sz="900" dirty="0">
                <a:latin typeface="Arial"/>
              </a:rPr>
              <a:t> focus in a 33-year-old woman. Chest computed tomographic image at the level of the aortopulmonary window shows the left-sided focal parenchymal opacity (short arrow)...
Copyright ©  2024   Copyright © 2024 by Elsevier Inc. All rights reserved.</a:t>
            </a:r>
          </a:p>
        </p:txBody>
      </p:sp>
    </p:spTree>
    <p:extLst>
      <p:ext uri="{BB962C8B-B14F-4D97-AF65-F5344CB8AC3E}">
        <p14:creationId xmlns:p14="http://schemas.microsoft.com/office/powerpoint/2010/main" val="31973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Diagnosis, Mantoux Tuberculin Skin Test</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https://www.clinicalkey.com/student/content/book/3-s2.0-B9780323568661000329#hl0000374</a:t>
            </a:r>
            <a:r>
              <a:rPr lang="en-US" sz="800" b="0" i="0" dirty="0">
                <a:solidFill>
                  <a:srgbClr val="2E2E2E"/>
                </a:solidFill>
                <a:effectLst/>
                <a:latin typeface="ElsevierSansWeb"/>
              </a:rPr>
              <a:t> </a:t>
            </a:r>
            <a:endParaRPr lang="en-US" sz="800" dirty="0"/>
          </a:p>
        </p:txBody>
      </p:sp>
      <p:sp>
        <p:nvSpPr>
          <p:cNvPr id="9" name="TextBox 8">
            <a:extLst>
              <a:ext uri="{FF2B5EF4-FFF2-40B4-BE49-F238E27FC236}">
                <a16:creationId xmlns:a16="http://schemas.microsoft.com/office/drawing/2014/main" id="{8972A548-237E-47F1-8009-53DF8F0F4E1A}"/>
              </a:ext>
            </a:extLst>
          </p:cNvPr>
          <p:cNvSpPr txBox="1"/>
          <p:nvPr/>
        </p:nvSpPr>
        <p:spPr>
          <a:xfrm>
            <a:off x="576262" y="700088"/>
            <a:ext cx="8403835" cy="523220"/>
          </a:xfrm>
          <a:prstGeom prst="rect">
            <a:avLst/>
          </a:prstGeom>
          <a:noFill/>
        </p:spPr>
        <p:txBody>
          <a:bodyPr wrap="square">
            <a:spAutoFit/>
          </a:bodyPr>
          <a:lstStyle/>
          <a:p>
            <a:r>
              <a:rPr lang="en-US" sz="1400" dirty="0"/>
              <a:t>Asymptomatic infection is diagnosed through a positive Mantoux tuberculin skin test (TST) or an interferon gamma release assay (IGRA). </a:t>
            </a:r>
          </a:p>
        </p:txBody>
      </p:sp>
      <p:pic>
        <p:nvPicPr>
          <p:cNvPr id="11" name="Picture 10">
            <a:extLst>
              <a:ext uri="{FF2B5EF4-FFF2-40B4-BE49-F238E27FC236}">
                <a16:creationId xmlns:a16="http://schemas.microsoft.com/office/drawing/2014/main" id="{58DE6024-E967-91C9-7BB9-4A95DCC8CB9D}"/>
              </a:ext>
            </a:extLst>
          </p:cNvPr>
          <p:cNvPicPr>
            <a:picLocks noChangeAspect="1"/>
          </p:cNvPicPr>
          <p:nvPr/>
        </p:nvPicPr>
        <p:blipFill>
          <a:blip r:embed="rId4"/>
          <a:stretch>
            <a:fillRect/>
          </a:stretch>
        </p:blipFill>
        <p:spPr>
          <a:xfrm>
            <a:off x="660345" y="1318766"/>
            <a:ext cx="4716188" cy="3426290"/>
          </a:xfrm>
          <a:prstGeom prst="rect">
            <a:avLst/>
          </a:prstGeom>
        </p:spPr>
      </p:pic>
      <p:sp>
        <p:nvSpPr>
          <p:cNvPr id="19" name="TextBox 18">
            <a:extLst>
              <a:ext uri="{FF2B5EF4-FFF2-40B4-BE49-F238E27FC236}">
                <a16:creationId xmlns:a16="http://schemas.microsoft.com/office/drawing/2014/main" id="{A1AAF532-7E83-0429-4E38-B444ADE66478}"/>
              </a:ext>
            </a:extLst>
          </p:cNvPr>
          <p:cNvSpPr txBox="1"/>
          <p:nvPr/>
        </p:nvSpPr>
        <p:spPr>
          <a:xfrm>
            <a:off x="5376533" y="1120057"/>
            <a:ext cx="3603564" cy="1815882"/>
          </a:xfrm>
          <a:prstGeom prst="rect">
            <a:avLst/>
          </a:prstGeom>
          <a:noFill/>
        </p:spPr>
        <p:txBody>
          <a:bodyPr wrap="square">
            <a:spAutoFit/>
          </a:bodyPr>
          <a:lstStyle/>
          <a:p>
            <a:pPr marL="285750" indent="-285750">
              <a:buFont typeface="Arial" panose="020B0604020202020204" pitchFamily="34" charset="0"/>
              <a:buChar char="•"/>
            </a:pPr>
            <a:r>
              <a:rPr lang="en-US" sz="1400" dirty="0"/>
              <a:t>Highly dependent upon appropriate storage, correct administration, and accurate interpretation.</a:t>
            </a:r>
          </a:p>
          <a:p>
            <a:pPr marL="285750" indent="-285750">
              <a:buFont typeface="Arial" panose="020B0604020202020204" pitchFamily="34" charset="0"/>
              <a:buChar char="•"/>
            </a:pPr>
            <a:r>
              <a:rPr lang="en-US" sz="1400" dirty="0"/>
              <a:t>A confirmatory IGRA should be performed if a patient has a positive tuberculin skin test result without any known risk for TB exposure or has a history of BCG vaccination.</a:t>
            </a:r>
          </a:p>
        </p:txBody>
      </p:sp>
    </p:spTree>
    <p:extLst>
      <p:ext uri="{BB962C8B-B14F-4D97-AF65-F5344CB8AC3E}">
        <p14:creationId xmlns:p14="http://schemas.microsoft.com/office/powerpoint/2010/main" val="377210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Diagnosis, IGRA</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https://www.clinicalkey.com/student/content/book/3-s2.0-B9780323568661000329#hl0000374</a:t>
            </a:r>
            <a:r>
              <a:rPr lang="en-US" sz="800" b="0" i="0" dirty="0">
                <a:solidFill>
                  <a:srgbClr val="2E2E2E"/>
                </a:solidFill>
                <a:effectLst/>
                <a:latin typeface="ElsevierSansWeb"/>
              </a:rPr>
              <a:t>; </a:t>
            </a:r>
            <a:r>
              <a:rPr lang="en-US" sz="800" b="0" i="0" dirty="0">
                <a:solidFill>
                  <a:srgbClr val="2E2E2E"/>
                </a:solidFill>
                <a:effectLst/>
                <a:latin typeface="ElsevierSansWeb"/>
                <a:hlinkClick r:id="rId4"/>
              </a:rPr>
              <a:t>https://www.clinicalkey.com/student/content/book/3-s2.0-B9780323930383002999#hl0000827</a:t>
            </a:r>
            <a:r>
              <a:rPr lang="en-US" sz="800" b="0" i="0" dirty="0">
                <a:solidFill>
                  <a:srgbClr val="2E2E2E"/>
                </a:solidFill>
                <a:effectLst/>
                <a:latin typeface="ElsevierSansWeb"/>
              </a:rPr>
              <a:t>  </a:t>
            </a:r>
            <a:endParaRPr lang="en-US" sz="800" dirty="0"/>
          </a:p>
        </p:txBody>
      </p:sp>
      <p:sp>
        <p:nvSpPr>
          <p:cNvPr id="9" name="TextBox 8">
            <a:extLst>
              <a:ext uri="{FF2B5EF4-FFF2-40B4-BE49-F238E27FC236}">
                <a16:creationId xmlns:a16="http://schemas.microsoft.com/office/drawing/2014/main" id="{8972A548-237E-47F1-8009-53DF8F0F4E1A}"/>
              </a:ext>
            </a:extLst>
          </p:cNvPr>
          <p:cNvSpPr txBox="1"/>
          <p:nvPr/>
        </p:nvSpPr>
        <p:spPr>
          <a:xfrm>
            <a:off x="576262" y="700088"/>
            <a:ext cx="8403835" cy="523220"/>
          </a:xfrm>
          <a:prstGeom prst="rect">
            <a:avLst/>
          </a:prstGeom>
          <a:noFill/>
        </p:spPr>
        <p:txBody>
          <a:bodyPr wrap="square">
            <a:spAutoFit/>
          </a:bodyPr>
          <a:lstStyle/>
          <a:p>
            <a:r>
              <a:rPr lang="en-US" sz="1400" dirty="0"/>
              <a:t>Interferon Gamma Release Assay (IGRA) blood test preferred over TST. 2 types of IGRA – T-Spot and QFT-Plus</a:t>
            </a:r>
          </a:p>
        </p:txBody>
      </p:sp>
      <p:sp>
        <p:nvSpPr>
          <p:cNvPr id="15" name="TextBox 14">
            <a:extLst>
              <a:ext uri="{FF2B5EF4-FFF2-40B4-BE49-F238E27FC236}">
                <a16:creationId xmlns:a16="http://schemas.microsoft.com/office/drawing/2014/main" id="{DABB8E24-3B9D-EC6D-BB73-C7EFECBB9837}"/>
              </a:ext>
            </a:extLst>
          </p:cNvPr>
          <p:cNvSpPr txBox="1"/>
          <p:nvPr/>
        </p:nvSpPr>
        <p:spPr>
          <a:xfrm>
            <a:off x="576261" y="1143357"/>
            <a:ext cx="8403834" cy="738664"/>
          </a:xfrm>
          <a:prstGeom prst="rect">
            <a:avLst/>
          </a:prstGeom>
          <a:noFill/>
        </p:spPr>
        <p:txBody>
          <a:bodyPr wrap="square">
            <a:spAutoFit/>
          </a:bodyPr>
          <a:lstStyle/>
          <a:p>
            <a:r>
              <a:rPr lang="en-US" sz="1400" dirty="0"/>
              <a:t>In people living with HIV, both IGRA and TST may be negative (&gt;10%). In the setting of advanced disease (i.e., CD4 count &lt;50) and if there has been recent exposure to a person with infectious TB, LTBI treatment should be considered despite negative screening tests.</a:t>
            </a:r>
          </a:p>
        </p:txBody>
      </p:sp>
      <p:sp>
        <p:nvSpPr>
          <p:cNvPr id="4" name="TextBox 2">
            <a:extLst>
              <a:ext uri="{FF2B5EF4-FFF2-40B4-BE49-F238E27FC236}">
                <a16:creationId xmlns:a16="http://schemas.microsoft.com/office/drawing/2014/main" id="{B6C2F59F-3C47-63E5-A511-95B283B863EF}"/>
              </a:ext>
            </a:extLst>
          </p:cNvPr>
          <p:cNvSpPr txBox="1"/>
          <p:nvPr/>
        </p:nvSpPr>
        <p:spPr>
          <a:xfrm>
            <a:off x="5431599" y="1666577"/>
            <a:ext cx="3393090" cy="2540000"/>
          </a:xfrm>
          <a:prstGeom prst="rect">
            <a:avLst/>
          </a:prstGeom>
        </p:spPr>
        <p:txBody>
          <a:bodyPr rtlCol="0" anchor="t"/>
          <a:lstStyle/>
          <a:p>
            <a:pPr algn="l">
              <a:defRPr/>
            </a:pPr>
            <a:endParaRPr lang="en-US" sz="1100" dirty="0"/>
          </a:p>
          <a:p>
            <a:r>
              <a:rPr lang="en-US" sz="900" dirty="0">
                <a:latin typeface="Arial"/>
              </a:rPr>
              <a:t>Tuberculosis
Mejia-Chew, Carlos R., Comprehensive Review of Infectious Diseases, 32, 465-471
Indeterminate (QFT) or invalid (T-spot) results may be caused by either a failed positive (mitogen) or negative (NIL) control. When the controls are valid, results are interpreted after subtraction of the NIL result from the patient result.
Copyright ©  2020   © 2020, Elsevier Limited. All rights reserved.</a:t>
            </a:r>
          </a:p>
        </p:txBody>
      </p:sp>
      <p:pic>
        <p:nvPicPr>
          <p:cNvPr id="5" name="Picture 3">
            <a:extLst>
              <a:ext uri="{FF2B5EF4-FFF2-40B4-BE49-F238E27FC236}">
                <a16:creationId xmlns:a16="http://schemas.microsoft.com/office/drawing/2014/main" id="{18E49C60-14C4-7286-ACEC-F1331379C1DE}"/>
              </a:ext>
            </a:extLst>
          </p:cNvPr>
          <p:cNvPicPr>
            <a:picLocks noChangeAspect="1"/>
          </p:cNvPicPr>
          <p:nvPr/>
        </p:nvPicPr>
        <p:blipFill>
          <a:blip r:embed="rId5"/>
          <a:stretch>
            <a:fillRect/>
          </a:stretch>
        </p:blipFill>
        <p:spPr>
          <a:xfrm>
            <a:off x="667845" y="1841060"/>
            <a:ext cx="4608348" cy="3010479"/>
          </a:xfrm>
          <a:prstGeom prst="rect">
            <a:avLst/>
          </a:prstGeom>
        </p:spPr>
      </p:pic>
    </p:spTree>
    <p:extLst>
      <p:ext uri="{BB962C8B-B14F-4D97-AF65-F5344CB8AC3E}">
        <p14:creationId xmlns:p14="http://schemas.microsoft.com/office/powerpoint/2010/main" val="365459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Pre-Read</a:t>
            </a:r>
          </a:p>
        </p:txBody>
      </p:sp>
    </p:spTree>
    <p:extLst>
      <p:ext uri="{BB962C8B-B14F-4D97-AF65-F5344CB8AC3E}">
        <p14:creationId xmlns:p14="http://schemas.microsoft.com/office/powerpoint/2010/main" val="303670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Diagnosis, Sputum Exam</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https://www.clinicalkey.com/student/content/book/3-s2.0-B9780323930383002999#hl0000873</a:t>
            </a:r>
            <a:r>
              <a:rPr lang="en-US" sz="800" b="0" i="0" dirty="0">
                <a:solidFill>
                  <a:srgbClr val="2E2E2E"/>
                </a:solidFill>
                <a:effectLst/>
                <a:latin typeface="ElsevierSansWeb"/>
              </a:rPr>
              <a:t> </a:t>
            </a:r>
            <a:endParaRPr lang="en-US" sz="800" dirty="0"/>
          </a:p>
        </p:txBody>
      </p:sp>
      <p:sp>
        <p:nvSpPr>
          <p:cNvPr id="9" name="TextBox 8">
            <a:extLst>
              <a:ext uri="{FF2B5EF4-FFF2-40B4-BE49-F238E27FC236}">
                <a16:creationId xmlns:a16="http://schemas.microsoft.com/office/drawing/2014/main" id="{8972A548-237E-47F1-8009-53DF8F0F4E1A}"/>
              </a:ext>
            </a:extLst>
          </p:cNvPr>
          <p:cNvSpPr txBox="1"/>
          <p:nvPr/>
        </p:nvSpPr>
        <p:spPr>
          <a:xfrm>
            <a:off x="576262" y="700088"/>
            <a:ext cx="8403835" cy="2893100"/>
          </a:xfrm>
          <a:prstGeom prst="rect">
            <a:avLst/>
          </a:prstGeom>
          <a:noFill/>
        </p:spPr>
        <p:txBody>
          <a:bodyPr wrap="square">
            <a:spAutoFit/>
          </a:bodyPr>
          <a:lstStyle/>
          <a:p>
            <a:pPr marL="285750" indent="-285750">
              <a:buFont typeface="Arial" panose="020B0604020202020204" pitchFamily="34" charset="0"/>
              <a:buChar char="•"/>
            </a:pPr>
            <a:r>
              <a:rPr lang="en-US" sz="1400" dirty="0"/>
              <a:t>Three sputum specimens should be collected at least 8 hours apart, with two of them collected in the morning on separate days.</a:t>
            </a:r>
          </a:p>
          <a:p>
            <a:pPr marL="285750" indent="-285750">
              <a:buFont typeface="Arial" panose="020B0604020202020204" pitchFamily="34" charset="0"/>
              <a:buChar char="•"/>
            </a:pPr>
            <a:r>
              <a:rPr lang="en-US" sz="1400" b="1" u="sng" dirty="0"/>
              <a:t>The gold standard for diagnosis is growth of </a:t>
            </a:r>
            <a:r>
              <a:rPr lang="en-US" sz="1400" b="1" i="1" u="sng" dirty="0"/>
              <a:t>M. tuberculosis </a:t>
            </a:r>
            <a:r>
              <a:rPr lang="en-US" sz="1400" b="1" u="sng" dirty="0"/>
              <a:t>in culture, typically within 1 to 3 weeks by modern testing methods.</a:t>
            </a:r>
          </a:p>
          <a:p>
            <a:pPr marL="285750" indent="-285750">
              <a:buFont typeface="Arial" panose="020B0604020202020204" pitchFamily="34" charset="0"/>
              <a:buChar char="•"/>
            </a:pPr>
            <a:r>
              <a:rPr lang="en-US" sz="1400" dirty="0"/>
              <a:t>PCR testing and direct microscopic examination can yield a diagnosis more quickly, but they are less sensitive than culture.</a:t>
            </a:r>
          </a:p>
          <a:p>
            <a:pPr marL="285750" indent="-285750">
              <a:buFont typeface="Arial" panose="020B0604020202020204" pitchFamily="34" charset="0"/>
              <a:buChar char="•"/>
            </a:pPr>
            <a:r>
              <a:rPr lang="en-US" sz="1400" dirty="0"/>
              <a:t>Fluorochrome stains, which are standard in clinical TB laboratories, are more sensitive for detecting </a:t>
            </a:r>
            <a:r>
              <a:rPr lang="en-US" sz="1400" i="1" dirty="0"/>
              <a:t>M. tuberculosis</a:t>
            </a:r>
            <a:r>
              <a:rPr lang="en-US" sz="1400" dirty="0"/>
              <a:t> than classical AFB stains, but approximately 50% of patients with pulmonary TB are sputum smear negative.</a:t>
            </a:r>
          </a:p>
          <a:p>
            <a:pPr marL="285750" indent="-285750">
              <a:buFont typeface="Arial" panose="020B0604020202020204" pitchFamily="34" charset="0"/>
              <a:buChar char="•"/>
            </a:pPr>
            <a:r>
              <a:rPr lang="en-US" sz="1400" dirty="0"/>
              <a:t>DNA amplification testing by </a:t>
            </a:r>
            <a:r>
              <a:rPr lang="en-US" sz="1400" dirty="0" err="1"/>
              <a:t>GenXpert</a:t>
            </a:r>
            <a:r>
              <a:rPr lang="en-US" sz="1400" dirty="0"/>
              <a:t> MTB/RIF, which is more than 95% sensitive and specific in diagnosing TB from smear-positive sputum, can rapidly confirm the diagnosis of TB and detect the presence of </a:t>
            </a:r>
            <a:r>
              <a:rPr lang="en-US" sz="1400" i="1" dirty="0" err="1"/>
              <a:t>rpoB</a:t>
            </a:r>
            <a:r>
              <a:rPr lang="en-US" sz="1400" dirty="0"/>
              <a:t> mutations that confer rifampin resistance, which is strongly correlated with multidrug-resistant TB.</a:t>
            </a:r>
          </a:p>
        </p:txBody>
      </p:sp>
    </p:spTree>
    <p:extLst>
      <p:ext uri="{BB962C8B-B14F-4D97-AF65-F5344CB8AC3E}">
        <p14:creationId xmlns:p14="http://schemas.microsoft.com/office/powerpoint/2010/main" val="83118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i="1" dirty="0"/>
              <a:t>M. tuberculosis </a:t>
            </a:r>
            <a:r>
              <a:rPr lang="en-US" dirty="0"/>
              <a:t>Staining</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https://www.clinicalkey.com/student/content/book/3-s2.0-B9780323930383002999#hl0000873</a:t>
            </a:r>
            <a:r>
              <a:rPr lang="en-US" sz="800" b="0" i="0" dirty="0">
                <a:solidFill>
                  <a:srgbClr val="2E2E2E"/>
                </a:solidFill>
                <a:effectLst/>
                <a:latin typeface="ElsevierSansWeb"/>
              </a:rPr>
              <a:t> </a:t>
            </a:r>
            <a:endParaRPr lang="en-US" sz="800" dirty="0"/>
          </a:p>
        </p:txBody>
      </p:sp>
      <p:sp>
        <p:nvSpPr>
          <p:cNvPr id="9" name="TextBox 8">
            <a:extLst>
              <a:ext uri="{FF2B5EF4-FFF2-40B4-BE49-F238E27FC236}">
                <a16:creationId xmlns:a16="http://schemas.microsoft.com/office/drawing/2014/main" id="{8972A548-237E-47F1-8009-53DF8F0F4E1A}"/>
              </a:ext>
            </a:extLst>
          </p:cNvPr>
          <p:cNvSpPr txBox="1"/>
          <p:nvPr/>
        </p:nvSpPr>
        <p:spPr>
          <a:xfrm>
            <a:off x="576263" y="700088"/>
            <a:ext cx="3995738" cy="3970318"/>
          </a:xfrm>
          <a:prstGeom prst="rect">
            <a:avLst/>
          </a:prstGeom>
          <a:noFill/>
        </p:spPr>
        <p:txBody>
          <a:bodyPr wrap="square">
            <a:spAutoFit/>
          </a:bodyPr>
          <a:lstStyle/>
          <a:p>
            <a:pPr marL="285750" indent="-285750">
              <a:buFont typeface="Arial" panose="020B0604020202020204" pitchFamily="34" charset="0"/>
              <a:buChar char="•"/>
            </a:pPr>
            <a:r>
              <a:rPr lang="en-US" sz="1400" dirty="0" err="1"/>
              <a:t>Mtb</a:t>
            </a:r>
            <a:r>
              <a:rPr lang="en-US" sz="1400" dirty="0"/>
              <a:t>, a slow-growing, aerobic, </a:t>
            </a:r>
            <a:r>
              <a:rPr lang="en-US" sz="1400" dirty="0" err="1"/>
              <a:t>nonspore</a:t>
            </a:r>
            <a:r>
              <a:rPr lang="en-US" sz="1400" dirty="0"/>
              <a:t>-forming, nonmotile bacillus, with a lipid-rich cell wall: lacks pigment, produces niacin, reduces nitrate, produces heat-labile catalase.</a:t>
            </a:r>
          </a:p>
          <a:p>
            <a:pPr marL="285750" indent="-285750">
              <a:buFont typeface="Arial" panose="020B0604020202020204" pitchFamily="34" charset="0"/>
              <a:buChar char="•"/>
            </a:pPr>
            <a:r>
              <a:rPr lang="en-US" sz="1400" dirty="0"/>
              <a:t>Tuberculosis is an acid-fast bacterium (AFB), and is therefore, undetectable when stained using a Gram stain technique.</a:t>
            </a:r>
          </a:p>
          <a:p>
            <a:pPr marL="285750" indent="-285750">
              <a:buFont typeface="Arial" panose="020B0604020202020204" pitchFamily="34" charset="0"/>
              <a:buChar char="•"/>
            </a:pPr>
            <a:r>
              <a:rPr lang="en-US" sz="1400" dirty="0"/>
              <a:t>Microscopic examination of clinical samples for acid-fast bacilli using the Ziehl-</a:t>
            </a:r>
            <a:r>
              <a:rPr lang="en-US" sz="1400" dirty="0" err="1"/>
              <a:t>Neelsen</a:t>
            </a:r>
            <a:r>
              <a:rPr lang="en-US" sz="1400" dirty="0"/>
              <a:t> (ZN) stain has been a standard diagnostic tool and is used globally for rapid TB diagnosis. Microscopy can detect 60% to 70% of culture-positive samples with a lower limit of detection of 5 × 103 organisms/</a:t>
            </a:r>
            <a:r>
              <a:rPr lang="en-US" sz="1400" dirty="0" err="1"/>
              <a:t>mL.</a:t>
            </a:r>
            <a:r>
              <a:rPr lang="en-US" sz="1400" dirty="0"/>
              <a:t> </a:t>
            </a:r>
          </a:p>
          <a:p>
            <a:pPr marL="285750" indent="-285750">
              <a:buFont typeface="Arial" panose="020B0604020202020204" pitchFamily="34" charset="0"/>
              <a:buChar char="•"/>
            </a:pPr>
            <a:r>
              <a:rPr lang="en-US" sz="1400" dirty="0"/>
              <a:t>Newer fluorochrome stains, such as auramine and rhodamine, appear to have better detection compared with the ZN stain.</a:t>
            </a:r>
          </a:p>
        </p:txBody>
      </p:sp>
      <p:pic>
        <p:nvPicPr>
          <p:cNvPr id="5122" name="Picture 2">
            <a:extLst>
              <a:ext uri="{FF2B5EF4-FFF2-40B4-BE49-F238E27FC236}">
                <a16:creationId xmlns:a16="http://schemas.microsoft.com/office/drawing/2014/main" id="{D386E783-EEA4-7F35-BB69-1AA1456A2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556" y="298395"/>
            <a:ext cx="3881102" cy="41450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0FE2DE-0C56-A796-C669-EEB658C0A798}"/>
              </a:ext>
            </a:extLst>
          </p:cNvPr>
          <p:cNvSpPr txBox="1"/>
          <p:nvPr/>
        </p:nvSpPr>
        <p:spPr>
          <a:xfrm>
            <a:off x="4705600" y="4502367"/>
            <a:ext cx="4333298" cy="215444"/>
          </a:xfrm>
          <a:prstGeom prst="rect">
            <a:avLst/>
          </a:prstGeom>
          <a:noFill/>
        </p:spPr>
        <p:txBody>
          <a:bodyPr wrap="square" rtlCol="0">
            <a:spAutoFit/>
          </a:bodyPr>
          <a:lstStyle/>
          <a:p>
            <a:r>
              <a:rPr lang="en-US" sz="800" dirty="0"/>
              <a:t>Image Source: </a:t>
            </a:r>
            <a:r>
              <a:rPr lang="en-US" sz="800" dirty="0">
                <a:hlinkClick r:id="rId5"/>
              </a:rPr>
              <a:t>https://www.ncbi.nlm.nih.gov/pmc/articles/PMC3318527/</a:t>
            </a:r>
            <a:r>
              <a:rPr lang="en-US" sz="800" dirty="0"/>
              <a:t> </a:t>
            </a:r>
          </a:p>
        </p:txBody>
      </p:sp>
    </p:spTree>
    <p:extLst>
      <p:ext uri="{BB962C8B-B14F-4D97-AF65-F5344CB8AC3E}">
        <p14:creationId xmlns:p14="http://schemas.microsoft.com/office/powerpoint/2010/main" val="175850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i="1" dirty="0"/>
              <a:t>M. tuberculosis </a:t>
            </a:r>
            <a:r>
              <a:rPr lang="en-US" dirty="0"/>
              <a:t>Staining</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https://www.clinicalkey.com/student/content/video/3-s2.0-B9788131260432000116-v9788131260432_0002</a:t>
            </a:r>
            <a:r>
              <a:rPr lang="en-US" sz="800" b="0" i="0" dirty="0">
                <a:solidFill>
                  <a:srgbClr val="2E2E2E"/>
                </a:solidFill>
                <a:effectLst/>
                <a:latin typeface="ElsevierSansWeb"/>
              </a:rPr>
              <a:t> </a:t>
            </a:r>
            <a:endParaRPr lang="en-US" sz="800" dirty="0"/>
          </a:p>
        </p:txBody>
      </p:sp>
      <p:sp>
        <p:nvSpPr>
          <p:cNvPr id="5" name="TextBox 4">
            <a:extLst>
              <a:ext uri="{FF2B5EF4-FFF2-40B4-BE49-F238E27FC236}">
                <a16:creationId xmlns:a16="http://schemas.microsoft.com/office/drawing/2014/main" id="{69B464D6-25E7-2BC8-3549-E2BED18478B7}"/>
              </a:ext>
            </a:extLst>
          </p:cNvPr>
          <p:cNvSpPr txBox="1"/>
          <p:nvPr/>
        </p:nvSpPr>
        <p:spPr>
          <a:xfrm>
            <a:off x="576262" y="700088"/>
            <a:ext cx="8403835" cy="523220"/>
          </a:xfrm>
          <a:prstGeom prst="rect">
            <a:avLst/>
          </a:prstGeom>
          <a:noFill/>
        </p:spPr>
        <p:txBody>
          <a:bodyPr wrap="square" rtlCol="0">
            <a:spAutoFit/>
          </a:bodyPr>
          <a:lstStyle/>
          <a:p>
            <a:r>
              <a:rPr lang="en-US" sz="1400" dirty="0"/>
              <a:t>Play this video - </a:t>
            </a:r>
            <a:r>
              <a:rPr lang="en-US" sz="1400" dirty="0">
                <a:hlinkClick r:id="rId3"/>
              </a:rPr>
              <a:t>https://www.clinicalkey.com/student/content/video/3-s2.0-B9788131260432000116-v9788131260432_0002</a:t>
            </a:r>
            <a:r>
              <a:rPr lang="en-US" sz="1400" dirty="0"/>
              <a:t> </a:t>
            </a:r>
          </a:p>
        </p:txBody>
      </p:sp>
      <p:pic>
        <p:nvPicPr>
          <p:cNvPr id="7" name="Picture 6">
            <a:extLst>
              <a:ext uri="{FF2B5EF4-FFF2-40B4-BE49-F238E27FC236}">
                <a16:creationId xmlns:a16="http://schemas.microsoft.com/office/drawing/2014/main" id="{E7C7187F-B84C-2FC9-06B2-F3AAEDA56D96}"/>
              </a:ext>
            </a:extLst>
          </p:cNvPr>
          <p:cNvPicPr>
            <a:picLocks noChangeAspect="1"/>
          </p:cNvPicPr>
          <p:nvPr/>
        </p:nvPicPr>
        <p:blipFill>
          <a:blip r:embed="rId4"/>
          <a:stretch>
            <a:fillRect/>
          </a:stretch>
        </p:blipFill>
        <p:spPr>
          <a:xfrm>
            <a:off x="1709726" y="1309419"/>
            <a:ext cx="6136905" cy="3444984"/>
          </a:xfrm>
          <a:prstGeom prst="rect">
            <a:avLst/>
          </a:prstGeom>
        </p:spPr>
      </p:pic>
    </p:spTree>
    <p:extLst>
      <p:ext uri="{BB962C8B-B14F-4D97-AF65-F5344CB8AC3E}">
        <p14:creationId xmlns:p14="http://schemas.microsoft.com/office/powerpoint/2010/main" val="76007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Treatment of LTBI</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https://www.clinicalkey.com/student/content/book/3-s2.0-B9780323568661000329#hl0000415</a:t>
            </a:r>
            <a:r>
              <a:rPr lang="en-US" sz="800" b="0" i="0" dirty="0">
                <a:solidFill>
                  <a:srgbClr val="2E2E2E"/>
                </a:solidFill>
                <a:effectLst/>
                <a:latin typeface="ElsevierSansWeb"/>
              </a:rPr>
              <a:t>; </a:t>
            </a:r>
            <a:r>
              <a:rPr lang="en-US" sz="800" b="0" i="0" dirty="0">
                <a:solidFill>
                  <a:srgbClr val="2E2E2E"/>
                </a:solidFill>
                <a:effectLst/>
                <a:latin typeface="ElsevierSansWeb"/>
                <a:hlinkClick r:id="rId4"/>
              </a:rPr>
              <a:t>https://www.clinicalkey.com/student/content/book/3-s2.0-B9780323930383002999#hl0000924</a:t>
            </a:r>
            <a:r>
              <a:rPr lang="en-US" sz="800" b="0" i="0" dirty="0">
                <a:solidFill>
                  <a:srgbClr val="2E2E2E"/>
                </a:solidFill>
                <a:effectLst/>
                <a:latin typeface="ElsevierSansWeb"/>
              </a:rPr>
              <a:t>  </a:t>
            </a:r>
            <a:endParaRPr lang="en-US" sz="800" dirty="0"/>
          </a:p>
        </p:txBody>
      </p:sp>
      <p:sp>
        <p:nvSpPr>
          <p:cNvPr id="9" name="TextBox 8">
            <a:extLst>
              <a:ext uri="{FF2B5EF4-FFF2-40B4-BE49-F238E27FC236}">
                <a16:creationId xmlns:a16="http://schemas.microsoft.com/office/drawing/2014/main" id="{8972A548-237E-47F1-8009-53DF8F0F4E1A}"/>
              </a:ext>
            </a:extLst>
          </p:cNvPr>
          <p:cNvSpPr txBox="1"/>
          <p:nvPr/>
        </p:nvSpPr>
        <p:spPr>
          <a:xfrm>
            <a:off x="576262" y="700088"/>
            <a:ext cx="8403835" cy="523220"/>
          </a:xfrm>
          <a:prstGeom prst="rect">
            <a:avLst/>
          </a:prstGeom>
          <a:noFill/>
        </p:spPr>
        <p:txBody>
          <a:bodyPr wrap="square">
            <a:spAutoFit/>
          </a:bodyPr>
          <a:lstStyle/>
          <a:p>
            <a:pPr marL="285750" indent="-285750">
              <a:buFont typeface="Arial" panose="020B0604020202020204" pitchFamily="34" charset="0"/>
              <a:buChar char="•"/>
            </a:pPr>
            <a:r>
              <a:rPr lang="en-US" sz="1400" dirty="0"/>
              <a:t>Treatment of LTBI: Effective treatment of LTBI reduces the risk of progression to TB disease by 60%–90%</a:t>
            </a:r>
          </a:p>
        </p:txBody>
      </p:sp>
      <p:pic>
        <p:nvPicPr>
          <p:cNvPr id="5" name="Picture 4">
            <a:extLst>
              <a:ext uri="{FF2B5EF4-FFF2-40B4-BE49-F238E27FC236}">
                <a16:creationId xmlns:a16="http://schemas.microsoft.com/office/drawing/2014/main" id="{F6656F09-B916-3828-BF6E-651639587383}"/>
              </a:ext>
            </a:extLst>
          </p:cNvPr>
          <p:cNvPicPr>
            <a:picLocks noChangeAspect="1"/>
          </p:cNvPicPr>
          <p:nvPr/>
        </p:nvPicPr>
        <p:blipFill>
          <a:blip r:embed="rId5"/>
          <a:stretch>
            <a:fillRect/>
          </a:stretch>
        </p:blipFill>
        <p:spPr>
          <a:xfrm>
            <a:off x="912593" y="1223308"/>
            <a:ext cx="5245370" cy="1682836"/>
          </a:xfrm>
          <a:prstGeom prst="rect">
            <a:avLst/>
          </a:prstGeom>
        </p:spPr>
      </p:pic>
      <p:sp>
        <p:nvSpPr>
          <p:cNvPr id="6" name="TextBox 5">
            <a:extLst>
              <a:ext uri="{FF2B5EF4-FFF2-40B4-BE49-F238E27FC236}">
                <a16:creationId xmlns:a16="http://schemas.microsoft.com/office/drawing/2014/main" id="{15A394D8-B6E4-5E5B-EC3F-ACF1608D606A}"/>
              </a:ext>
            </a:extLst>
          </p:cNvPr>
          <p:cNvSpPr txBox="1"/>
          <p:nvPr/>
        </p:nvSpPr>
        <p:spPr>
          <a:xfrm>
            <a:off x="465904" y="2986088"/>
            <a:ext cx="8403835" cy="1169551"/>
          </a:xfrm>
          <a:prstGeom prst="rect">
            <a:avLst/>
          </a:prstGeom>
          <a:noFill/>
        </p:spPr>
        <p:txBody>
          <a:bodyPr wrap="square">
            <a:spAutoFit/>
          </a:bodyPr>
          <a:lstStyle/>
          <a:p>
            <a:pPr marL="285750" indent="-285750">
              <a:buFont typeface="Arial" panose="020B0604020202020204" pitchFamily="34" charset="0"/>
              <a:buChar char="•"/>
            </a:pPr>
            <a:r>
              <a:rPr lang="en-US" sz="1400" dirty="0"/>
              <a:t>Strongly recommended regimen is 3 months of rifapentine plus isoniazid given weekly for 12 doses to adults, including patients with HIV infection, unless there are contraindications.</a:t>
            </a:r>
          </a:p>
          <a:p>
            <a:pPr marL="285750" indent="-285750">
              <a:buFont typeface="Arial" panose="020B0604020202020204" pitchFamily="34" charset="0"/>
              <a:buChar char="•"/>
            </a:pPr>
            <a:r>
              <a:rPr lang="en-US" sz="1400" dirty="0"/>
              <a:t>Directly observed therapy (DOT), whereby a health care provider or another designee watches a person with TB take each dose, assists with adherence and prevention of adverse events.</a:t>
            </a:r>
          </a:p>
          <a:p>
            <a:pPr marL="285750" indent="-285750">
              <a:buFont typeface="Arial" panose="020B0604020202020204" pitchFamily="34" charset="0"/>
              <a:buChar char="•"/>
            </a:pPr>
            <a:r>
              <a:rPr lang="en-US" sz="1400" dirty="0"/>
              <a:t>Second preferred regimen is 4 months of daily rifampin</a:t>
            </a:r>
          </a:p>
        </p:txBody>
      </p:sp>
    </p:spTree>
    <p:extLst>
      <p:ext uri="{BB962C8B-B14F-4D97-AF65-F5344CB8AC3E}">
        <p14:creationId xmlns:p14="http://schemas.microsoft.com/office/powerpoint/2010/main" val="341156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Treatment of Active TB</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https://www.clinicalkey.com/student/content/book/3-s2.0-B9780323930383002999#hl0000943</a:t>
            </a:r>
            <a:r>
              <a:rPr lang="en-US" sz="800" b="0" i="0" dirty="0">
                <a:solidFill>
                  <a:srgbClr val="2E2E2E"/>
                </a:solidFill>
                <a:effectLst/>
                <a:latin typeface="ElsevierSansWeb"/>
              </a:rPr>
              <a:t> </a:t>
            </a:r>
            <a:endParaRPr lang="en-US" sz="800" dirty="0"/>
          </a:p>
        </p:txBody>
      </p:sp>
      <p:sp>
        <p:nvSpPr>
          <p:cNvPr id="9" name="TextBox 8">
            <a:extLst>
              <a:ext uri="{FF2B5EF4-FFF2-40B4-BE49-F238E27FC236}">
                <a16:creationId xmlns:a16="http://schemas.microsoft.com/office/drawing/2014/main" id="{8972A548-237E-47F1-8009-53DF8F0F4E1A}"/>
              </a:ext>
            </a:extLst>
          </p:cNvPr>
          <p:cNvSpPr txBox="1"/>
          <p:nvPr/>
        </p:nvSpPr>
        <p:spPr>
          <a:xfrm>
            <a:off x="576262" y="700088"/>
            <a:ext cx="8403835" cy="3970318"/>
          </a:xfrm>
          <a:prstGeom prst="rect">
            <a:avLst/>
          </a:prstGeom>
          <a:noFill/>
        </p:spPr>
        <p:txBody>
          <a:bodyPr wrap="square">
            <a:spAutoFit/>
          </a:bodyPr>
          <a:lstStyle/>
          <a:p>
            <a:pPr marL="285750" indent="-285750">
              <a:buFont typeface="Arial" panose="020B0604020202020204" pitchFamily="34" charset="0"/>
              <a:buChar char="•"/>
            </a:pPr>
            <a:r>
              <a:rPr lang="en-US" sz="1400" dirty="0"/>
              <a:t>Active TB should be managed by or with the guidance of an experienced TB clinician.</a:t>
            </a:r>
          </a:p>
          <a:p>
            <a:pPr marL="285750" indent="-285750">
              <a:buFont typeface="Arial" panose="020B0604020202020204" pitchFamily="34" charset="0"/>
              <a:buChar char="•"/>
            </a:pPr>
            <a:r>
              <a:rPr lang="en-US" sz="1400" dirty="0"/>
              <a:t>All TB patients should have their isolates tested for drug susceptibility.</a:t>
            </a:r>
          </a:p>
          <a:p>
            <a:pPr marL="285750" indent="-285750">
              <a:buFont typeface="Arial" panose="020B0604020202020204" pitchFamily="34" charset="0"/>
              <a:buChar char="•"/>
            </a:pPr>
            <a:r>
              <a:rPr lang="en-US" sz="1400" dirty="0"/>
              <a:t>Use </a:t>
            </a:r>
            <a:r>
              <a:rPr lang="en-US" sz="1400" dirty="0" err="1"/>
              <a:t>GenXpert</a:t>
            </a:r>
            <a:r>
              <a:rPr lang="en-US" sz="1400" dirty="0"/>
              <a:t> MTB/RIF to confirm </a:t>
            </a:r>
            <a:r>
              <a:rPr lang="en-US" sz="1400" dirty="0" err="1"/>
              <a:t>Mtb</a:t>
            </a:r>
            <a:r>
              <a:rPr lang="en-US" sz="1400" dirty="0"/>
              <a:t> DNA and rifampin-resistance mutations. Drug regimen should depend upon drug-susceptible versus drug-resistant TB.</a:t>
            </a:r>
          </a:p>
          <a:p>
            <a:pPr marL="285750" indent="-285750">
              <a:buFont typeface="Arial" panose="020B0604020202020204" pitchFamily="34" charset="0"/>
              <a:buChar char="•"/>
            </a:pPr>
            <a:r>
              <a:rPr lang="en-US" sz="1400" dirty="0"/>
              <a:t>Patients who have pulmonary TB are considered infectious until they have had at least 2 weeks of therapy, show a clinical response (e.g., reduced cough, weight gain, resolution of fever and night sweats), and have no detectable acid-fast bacilli by microscopy on three sputum specimens at least 8 hours apart.</a:t>
            </a:r>
          </a:p>
          <a:p>
            <a:pPr marL="285750" indent="-285750">
              <a:buFont typeface="Arial" panose="020B0604020202020204" pitchFamily="34" charset="0"/>
              <a:buChar char="•"/>
            </a:pPr>
            <a:r>
              <a:rPr lang="en-US" sz="1400" dirty="0"/>
              <a:t>Follow-up must include monthly visits for clinical assessment and examination of sputum until the sputum is negative on at least two consecutive cultures. By 2 months after the start of therapy, about 75 to 80% of patients with pulmonary TB will be sputum culture negative, and about 95% will be negative after 3 months. </a:t>
            </a:r>
          </a:p>
          <a:p>
            <a:pPr marL="285750" indent="-285750">
              <a:buFont typeface="Arial" panose="020B0604020202020204" pitchFamily="34" charset="0"/>
              <a:buChar char="•"/>
            </a:pPr>
            <a:r>
              <a:rPr lang="en-US" sz="1400" dirty="0"/>
              <a:t>TB treatment helps cure the patient AND protect the community/ population.</a:t>
            </a:r>
          </a:p>
          <a:p>
            <a:pPr marL="285750" indent="-285750">
              <a:buFont typeface="Arial" panose="020B0604020202020204" pitchFamily="34" charset="0"/>
              <a:buChar char="•"/>
            </a:pPr>
            <a:r>
              <a:rPr lang="en-US" sz="1400" dirty="0"/>
              <a:t>For drug regimens refer here - </a:t>
            </a:r>
            <a:r>
              <a:rPr lang="en-US" sz="1400" dirty="0">
                <a:hlinkClick r:id="rId4"/>
              </a:rPr>
              <a:t>https://www.clinicalkey.com/student/content/book/3-s2.0-B9780323930383002999#t0020</a:t>
            </a:r>
            <a:r>
              <a:rPr lang="en-US" sz="1400" dirty="0"/>
              <a:t>; </a:t>
            </a:r>
            <a:r>
              <a:rPr lang="en-US" sz="1400" dirty="0">
                <a:hlinkClick r:id="rId5"/>
              </a:rPr>
              <a:t>https://www.clinicalkey.com/student/content/book/3-s2.0-B9780323930383002999#t0025</a:t>
            </a:r>
            <a:r>
              <a:rPr lang="en-US" sz="1400" dirty="0"/>
              <a:t>; </a:t>
            </a:r>
            <a:r>
              <a:rPr lang="en-US" sz="1400" dirty="0">
                <a:hlinkClick r:id="rId6"/>
              </a:rPr>
              <a:t>https://www.clinicalkey.com/student/content/book/3-s2.0-B9780323930383002999#t0030</a:t>
            </a:r>
            <a:r>
              <a:rPr lang="en-US" sz="1400" dirty="0"/>
              <a:t> </a:t>
            </a:r>
          </a:p>
          <a:p>
            <a:endParaRPr lang="en-US" sz="1400" dirty="0"/>
          </a:p>
        </p:txBody>
      </p:sp>
    </p:spTree>
    <p:extLst>
      <p:ext uri="{BB962C8B-B14F-4D97-AF65-F5344CB8AC3E}">
        <p14:creationId xmlns:p14="http://schemas.microsoft.com/office/powerpoint/2010/main" val="251958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Treatment of Extrapulmonary TB</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https://www.clinicalkey.com/student/content/book/3-s2.0-B9780323930383002999#hl0000943</a:t>
            </a:r>
            <a:r>
              <a:rPr lang="en-US" sz="800" b="0" i="0" dirty="0">
                <a:solidFill>
                  <a:srgbClr val="2E2E2E"/>
                </a:solidFill>
                <a:effectLst/>
                <a:latin typeface="ElsevierSansWeb"/>
              </a:rPr>
              <a:t> </a:t>
            </a:r>
            <a:endParaRPr lang="en-US" sz="800" dirty="0"/>
          </a:p>
        </p:txBody>
      </p:sp>
      <p:sp>
        <p:nvSpPr>
          <p:cNvPr id="9" name="TextBox 8">
            <a:extLst>
              <a:ext uri="{FF2B5EF4-FFF2-40B4-BE49-F238E27FC236}">
                <a16:creationId xmlns:a16="http://schemas.microsoft.com/office/drawing/2014/main" id="{8972A548-237E-47F1-8009-53DF8F0F4E1A}"/>
              </a:ext>
            </a:extLst>
          </p:cNvPr>
          <p:cNvSpPr txBox="1"/>
          <p:nvPr/>
        </p:nvSpPr>
        <p:spPr>
          <a:xfrm>
            <a:off x="576262" y="700088"/>
            <a:ext cx="8403835" cy="2246769"/>
          </a:xfrm>
          <a:prstGeom prst="rect">
            <a:avLst/>
          </a:prstGeom>
          <a:noFill/>
        </p:spPr>
        <p:txBody>
          <a:bodyPr wrap="square">
            <a:spAutoFit/>
          </a:bodyPr>
          <a:lstStyle/>
          <a:p>
            <a:pPr marL="285750" indent="-285750">
              <a:buFont typeface="Arial" panose="020B0604020202020204" pitchFamily="34" charset="0"/>
              <a:buChar char="•"/>
            </a:pPr>
            <a:r>
              <a:rPr lang="en-US" sz="1400" dirty="0"/>
              <a:t>Most patients with drug-sensitive extrapulmonary TB can be managed with standard 6- to 9-month therapy. Nine- to 12-month therapy is recommended for scrofula and for miliary, meningeal, bone, joint, genitourinary, gastrointestinal, or spinal TB.</a:t>
            </a:r>
          </a:p>
          <a:p>
            <a:pPr marL="285750" indent="-285750">
              <a:buFont typeface="Arial" panose="020B0604020202020204" pitchFamily="34" charset="0"/>
              <a:buChar char="•"/>
            </a:pPr>
            <a:r>
              <a:rPr lang="en-US" sz="1400" dirty="0"/>
              <a:t>Surgical </a:t>
            </a:r>
            <a:r>
              <a:rPr lang="en-US" sz="1400" dirty="0" err="1"/>
              <a:t>débridement</a:t>
            </a:r>
            <a:r>
              <a:rPr lang="en-US" sz="1400" dirty="0"/>
              <a:t> may be required for bone or spinal TB. </a:t>
            </a:r>
          </a:p>
          <a:p>
            <a:pPr marL="285750" indent="-285750">
              <a:buFont typeface="Arial" panose="020B0604020202020204" pitchFamily="34" charset="0"/>
              <a:buChar char="•"/>
            </a:pPr>
            <a:r>
              <a:rPr lang="en-US" sz="1400" dirty="0"/>
              <a:t>Adjunctive corticosteroids (e.g., dexamethasone 0.4 mg/kg/day for 7 days then 0.3 mg/kg/day for 7 days, then 0.2 mg/kg/day for 7 days, then 0.1 mg/kg/day for 7 days, then 4 mg/day for 7 days, and then tapered off by 1 mg/day each week) confer a mortality benefit in both HIV-negative and HIV-positive persons with TB meningitis. However, corticosteroids have no proven benefit for TB at other sites.</a:t>
            </a:r>
          </a:p>
          <a:p>
            <a:pPr marL="285750" indent="-285750">
              <a:buFont typeface="Arial" panose="020B0604020202020204" pitchFamily="34" charset="0"/>
              <a:buChar char="•"/>
            </a:pPr>
            <a:r>
              <a:rPr lang="en-US" sz="1400" dirty="0"/>
              <a:t>Shunting may be required for TB-related hydrocephalus.</a:t>
            </a:r>
          </a:p>
        </p:txBody>
      </p:sp>
    </p:spTree>
    <p:extLst>
      <p:ext uri="{BB962C8B-B14F-4D97-AF65-F5344CB8AC3E}">
        <p14:creationId xmlns:p14="http://schemas.microsoft.com/office/powerpoint/2010/main" val="163501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Guidelines for Treatment by Central TB Division</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dirty="0">
                <a:hlinkClick r:id="rId3"/>
              </a:rPr>
              <a:t>https://tbcindia.gov.in/WriteReadData/l892s/8337437943TOG-Chapter%204-Treatment%20of%20TB%20Part%201.pdf</a:t>
            </a:r>
            <a:r>
              <a:rPr lang="en-US" sz="800" dirty="0">
                <a:solidFill>
                  <a:srgbClr val="2E2E2E"/>
                </a:solidFill>
                <a:latin typeface="ElsevierSansWeb"/>
              </a:rPr>
              <a:t> </a:t>
            </a:r>
            <a:endParaRPr lang="en-US" sz="800" dirty="0"/>
          </a:p>
        </p:txBody>
      </p:sp>
      <p:pic>
        <p:nvPicPr>
          <p:cNvPr id="6" name="Picture 5">
            <a:extLst>
              <a:ext uri="{FF2B5EF4-FFF2-40B4-BE49-F238E27FC236}">
                <a16:creationId xmlns:a16="http://schemas.microsoft.com/office/drawing/2014/main" id="{63559F01-3841-0956-0CD4-20DD5F2773F9}"/>
              </a:ext>
            </a:extLst>
          </p:cNvPr>
          <p:cNvPicPr>
            <a:picLocks noChangeAspect="1"/>
          </p:cNvPicPr>
          <p:nvPr/>
        </p:nvPicPr>
        <p:blipFill>
          <a:blip r:embed="rId4"/>
          <a:stretch>
            <a:fillRect/>
          </a:stretch>
        </p:blipFill>
        <p:spPr>
          <a:xfrm>
            <a:off x="576263" y="919181"/>
            <a:ext cx="4184923" cy="3485443"/>
          </a:xfrm>
          <a:prstGeom prst="rect">
            <a:avLst/>
          </a:prstGeom>
        </p:spPr>
      </p:pic>
      <p:pic>
        <p:nvPicPr>
          <p:cNvPr id="8" name="Picture 7">
            <a:extLst>
              <a:ext uri="{FF2B5EF4-FFF2-40B4-BE49-F238E27FC236}">
                <a16:creationId xmlns:a16="http://schemas.microsoft.com/office/drawing/2014/main" id="{39C91F82-563B-8DA8-CF13-20D293759365}"/>
              </a:ext>
            </a:extLst>
          </p:cNvPr>
          <p:cNvPicPr>
            <a:picLocks noChangeAspect="1"/>
          </p:cNvPicPr>
          <p:nvPr/>
        </p:nvPicPr>
        <p:blipFill>
          <a:blip r:embed="rId5"/>
          <a:stretch>
            <a:fillRect/>
          </a:stretch>
        </p:blipFill>
        <p:spPr>
          <a:xfrm>
            <a:off x="4879424" y="1151865"/>
            <a:ext cx="4131118" cy="2839770"/>
          </a:xfrm>
          <a:prstGeom prst="rect">
            <a:avLst/>
          </a:prstGeom>
        </p:spPr>
      </p:pic>
    </p:spTree>
    <p:extLst>
      <p:ext uri="{BB962C8B-B14F-4D97-AF65-F5344CB8AC3E}">
        <p14:creationId xmlns:p14="http://schemas.microsoft.com/office/powerpoint/2010/main" val="29454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Guidelines for Management and Prevention in India</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https://tbcindia.gov.in/WriteReadData/l892s/Guidelines%20for%20Programmatic%20Management%20of%20Tuberculosis%20Preventive%20Treatment%20in%20India.pdf</a:t>
            </a:r>
            <a:r>
              <a:rPr lang="en-US" sz="800" b="0" i="0" dirty="0">
                <a:solidFill>
                  <a:srgbClr val="2E2E2E"/>
                </a:solidFill>
                <a:effectLst/>
                <a:latin typeface="ElsevierSansWeb"/>
              </a:rPr>
              <a:t> </a:t>
            </a:r>
            <a:endParaRPr lang="en-US" sz="800" dirty="0"/>
          </a:p>
        </p:txBody>
      </p:sp>
      <p:sp>
        <p:nvSpPr>
          <p:cNvPr id="9" name="TextBox 8">
            <a:extLst>
              <a:ext uri="{FF2B5EF4-FFF2-40B4-BE49-F238E27FC236}">
                <a16:creationId xmlns:a16="http://schemas.microsoft.com/office/drawing/2014/main" id="{8972A548-237E-47F1-8009-53DF8F0F4E1A}"/>
              </a:ext>
            </a:extLst>
          </p:cNvPr>
          <p:cNvSpPr txBox="1"/>
          <p:nvPr/>
        </p:nvSpPr>
        <p:spPr>
          <a:xfrm>
            <a:off x="576262" y="805189"/>
            <a:ext cx="3995738" cy="3754874"/>
          </a:xfrm>
          <a:prstGeom prst="rect">
            <a:avLst/>
          </a:prstGeom>
          <a:noFill/>
        </p:spPr>
        <p:txBody>
          <a:bodyPr wrap="square">
            <a:spAutoFit/>
          </a:bodyPr>
          <a:lstStyle/>
          <a:p>
            <a:pPr marL="285750" indent="-285750">
              <a:buFont typeface="Arial" panose="020B0604020202020204" pitchFamily="34" charset="0"/>
              <a:buChar char="•"/>
            </a:pPr>
            <a:r>
              <a:rPr lang="en-US" sz="1400" dirty="0"/>
              <a:t>#EndTB in India by 2025 - </a:t>
            </a:r>
            <a:r>
              <a:rPr lang="en-US" sz="1400" b="1" dirty="0"/>
              <a:t>TB </a:t>
            </a:r>
            <a:r>
              <a:rPr lang="en-US" sz="1400" b="1" dirty="0" err="1"/>
              <a:t>Mukt</a:t>
            </a:r>
            <a:r>
              <a:rPr lang="en-US" sz="1400" b="1" dirty="0"/>
              <a:t> Bharat</a:t>
            </a:r>
          </a:p>
          <a:p>
            <a:pPr marL="285750" indent="-285750">
              <a:buFont typeface="Arial" panose="020B0604020202020204" pitchFamily="34" charset="0"/>
              <a:buChar char="•"/>
            </a:pPr>
            <a:r>
              <a:rPr lang="en-US" sz="1400" dirty="0"/>
              <a:t>Tuberculosis Preventive Treatment (TPT) – key intervention recommended by WHO.</a:t>
            </a:r>
          </a:p>
          <a:p>
            <a:pPr marL="285750" indent="-285750">
              <a:buFont typeface="Arial" panose="020B0604020202020204" pitchFamily="34" charset="0"/>
              <a:buChar char="•"/>
            </a:pPr>
            <a:r>
              <a:rPr lang="en-US" sz="1400" dirty="0"/>
              <a:t>At risk populations – HIV+ adults, adolescents and children; all households in contact with pulmonary TB patients</a:t>
            </a:r>
          </a:p>
          <a:p>
            <a:pPr marL="285750" indent="-285750">
              <a:buFont typeface="Arial" panose="020B0604020202020204" pitchFamily="34" charset="0"/>
              <a:buChar char="•"/>
            </a:pPr>
            <a:r>
              <a:rPr lang="en-US" sz="1400" dirty="0"/>
              <a:t>Guidelines include but not limited to:</a:t>
            </a:r>
          </a:p>
          <a:p>
            <a:pPr marL="742950" lvl="1" indent="-285750">
              <a:buFont typeface="Arial" panose="020B0604020202020204" pitchFamily="34" charset="0"/>
              <a:buChar char="•"/>
            </a:pPr>
            <a:r>
              <a:rPr lang="en-US" sz="1400" dirty="0"/>
              <a:t>Enumerating target population</a:t>
            </a:r>
          </a:p>
          <a:p>
            <a:pPr marL="742950" lvl="1" indent="-285750">
              <a:buFont typeface="Arial" panose="020B0604020202020204" pitchFamily="34" charset="0"/>
              <a:buChar char="•"/>
            </a:pPr>
            <a:r>
              <a:rPr lang="en-US" sz="1400" dirty="0"/>
              <a:t>Assessing eligibility and providing TPT</a:t>
            </a:r>
          </a:p>
          <a:p>
            <a:pPr marL="742950" lvl="1" indent="-285750">
              <a:buFont typeface="Arial" panose="020B0604020202020204" pitchFamily="34" charset="0"/>
              <a:buChar char="•"/>
            </a:pPr>
            <a:r>
              <a:rPr lang="en-US" sz="1400" dirty="0"/>
              <a:t>Contraindications for TPT</a:t>
            </a:r>
          </a:p>
          <a:p>
            <a:pPr marL="742950" lvl="1" indent="-285750">
              <a:buFont typeface="Arial" panose="020B0604020202020204" pitchFamily="34" charset="0"/>
              <a:buChar char="•"/>
            </a:pPr>
            <a:r>
              <a:rPr lang="en-US" sz="1400" dirty="0" err="1"/>
              <a:t>Councelling</a:t>
            </a:r>
            <a:endParaRPr lang="en-US" sz="1400" dirty="0"/>
          </a:p>
          <a:p>
            <a:pPr marL="742950" lvl="1" indent="-285750">
              <a:buFont typeface="Arial" panose="020B0604020202020204" pitchFamily="34" charset="0"/>
              <a:buChar char="•"/>
            </a:pPr>
            <a:r>
              <a:rPr lang="en-US" sz="1400" dirty="0"/>
              <a:t>Special situations like women; those with renal failure, liver disease or HIV; intravenous drug users, babies born to mothers with TB</a:t>
            </a:r>
          </a:p>
          <a:p>
            <a:pPr marL="742950" lvl="1" indent="-285750">
              <a:buFont typeface="Arial" panose="020B0604020202020204" pitchFamily="34" charset="0"/>
              <a:buChar char="•"/>
            </a:pPr>
            <a:r>
              <a:rPr lang="en-US" sz="1400" dirty="0"/>
              <a:t>Monitoring and support</a:t>
            </a:r>
          </a:p>
          <a:p>
            <a:pPr marL="742950" lvl="1" indent="-285750">
              <a:buFont typeface="Arial" panose="020B0604020202020204" pitchFamily="34" charset="0"/>
              <a:buChar char="•"/>
            </a:pPr>
            <a:r>
              <a:rPr lang="en-US" sz="1400" dirty="0"/>
              <a:t>Implementation strategy</a:t>
            </a:r>
          </a:p>
        </p:txBody>
      </p:sp>
      <p:pic>
        <p:nvPicPr>
          <p:cNvPr id="5" name="Picture 4">
            <a:extLst>
              <a:ext uri="{FF2B5EF4-FFF2-40B4-BE49-F238E27FC236}">
                <a16:creationId xmlns:a16="http://schemas.microsoft.com/office/drawing/2014/main" id="{5F94AE3A-51A6-1820-A248-38B13018B76E}"/>
              </a:ext>
            </a:extLst>
          </p:cNvPr>
          <p:cNvPicPr>
            <a:picLocks noChangeAspect="1"/>
          </p:cNvPicPr>
          <p:nvPr/>
        </p:nvPicPr>
        <p:blipFill>
          <a:blip r:embed="rId4"/>
          <a:stretch>
            <a:fillRect/>
          </a:stretch>
        </p:blipFill>
        <p:spPr>
          <a:xfrm>
            <a:off x="4796342" y="700089"/>
            <a:ext cx="4225158" cy="2933500"/>
          </a:xfrm>
          <a:prstGeom prst="rect">
            <a:avLst/>
          </a:prstGeom>
        </p:spPr>
      </p:pic>
    </p:spTree>
    <p:extLst>
      <p:ext uri="{BB962C8B-B14F-4D97-AF65-F5344CB8AC3E}">
        <p14:creationId xmlns:p14="http://schemas.microsoft.com/office/powerpoint/2010/main" val="20206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Case-Based Learning</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rPr>
              <a:t>ClinicalKey Student Assessment</a:t>
            </a:r>
            <a:endParaRPr lang="en-US" sz="800" dirty="0"/>
          </a:p>
        </p:txBody>
      </p:sp>
      <p:sp>
        <p:nvSpPr>
          <p:cNvPr id="8" name="TextBox 7">
            <a:extLst>
              <a:ext uri="{FF2B5EF4-FFF2-40B4-BE49-F238E27FC236}">
                <a16:creationId xmlns:a16="http://schemas.microsoft.com/office/drawing/2014/main" id="{8165D510-0678-BF91-EA7F-187EC9B9229B}"/>
              </a:ext>
            </a:extLst>
          </p:cNvPr>
          <p:cNvSpPr txBox="1"/>
          <p:nvPr/>
        </p:nvSpPr>
        <p:spPr>
          <a:xfrm>
            <a:off x="576263" y="700088"/>
            <a:ext cx="8403834" cy="3323987"/>
          </a:xfrm>
          <a:prstGeom prst="rect">
            <a:avLst/>
          </a:prstGeom>
          <a:noFill/>
        </p:spPr>
        <p:txBody>
          <a:bodyPr wrap="square">
            <a:spAutoFit/>
          </a:bodyPr>
          <a:lstStyle/>
          <a:p>
            <a:r>
              <a:rPr lang="en-US" sz="1400" dirty="0">
                <a:solidFill>
                  <a:schemeClr val="accent2"/>
                </a:solidFill>
                <a:latin typeface="Georgia" panose="02040502050405020303" pitchFamily="18" charset="0"/>
              </a:rPr>
              <a:t>CASE 1</a:t>
            </a:r>
          </a:p>
          <a:p>
            <a:r>
              <a:rPr lang="en-US" sz="1400" dirty="0">
                <a:solidFill>
                  <a:schemeClr val="accent2"/>
                </a:solidFill>
                <a:latin typeface="Georgia" panose="02040502050405020303" pitchFamily="18" charset="0"/>
              </a:rPr>
              <a:t>A 25-year-old male presents with fever, headache, productive cough and dyspnea. Physical examination reveals an elevated body temperature, oral thrush and increased respiratory rate. Laboratory examination for CD4 cells shows a CD4 count of 90 mm3. As a consultant, what is your opinion about the underlying process in this case?</a:t>
            </a:r>
          </a:p>
          <a:p>
            <a:endParaRPr lang="en-US" sz="1400" dirty="0">
              <a:solidFill>
                <a:schemeClr val="accent2"/>
              </a:solidFill>
              <a:latin typeface="Georgia" panose="02040502050405020303" pitchFamily="18" charset="0"/>
            </a:endParaRPr>
          </a:p>
          <a:p>
            <a:r>
              <a:rPr lang="en-US" sz="1400" dirty="0">
                <a:solidFill>
                  <a:srgbClr val="7030A0"/>
                </a:solidFill>
                <a:latin typeface="Georgia" panose="02040502050405020303" pitchFamily="18" charset="0"/>
              </a:rPr>
              <a:t>CASE 2</a:t>
            </a:r>
          </a:p>
          <a:p>
            <a:r>
              <a:rPr lang="en-US" sz="1400" dirty="0">
                <a:solidFill>
                  <a:srgbClr val="7030A0"/>
                </a:solidFill>
                <a:latin typeface="Georgia" panose="02040502050405020303" pitchFamily="18" charset="0"/>
              </a:rPr>
              <a:t>A 44-year-old Asian man presents with a cough. This has been present for the last 2 months and has been associated with night sweats and 5 kg weight loss. He has not had any recent contact with anyone who has had similar illnesses; however, 3 months ago he went to Pakistan to visit his family. </a:t>
            </a:r>
          </a:p>
          <a:p>
            <a:r>
              <a:rPr lang="en-US" sz="1400" dirty="0">
                <a:solidFill>
                  <a:srgbClr val="7030A0"/>
                </a:solidFill>
                <a:latin typeface="Georgia" panose="02040502050405020303" pitchFamily="18" charset="0"/>
              </a:rPr>
              <a:t>On examination, his observations are stable, heart rate 80 beats/min, blood pressure 100/60 mmHg and respiratory rate 16 breaths/min. He is afebrile. There are no added sounds on auscultation of the chest. </a:t>
            </a:r>
          </a:p>
          <a:p>
            <a:r>
              <a:rPr lang="en-US" sz="1400" dirty="0">
                <a:solidFill>
                  <a:srgbClr val="7030A0"/>
                </a:solidFill>
                <a:latin typeface="Georgia" panose="02040502050405020303" pitchFamily="18" charset="0"/>
              </a:rPr>
              <a:t>Chest X-ray reveals hilar lymphadenopathy and apical scarring of the right lung. </a:t>
            </a:r>
          </a:p>
          <a:p>
            <a:r>
              <a:rPr lang="en-US" sz="1400" dirty="0">
                <a:solidFill>
                  <a:srgbClr val="7030A0"/>
                </a:solidFill>
                <a:latin typeface="Georgia" panose="02040502050405020303" pitchFamily="18" charset="0"/>
              </a:rPr>
              <a:t>Blood cultures, sputum cultures and routine blood tests are sent. Given the above history, examination and investigation findings, what is the most likely diagnosis?</a:t>
            </a:r>
          </a:p>
        </p:txBody>
      </p:sp>
      <p:sp>
        <p:nvSpPr>
          <p:cNvPr id="10" name="TextBox 9">
            <a:extLst>
              <a:ext uri="{FF2B5EF4-FFF2-40B4-BE49-F238E27FC236}">
                <a16:creationId xmlns:a16="http://schemas.microsoft.com/office/drawing/2014/main" id="{7CEBB492-54B3-6A9A-C21F-E1BDFCCFC66E}"/>
              </a:ext>
            </a:extLst>
          </p:cNvPr>
          <p:cNvSpPr txBox="1"/>
          <p:nvPr/>
        </p:nvSpPr>
        <p:spPr>
          <a:xfrm>
            <a:off x="597284" y="4045095"/>
            <a:ext cx="8546716" cy="769441"/>
          </a:xfrm>
          <a:prstGeom prst="rect">
            <a:avLst/>
          </a:prstGeom>
          <a:noFill/>
        </p:spPr>
        <p:txBody>
          <a:bodyPr wrap="square">
            <a:spAutoFit/>
          </a:bodyPr>
          <a:lstStyle/>
          <a:p>
            <a:r>
              <a:rPr lang="en-US" sz="1400" b="1" dirty="0"/>
              <a:t>More clinical cases and quiz questions available in </a:t>
            </a:r>
            <a:r>
              <a:rPr lang="en-US" sz="1600" b="1" u="sng" dirty="0"/>
              <a:t>ClinicalKey Student Assessment</a:t>
            </a:r>
            <a:r>
              <a:rPr lang="en-US" sz="1400" b="1" dirty="0"/>
              <a:t>. Leverage the platform to identify cases for class discussion or create an assignment for students that can be used as a class quiz or for formative assessment.</a:t>
            </a:r>
          </a:p>
        </p:txBody>
      </p:sp>
    </p:spTree>
    <p:extLst>
      <p:ext uri="{BB962C8B-B14F-4D97-AF65-F5344CB8AC3E}">
        <p14:creationId xmlns:p14="http://schemas.microsoft.com/office/powerpoint/2010/main" val="28514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Post-Read</a:t>
            </a:r>
          </a:p>
        </p:txBody>
      </p:sp>
    </p:spTree>
    <p:extLst>
      <p:ext uri="{BB962C8B-B14F-4D97-AF65-F5344CB8AC3E}">
        <p14:creationId xmlns:p14="http://schemas.microsoft.com/office/powerpoint/2010/main" val="97040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0C21C-AFE3-64CE-2029-8B4F7B7347A5}"/>
              </a:ext>
            </a:extLst>
          </p:cNvPr>
          <p:cNvSpPr>
            <a:spLocks noGrp="1"/>
          </p:cNvSpPr>
          <p:nvPr>
            <p:ph type="body" sz="quarter" idx="13"/>
          </p:nvPr>
        </p:nvSpPr>
        <p:spPr/>
        <p:txBody>
          <a:bodyPr>
            <a:normAutofit lnSpcReduction="10000"/>
          </a:bodyPr>
          <a:lstStyle/>
          <a:p>
            <a:r>
              <a:rPr lang="en-US" sz="1400" dirty="0"/>
              <a:t>Objective: Familiarize yourself with the internal structures of the lungs and how it correlates to tuberculosis as well as other pulmonary conditions.</a:t>
            </a:r>
          </a:p>
          <a:p>
            <a:r>
              <a:rPr lang="en-US" sz="1400" dirty="0"/>
              <a:t>Read the following topics:</a:t>
            </a:r>
          </a:p>
          <a:p>
            <a:pPr marL="285750" indent="-285750">
              <a:buFont typeface="Arial" panose="020B0604020202020204" pitchFamily="34" charset="0"/>
              <a:buChar char="•"/>
            </a:pPr>
            <a:r>
              <a:rPr lang="en-US" sz="1400" dirty="0">
                <a:hlinkClick r:id="rId2"/>
              </a:rPr>
              <a:t>Internal structure</a:t>
            </a:r>
            <a:endParaRPr lang="en-US" sz="1400" dirty="0"/>
          </a:p>
          <a:p>
            <a:pPr marL="285750" indent="-285750">
              <a:buFont typeface="Arial" panose="020B0604020202020204" pitchFamily="34" charset="0"/>
              <a:buChar char="•"/>
            </a:pPr>
            <a:r>
              <a:rPr lang="en-US" sz="1400" dirty="0">
                <a:hlinkClick r:id="rId3"/>
              </a:rPr>
              <a:t>Bronchial tree</a:t>
            </a:r>
            <a:endParaRPr lang="en-US" sz="1400" dirty="0"/>
          </a:p>
          <a:p>
            <a:pPr marL="285750" indent="-285750">
              <a:buFont typeface="Arial" panose="020B0604020202020204" pitchFamily="34" charset="0"/>
              <a:buChar char="•"/>
            </a:pPr>
            <a:r>
              <a:rPr lang="en-US" sz="1400" dirty="0">
                <a:hlinkClick r:id="rId4"/>
              </a:rPr>
              <a:t>Principal bronchi</a:t>
            </a:r>
            <a:endParaRPr lang="en-US" sz="1400" dirty="0"/>
          </a:p>
          <a:p>
            <a:pPr marL="285750" indent="-285750">
              <a:buFont typeface="Arial" panose="020B0604020202020204" pitchFamily="34" charset="0"/>
              <a:buChar char="•"/>
            </a:pPr>
            <a:r>
              <a:rPr lang="en-US" sz="1400" dirty="0">
                <a:hlinkClick r:id="rId5"/>
              </a:rPr>
              <a:t>Lobar bronchi</a:t>
            </a:r>
            <a:endParaRPr lang="en-US" sz="1400" dirty="0"/>
          </a:p>
          <a:p>
            <a:pPr marL="285750" indent="-285750">
              <a:buFont typeface="Arial" panose="020B0604020202020204" pitchFamily="34" charset="0"/>
              <a:buChar char="•"/>
            </a:pPr>
            <a:r>
              <a:rPr lang="en-US" sz="1400" dirty="0">
                <a:hlinkClick r:id="rId6"/>
              </a:rPr>
              <a:t>Tertiary (segmental) bronchi</a:t>
            </a:r>
            <a:endParaRPr lang="en-US" sz="1400" dirty="0"/>
          </a:p>
          <a:p>
            <a:pPr marL="285750" indent="-285750">
              <a:buFont typeface="Arial" panose="020B0604020202020204" pitchFamily="34" charset="0"/>
              <a:buChar char="•"/>
            </a:pPr>
            <a:r>
              <a:rPr lang="en-US" sz="1400" dirty="0">
                <a:hlinkClick r:id="rId7"/>
              </a:rPr>
              <a:t>Pulmonary units</a:t>
            </a:r>
            <a:endParaRPr lang="en-US" sz="1400" dirty="0"/>
          </a:p>
          <a:p>
            <a:pPr marL="285750" indent="-285750">
              <a:buFont typeface="Arial" panose="020B0604020202020204" pitchFamily="34" charset="0"/>
              <a:buChar char="•"/>
            </a:pPr>
            <a:r>
              <a:rPr lang="en-US" sz="1400" dirty="0">
                <a:hlinkClick r:id="rId8"/>
              </a:rPr>
              <a:t>Arterial supply of lungs</a:t>
            </a:r>
            <a:r>
              <a:rPr lang="en-US" sz="1400" dirty="0"/>
              <a:t> (read full topic)</a:t>
            </a:r>
          </a:p>
          <a:p>
            <a:pPr marL="285750" indent="-285750">
              <a:buFont typeface="Arial" panose="020B0604020202020204" pitchFamily="34" charset="0"/>
              <a:buChar char="•"/>
            </a:pPr>
            <a:r>
              <a:rPr lang="en-US" sz="1400" dirty="0">
                <a:hlinkClick r:id="rId9"/>
              </a:rPr>
              <a:t>Venous drainage</a:t>
            </a:r>
            <a:r>
              <a:rPr lang="en-US" sz="1400" dirty="0"/>
              <a:t> (read full topic)</a:t>
            </a:r>
          </a:p>
          <a:p>
            <a:pPr marL="285750" indent="-285750">
              <a:buFont typeface="Arial" panose="020B0604020202020204" pitchFamily="34" charset="0"/>
              <a:buChar char="•"/>
            </a:pPr>
            <a:r>
              <a:rPr lang="en-US" sz="1400" dirty="0">
                <a:hlinkClick r:id="rId10"/>
              </a:rPr>
              <a:t>Lymphatic drainage</a:t>
            </a:r>
            <a:r>
              <a:rPr lang="en-US" sz="1400" dirty="0"/>
              <a:t> (read full topic)</a:t>
            </a:r>
          </a:p>
          <a:p>
            <a:pPr marL="285750" indent="-285750">
              <a:buFont typeface="Arial" panose="020B0604020202020204" pitchFamily="34" charset="0"/>
              <a:buChar char="•"/>
            </a:pPr>
            <a:r>
              <a:rPr lang="en-US" sz="1400" dirty="0">
                <a:hlinkClick r:id="rId11"/>
              </a:rPr>
              <a:t>Nerve supply</a:t>
            </a:r>
            <a:endParaRPr lang="en-US" sz="1400" dirty="0"/>
          </a:p>
          <a:p>
            <a:pPr marL="285750" indent="-285750">
              <a:buFont typeface="Arial" panose="020B0604020202020204" pitchFamily="34" charset="0"/>
              <a:buChar char="•"/>
            </a:pPr>
            <a:r>
              <a:rPr lang="en-US" sz="1400" dirty="0">
                <a:hlinkClick r:id="rId12"/>
              </a:rPr>
              <a:t>Bronchopulmonary segments</a:t>
            </a:r>
            <a:endParaRPr lang="en-US" sz="1400" dirty="0"/>
          </a:p>
          <a:p>
            <a:pPr marL="285750" indent="-285750">
              <a:buFont typeface="Arial" panose="020B0604020202020204" pitchFamily="34" charset="0"/>
              <a:buChar char="•"/>
            </a:pPr>
            <a:r>
              <a:rPr lang="en-US" sz="1400" dirty="0">
                <a:hlinkClick r:id="rId13"/>
              </a:rPr>
              <a:t>Number and nomenclature of </a:t>
            </a:r>
            <a:r>
              <a:rPr lang="en-US" sz="1400" dirty="0" err="1">
                <a:hlinkClick r:id="rId13"/>
              </a:rPr>
              <a:t>brochopulmonary</a:t>
            </a:r>
            <a:r>
              <a:rPr lang="en-US" sz="1400" dirty="0">
                <a:hlinkClick r:id="rId13"/>
              </a:rPr>
              <a:t> segments</a:t>
            </a:r>
            <a:endParaRPr lang="en-US" sz="1400" dirty="0"/>
          </a:p>
        </p:txBody>
      </p:sp>
      <p:sp>
        <p:nvSpPr>
          <p:cNvPr id="3" name="Title 2">
            <a:extLst>
              <a:ext uri="{FF2B5EF4-FFF2-40B4-BE49-F238E27FC236}">
                <a16:creationId xmlns:a16="http://schemas.microsoft.com/office/drawing/2014/main" id="{B69F5AF4-6741-8C5D-13FF-F8153905C4D1}"/>
              </a:ext>
            </a:extLst>
          </p:cNvPr>
          <p:cNvSpPr>
            <a:spLocks noGrp="1"/>
          </p:cNvSpPr>
          <p:nvPr>
            <p:ph type="title"/>
          </p:nvPr>
        </p:nvSpPr>
        <p:spPr/>
        <p:txBody>
          <a:bodyPr/>
          <a:lstStyle/>
          <a:p>
            <a:r>
              <a:rPr lang="en-US" dirty="0"/>
              <a:t>Internal Structure of the Lungs</a:t>
            </a:r>
          </a:p>
        </p:txBody>
      </p:sp>
      <p:sp>
        <p:nvSpPr>
          <p:cNvPr id="4" name="TextBox 3">
            <a:extLst>
              <a:ext uri="{FF2B5EF4-FFF2-40B4-BE49-F238E27FC236}">
                <a16:creationId xmlns:a16="http://schemas.microsoft.com/office/drawing/2014/main" id="{AFCB7D2B-426B-7A22-7CFD-5D331772539C}"/>
              </a:ext>
            </a:extLst>
          </p:cNvPr>
          <p:cNvSpPr txBox="1"/>
          <p:nvPr/>
        </p:nvSpPr>
        <p:spPr>
          <a:xfrm>
            <a:off x="5148715" y="1316113"/>
            <a:ext cx="3806486" cy="523220"/>
          </a:xfrm>
          <a:prstGeom prst="rect">
            <a:avLst/>
          </a:prstGeom>
          <a:noFill/>
        </p:spPr>
        <p:txBody>
          <a:bodyPr wrap="square" rtlCol="0">
            <a:spAutoFit/>
          </a:bodyPr>
          <a:lstStyle/>
          <a:p>
            <a:pPr algn="ctr"/>
            <a:r>
              <a:rPr lang="en-US" sz="1400" b="1" dirty="0"/>
              <a:t>Review the clinical case study at the end of this chapter</a:t>
            </a:r>
          </a:p>
        </p:txBody>
      </p:sp>
      <p:pic>
        <p:nvPicPr>
          <p:cNvPr id="6" name="Picture 5">
            <a:extLst>
              <a:ext uri="{FF2B5EF4-FFF2-40B4-BE49-F238E27FC236}">
                <a16:creationId xmlns:a16="http://schemas.microsoft.com/office/drawing/2014/main" id="{5BDCA80D-9B89-CE8B-5548-AE2C976C909D}"/>
              </a:ext>
            </a:extLst>
          </p:cNvPr>
          <p:cNvPicPr>
            <a:picLocks noChangeAspect="1"/>
          </p:cNvPicPr>
          <p:nvPr/>
        </p:nvPicPr>
        <p:blipFill>
          <a:blip r:embed="rId14"/>
          <a:stretch>
            <a:fillRect/>
          </a:stretch>
        </p:blipFill>
        <p:spPr>
          <a:xfrm>
            <a:off x="5257797" y="1880233"/>
            <a:ext cx="3697404" cy="1194739"/>
          </a:xfrm>
          <a:prstGeom prst="rect">
            <a:avLst/>
          </a:prstGeom>
        </p:spPr>
      </p:pic>
    </p:spTree>
    <p:extLst>
      <p:ext uri="{BB962C8B-B14F-4D97-AF65-F5344CB8AC3E}">
        <p14:creationId xmlns:p14="http://schemas.microsoft.com/office/powerpoint/2010/main" val="71440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9D98065-DF7B-49AD-8ADA-67533AC884CC}"/>
              </a:ext>
            </a:extLst>
          </p:cNvPr>
          <p:cNvSpPr>
            <a:spLocks noGrp="1"/>
          </p:cNvSpPr>
          <p:nvPr>
            <p:ph type="title"/>
          </p:nvPr>
        </p:nvSpPr>
        <p:spPr>
          <a:xfrm>
            <a:off x="576263" y="195263"/>
            <a:ext cx="7821950" cy="504825"/>
          </a:xfrm>
        </p:spPr>
        <p:txBody>
          <a:bodyPr/>
          <a:lstStyle/>
          <a:p>
            <a:r>
              <a:rPr lang="en-US" dirty="0"/>
              <a:t>Summary of Tuberculosis Lecture</a:t>
            </a:r>
          </a:p>
        </p:txBody>
      </p:sp>
      <p:sp>
        <p:nvSpPr>
          <p:cNvPr id="5" name="TextBox 4">
            <a:extLst>
              <a:ext uri="{FF2B5EF4-FFF2-40B4-BE49-F238E27FC236}">
                <a16:creationId xmlns:a16="http://schemas.microsoft.com/office/drawing/2014/main" id="{D41DFE86-C538-06E8-4154-24A335B64807}"/>
              </a:ext>
            </a:extLst>
          </p:cNvPr>
          <p:cNvSpPr txBox="1"/>
          <p:nvPr/>
        </p:nvSpPr>
        <p:spPr>
          <a:xfrm>
            <a:off x="576262" y="700088"/>
            <a:ext cx="8470633" cy="307777"/>
          </a:xfrm>
          <a:prstGeom prst="rect">
            <a:avLst/>
          </a:prstGeom>
          <a:noFill/>
        </p:spPr>
        <p:txBody>
          <a:bodyPr wrap="square">
            <a:spAutoFit/>
          </a:bodyPr>
          <a:lstStyle/>
          <a:p>
            <a:r>
              <a:rPr lang="en-US" sz="1400" dirty="0"/>
              <a:t>Tuberculous causative agents, pathogenesis, lab diagnostics</a:t>
            </a:r>
            <a:endParaRPr lang="en-US" sz="1200" dirty="0"/>
          </a:p>
        </p:txBody>
      </p:sp>
      <p:sp>
        <p:nvSpPr>
          <p:cNvPr id="11" name="TextBox 10">
            <a:extLst>
              <a:ext uri="{FF2B5EF4-FFF2-40B4-BE49-F238E27FC236}">
                <a16:creationId xmlns:a16="http://schemas.microsoft.com/office/drawing/2014/main" id="{2A5023F8-E83D-8F12-C996-AF41C2358BDE}"/>
              </a:ext>
            </a:extLst>
          </p:cNvPr>
          <p:cNvSpPr txBox="1"/>
          <p:nvPr/>
        </p:nvSpPr>
        <p:spPr>
          <a:xfrm>
            <a:off x="6558595" y="2110084"/>
            <a:ext cx="1923833" cy="954107"/>
          </a:xfrm>
          <a:prstGeom prst="rect">
            <a:avLst/>
          </a:prstGeom>
          <a:noFill/>
        </p:spPr>
        <p:txBody>
          <a:bodyPr wrap="square">
            <a:spAutoFit/>
          </a:bodyPr>
          <a:lstStyle/>
          <a:p>
            <a:r>
              <a:rPr lang="en-US" sz="1400" dirty="0">
                <a:hlinkClick r:id="rId3"/>
              </a:rPr>
              <a:t>https://indiambbsskills.clinicalkey.com/mod/url/view.php?id=155467</a:t>
            </a:r>
            <a:r>
              <a:rPr lang="en-US" sz="1400" dirty="0"/>
              <a:t> </a:t>
            </a:r>
          </a:p>
        </p:txBody>
      </p:sp>
      <p:sp>
        <p:nvSpPr>
          <p:cNvPr id="12" name="TextBox 11">
            <a:extLst>
              <a:ext uri="{FF2B5EF4-FFF2-40B4-BE49-F238E27FC236}">
                <a16:creationId xmlns:a16="http://schemas.microsoft.com/office/drawing/2014/main" id="{7F334C4D-4B4D-35C1-C448-5FD80928E558}"/>
              </a:ext>
            </a:extLst>
          </p:cNvPr>
          <p:cNvSpPr txBox="1"/>
          <p:nvPr/>
        </p:nvSpPr>
        <p:spPr>
          <a:xfrm>
            <a:off x="6558595" y="1802307"/>
            <a:ext cx="2977490" cy="307777"/>
          </a:xfrm>
          <a:prstGeom prst="rect">
            <a:avLst/>
          </a:prstGeom>
          <a:noFill/>
        </p:spPr>
        <p:txBody>
          <a:bodyPr wrap="square">
            <a:spAutoFit/>
          </a:bodyPr>
          <a:lstStyle/>
          <a:p>
            <a:r>
              <a:rPr lang="en-US" sz="1400" b="1" dirty="0"/>
              <a:t>COURSE LINK</a:t>
            </a:r>
            <a:endParaRPr lang="en-US" sz="1200" b="1" dirty="0"/>
          </a:p>
        </p:txBody>
      </p:sp>
      <p:pic>
        <p:nvPicPr>
          <p:cNvPr id="3" name="Picture 2">
            <a:extLst>
              <a:ext uri="{FF2B5EF4-FFF2-40B4-BE49-F238E27FC236}">
                <a16:creationId xmlns:a16="http://schemas.microsoft.com/office/drawing/2014/main" id="{AD084325-1FD5-4CA9-7E08-B6D57D65F502}"/>
              </a:ext>
            </a:extLst>
          </p:cNvPr>
          <p:cNvPicPr>
            <a:picLocks noChangeAspect="1"/>
          </p:cNvPicPr>
          <p:nvPr/>
        </p:nvPicPr>
        <p:blipFill>
          <a:blip r:embed="rId4"/>
          <a:stretch>
            <a:fillRect/>
          </a:stretch>
        </p:blipFill>
        <p:spPr>
          <a:xfrm>
            <a:off x="661572" y="1007865"/>
            <a:ext cx="5645440" cy="3759393"/>
          </a:xfrm>
          <a:prstGeom prst="rect">
            <a:avLst/>
          </a:prstGeom>
        </p:spPr>
      </p:pic>
    </p:spTree>
    <p:extLst>
      <p:ext uri="{BB962C8B-B14F-4D97-AF65-F5344CB8AC3E}">
        <p14:creationId xmlns:p14="http://schemas.microsoft.com/office/powerpoint/2010/main" val="410888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9D98065-DF7B-49AD-8ADA-67533AC884CC}"/>
              </a:ext>
            </a:extLst>
          </p:cNvPr>
          <p:cNvSpPr>
            <a:spLocks noGrp="1"/>
          </p:cNvSpPr>
          <p:nvPr>
            <p:ph type="title"/>
          </p:nvPr>
        </p:nvSpPr>
        <p:spPr>
          <a:xfrm>
            <a:off x="576263" y="195263"/>
            <a:ext cx="7821950" cy="504825"/>
          </a:xfrm>
        </p:spPr>
        <p:txBody>
          <a:bodyPr/>
          <a:lstStyle/>
          <a:p>
            <a:r>
              <a:rPr lang="en-US" dirty="0"/>
              <a:t>More about Tuberculous </a:t>
            </a:r>
            <a:r>
              <a:rPr lang="en-US" dirty="0" err="1"/>
              <a:t>Lymphadenditis</a:t>
            </a:r>
            <a:endParaRPr lang="en-US" dirty="0"/>
          </a:p>
        </p:txBody>
      </p:sp>
      <p:sp>
        <p:nvSpPr>
          <p:cNvPr id="5" name="TextBox 4">
            <a:extLst>
              <a:ext uri="{FF2B5EF4-FFF2-40B4-BE49-F238E27FC236}">
                <a16:creationId xmlns:a16="http://schemas.microsoft.com/office/drawing/2014/main" id="{D41DFE86-C538-06E8-4154-24A335B64807}"/>
              </a:ext>
            </a:extLst>
          </p:cNvPr>
          <p:cNvSpPr txBox="1"/>
          <p:nvPr/>
        </p:nvSpPr>
        <p:spPr>
          <a:xfrm>
            <a:off x="576262" y="700088"/>
            <a:ext cx="8470633" cy="492443"/>
          </a:xfrm>
          <a:prstGeom prst="rect">
            <a:avLst/>
          </a:prstGeom>
          <a:noFill/>
        </p:spPr>
        <p:txBody>
          <a:bodyPr wrap="square">
            <a:spAutoFit/>
          </a:bodyPr>
          <a:lstStyle/>
          <a:p>
            <a:r>
              <a:rPr lang="en-US" sz="1400" dirty="0"/>
              <a:t>Tuberculous Lymphadenitis – one of the most frequent presentations of extrapulmonary tuberculosis</a:t>
            </a:r>
          </a:p>
          <a:p>
            <a:r>
              <a:rPr lang="en-US" sz="1200" dirty="0"/>
              <a:t>Review the following topic in this course</a:t>
            </a:r>
          </a:p>
        </p:txBody>
      </p:sp>
      <p:pic>
        <p:nvPicPr>
          <p:cNvPr id="9" name="Picture 8">
            <a:extLst>
              <a:ext uri="{FF2B5EF4-FFF2-40B4-BE49-F238E27FC236}">
                <a16:creationId xmlns:a16="http://schemas.microsoft.com/office/drawing/2014/main" id="{BF219182-171C-6740-C198-2B5B6CD7F5CB}"/>
              </a:ext>
            </a:extLst>
          </p:cNvPr>
          <p:cNvPicPr>
            <a:picLocks noChangeAspect="1"/>
          </p:cNvPicPr>
          <p:nvPr/>
        </p:nvPicPr>
        <p:blipFill>
          <a:blip r:embed="rId3"/>
          <a:stretch>
            <a:fillRect/>
          </a:stretch>
        </p:blipFill>
        <p:spPr>
          <a:xfrm>
            <a:off x="661572" y="1314523"/>
            <a:ext cx="5797848" cy="3695890"/>
          </a:xfrm>
          <a:prstGeom prst="rect">
            <a:avLst/>
          </a:prstGeom>
        </p:spPr>
      </p:pic>
      <p:sp>
        <p:nvSpPr>
          <p:cNvPr id="11" name="TextBox 10">
            <a:extLst>
              <a:ext uri="{FF2B5EF4-FFF2-40B4-BE49-F238E27FC236}">
                <a16:creationId xmlns:a16="http://schemas.microsoft.com/office/drawing/2014/main" id="{2A5023F8-E83D-8F12-C996-AF41C2358BDE}"/>
              </a:ext>
            </a:extLst>
          </p:cNvPr>
          <p:cNvSpPr txBox="1"/>
          <p:nvPr/>
        </p:nvSpPr>
        <p:spPr>
          <a:xfrm>
            <a:off x="6558595" y="2110084"/>
            <a:ext cx="1923833" cy="1384995"/>
          </a:xfrm>
          <a:prstGeom prst="rect">
            <a:avLst/>
          </a:prstGeom>
          <a:noFill/>
        </p:spPr>
        <p:txBody>
          <a:bodyPr wrap="square">
            <a:spAutoFit/>
          </a:bodyPr>
          <a:lstStyle/>
          <a:p>
            <a:r>
              <a:rPr lang="en-US" sz="1400" dirty="0">
                <a:hlinkClick r:id="rId4"/>
              </a:rPr>
              <a:t>https://indiambbsskills.clinicalkey.com/local/courses/2495/m08_lymph_node_s04_Tuberculous_LN/data/LandingPg.html</a:t>
            </a:r>
            <a:r>
              <a:rPr lang="en-US" sz="1400" dirty="0"/>
              <a:t> </a:t>
            </a:r>
          </a:p>
        </p:txBody>
      </p:sp>
      <p:sp>
        <p:nvSpPr>
          <p:cNvPr id="12" name="TextBox 11">
            <a:extLst>
              <a:ext uri="{FF2B5EF4-FFF2-40B4-BE49-F238E27FC236}">
                <a16:creationId xmlns:a16="http://schemas.microsoft.com/office/drawing/2014/main" id="{7F334C4D-4B4D-35C1-C448-5FD80928E558}"/>
              </a:ext>
            </a:extLst>
          </p:cNvPr>
          <p:cNvSpPr txBox="1"/>
          <p:nvPr/>
        </p:nvSpPr>
        <p:spPr>
          <a:xfrm>
            <a:off x="6558595" y="1802307"/>
            <a:ext cx="2977490" cy="307777"/>
          </a:xfrm>
          <a:prstGeom prst="rect">
            <a:avLst/>
          </a:prstGeom>
          <a:noFill/>
        </p:spPr>
        <p:txBody>
          <a:bodyPr wrap="square">
            <a:spAutoFit/>
          </a:bodyPr>
          <a:lstStyle/>
          <a:p>
            <a:r>
              <a:rPr lang="en-US" sz="1400" b="1" dirty="0"/>
              <a:t>COURSE LINK</a:t>
            </a:r>
            <a:endParaRPr lang="en-US" sz="1200" b="1" dirty="0"/>
          </a:p>
        </p:txBody>
      </p:sp>
    </p:spTree>
    <p:extLst>
      <p:ext uri="{BB962C8B-B14F-4D97-AF65-F5344CB8AC3E}">
        <p14:creationId xmlns:p14="http://schemas.microsoft.com/office/powerpoint/2010/main" val="177909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08F897-7256-E042-3A4D-F528DBD365AD}"/>
              </a:ext>
            </a:extLst>
          </p:cNvPr>
          <p:cNvSpPr>
            <a:spLocks noGrp="1"/>
          </p:cNvSpPr>
          <p:nvPr>
            <p:ph type="body" sz="quarter" idx="13"/>
          </p:nvPr>
        </p:nvSpPr>
        <p:spPr/>
        <p:txBody>
          <a:bodyPr/>
          <a:lstStyle/>
          <a:p>
            <a:r>
              <a:rPr lang="en-US" dirty="0">
                <a:hlinkClick r:id="rId2"/>
              </a:rPr>
              <a:t>https://www.clinicalkey.com/student/topic/tuberculosis#hl0001885</a:t>
            </a:r>
            <a:r>
              <a:rPr lang="en-US" dirty="0"/>
              <a:t> </a:t>
            </a:r>
          </a:p>
        </p:txBody>
      </p:sp>
      <p:sp>
        <p:nvSpPr>
          <p:cNvPr id="3" name="Title 2">
            <a:extLst>
              <a:ext uri="{FF2B5EF4-FFF2-40B4-BE49-F238E27FC236}">
                <a16:creationId xmlns:a16="http://schemas.microsoft.com/office/drawing/2014/main" id="{7ACB1C9E-BA28-AA14-2036-6D6EEABA3D62}"/>
              </a:ext>
            </a:extLst>
          </p:cNvPr>
          <p:cNvSpPr>
            <a:spLocks noGrp="1"/>
          </p:cNvSpPr>
          <p:nvPr>
            <p:ph type="title"/>
          </p:nvPr>
        </p:nvSpPr>
        <p:spPr/>
        <p:txBody>
          <a:bodyPr/>
          <a:lstStyle/>
          <a:p>
            <a:r>
              <a:rPr lang="en-US" dirty="0"/>
              <a:t>Refer to the Quick Access Summary</a:t>
            </a:r>
          </a:p>
        </p:txBody>
      </p:sp>
      <p:pic>
        <p:nvPicPr>
          <p:cNvPr id="5" name="Picture 4">
            <a:extLst>
              <a:ext uri="{FF2B5EF4-FFF2-40B4-BE49-F238E27FC236}">
                <a16:creationId xmlns:a16="http://schemas.microsoft.com/office/drawing/2014/main" id="{4C7EAE41-EFDD-2BFD-F512-D227B8311504}"/>
              </a:ext>
            </a:extLst>
          </p:cNvPr>
          <p:cNvPicPr>
            <a:picLocks noChangeAspect="1"/>
          </p:cNvPicPr>
          <p:nvPr/>
        </p:nvPicPr>
        <p:blipFill>
          <a:blip r:embed="rId3"/>
          <a:stretch>
            <a:fillRect/>
          </a:stretch>
        </p:blipFill>
        <p:spPr>
          <a:xfrm>
            <a:off x="406738" y="1177241"/>
            <a:ext cx="7991475" cy="3770996"/>
          </a:xfrm>
          <a:prstGeom prst="rect">
            <a:avLst/>
          </a:prstGeom>
        </p:spPr>
      </p:pic>
    </p:spTree>
    <p:extLst>
      <p:ext uri="{BB962C8B-B14F-4D97-AF65-F5344CB8AC3E}">
        <p14:creationId xmlns:p14="http://schemas.microsoft.com/office/powerpoint/2010/main" val="155067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08F897-7256-E042-3A4D-F528DBD365AD}"/>
              </a:ext>
            </a:extLst>
          </p:cNvPr>
          <p:cNvSpPr>
            <a:spLocks noGrp="1"/>
          </p:cNvSpPr>
          <p:nvPr>
            <p:ph type="body" sz="quarter" idx="13"/>
          </p:nvPr>
        </p:nvSpPr>
        <p:spPr/>
        <p:txBody>
          <a:bodyPr/>
          <a:lstStyle/>
          <a:p>
            <a:r>
              <a:rPr lang="en-US" dirty="0">
                <a:hlinkClick r:id="rId2"/>
              </a:rPr>
              <a:t>Lab Diagnosis </a:t>
            </a:r>
            <a:endParaRPr lang="en-US" dirty="0"/>
          </a:p>
          <a:p>
            <a:r>
              <a:rPr lang="en-US" dirty="0">
                <a:hlinkClick r:id="rId3"/>
              </a:rPr>
              <a:t>Experiment</a:t>
            </a:r>
            <a:r>
              <a:rPr lang="en-US" dirty="0"/>
              <a:t> and </a:t>
            </a:r>
            <a:r>
              <a:rPr lang="en-US" dirty="0">
                <a:hlinkClick r:id="rId3"/>
              </a:rPr>
              <a:t>Observation</a:t>
            </a:r>
            <a:endParaRPr lang="en-US" dirty="0"/>
          </a:p>
          <a:p>
            <a:r>
              <a:rPr lang="en-US" dirty="0">
                <a:hlinkClick r:id="rId4"/>
              </a:rPr>
              <a:t>Result</a:t>
            </a:r>
            <a:endParaRPr lang="en-US" dirty="0"/>
          </a:p>
          <a:p>
            <a:r>
              <a:rPr lang="en-US" dirty="0">
                <a:hlinkClick r:id="rId5"/>
              </a:rPr>
              <a:t>Summary of ZN Stain smear examination</a:t>
            </a:r>
            <a:endParaRPr lang="en-US" dirty="0"/>
          </a:p>
          <a:p>
            <a:r>
              <a:rPr lang="en-US" dirty="0">
                <a:hlinkClick r:id="rId6"/>
              </a:rPr>
              <a:t>Tuberculosis Treatment</a:t>
            </a:r>
            <a:r>
              <a:rPr lang="en-US" dirty="0"/>
              <a:t> </a:t>
            </a:r>
          </a:p>
        </p:txBody>
      </p:sp>
      <p:sp>
        <p:nvSpPr>
          <p:cNvPr id="3" name="Title 2">
            <a:extLst>
              <a:ext uri="{FF2B5EF4-FFF2-40B4-BE49-F238E27FC236}">
                <a16:creationId xmlns:a16="http://schemas.microsoft.com/office/drawing/2014/main" id="{7ACB1C9E-BA28-AA14-2036-6D6EEABA3D62}"/>
              </a:ext>
            </a:extLst>
          </p:cNvPr>
          <p:cNvSpPr>
            <a:spLocks noGrp="1"/>
          </p:cNvSpPr>
          <p:nvPr>
            <p:ph type="title"/>
          </p:nvPr>
        </p:nvSpPr>
        <p:spPr/>
        <p:txBody>
          <a:bodyPr/>
          <a:lstStyle/>
          <a:p>
            <a:r>
              <a:rPr lang="en-US" dirty="0"/>
              <a:t>Additional Learning Material</a:t>
            </a:r>
          </a:p>
        </p:txBody>
      </p:sp>
    </p:spTree>
    <p:extLst>
      <p:ext uri="{BB962C8B-B14F-4D97-AF65-F5344CB8AC3E}">
        <p14:creationId xmlns:p14="http://schemas.microsoft.com/office/powerpoint/2010/main" val="280311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27819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Case-Based Learning</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rPr>
              <a:t>ClinicalKey Student Assessment</a:t>
            </a:r>
            <a:endParaRPr lang="en-US" sz="800" dirty="0"/>
          </a:p>
        </p:txBody>
      </p:sp>
      <p:sp>
        <p:nvSpPr>
          <p:cNvPr id="8" name="TextBox 7">
            <a:extLst>
              <a:ext uri="{FF2B5EF4-FFF2-40B4-BE49-F238E27FC236}">
                <a16:creationId xmlns:a16="http://schemas.microsoft.com/office/drawing/2014/main" id="{8165D510-0678-BF91-EA7F-187EC9B9229B}"/>
              </a:ext>
            </a:extLst>
          </p:cNvPr>
          <p:cNvSpPr txBox="1"/>
          <p:nvPr/>
        </p:nvSpPr>
        <p:spPr>
          <a:xfrm>
            <a:off x="576263" y="700088"/>
            <a:ext cx="8403834" cy="1169551"/>
          </a:xfrm>
          <a:prstGeom prst="rect">
            <a:avLst/>
          </a:prstGeom>
          <a:noFill/>
        </p:spPr>
        <p:txBody>
          <a:bodyPr wrap="square">
            <a:spAutoFit/>
          </a:bodyPr>
          <a:lstStyle/>
          <a:p>
            <a:r>
              <a:rPr lang="en-US" sz="1400" dirty="0"/>
              <a:t>CASE 1</a:t>
            </a:r>
          </a:p>
          <a:p>
            <a:r>
              <a:rPr lang="en-US" sz="1400" dirty="0"/>
              <a:t>A 25-year-old male presents with fever, headache, productive cough and dyspnea. Physical examination reveals an elevated body temperature, oral thrush and increased respiratory rate. Laboratory examination for CD4 cells shows a CD4 count of 90 mm3. As a consultant, what is your opinion about the underlying process in this case?</a:t>
            </a:r>
          </a:p>
        </p:txBody>
      </p:sp>
      <p:pic>
        <p:nvPicPr>
          <p:cNvPr id="5" name="Picture 4">
            <a:extLst>
              <a:ext uri="{FF2B5EF4-FFF2-40B4-BE49-F238E27FC236}">
                <a16:creationId xmlns:a16="http://schemas.microsoft.com/office/drawing/2014/main" id="{B01361F4-96F6-5157-7483-434302DABCB1}"/>
              </a:ext>
            </a:extLst>
          </p:cNvPr>
          <p:cNvPicPr>
            <a:picLocks noChangeAspect="1"/>
          </p:cNvPicPr>
          <p:nvPr/>
        </p:nvPicPr>
        <p:blipFill>
          <a:blip r:embed="rId3"/>
          <a:stretch>
            <a:fillRect/>
          </a:stretch>
        </p:blipFill>
        <p:spPr>
          <a:xfrm>
            <a:off x="5465379" y="4364052"/>
            <a:ext cx="3514718" cy="691907"/>
          </a:xfrm>
          <a:prstGeom prst="rect">
            <a:avLst/>
          </a:prstGeom>
        </p:spPr>
      </p:pic>
      <p:pic>
        <p:nvPicPr>
          <p:cNvPr id="7" name="Picture 6">
            <a:extLst>
              <a:ext uri="{FF2B5EF4-FFF2-40B4-BE49-F238E27FC236}">
                <a16:creationId xmlns:a16="http://schemas.microsoft.com/office/drawing/2014/main" id="{9BEE37F8-E1C6-7F05-004C-EFA0F9B3DDA6}"/>
              </a:ext>
            </a:extLst>
          </p:cNvPr>
          <p:cNvPicPr>
            <a:picLocks noChangeAspect="1"/>
          </p:cNvPicPr>
          <p:nvPr/>
        </p:nvPicPr>
        <p:blipFill>
          <a:blip r:embed="rId4"/>
          <a:stretch>
            <a:fillRect/>
          </a:stretch>
        </p:blipFill>
        <p:spPr>
          <a:xfrm>
            <a:off x="618304" y="1926253"/>
            <a:ext cx="5677192" cy="1428823"/>
          </a:xfrm>
          <a:prstGeom prst="rect">
            <a:avLst/>
          </a:prstGeom>
        </p:spPr>
      </p:pic>
      <p:pic>
        <p:nvPicPr>
          <p:cNvPr id="6" name="Picture 5">
            <a:extLst>
              <a:ext uri="{FF2B5EF4-FFF2-40B4-BE49-F238E27FC236}">
                <a16:creationId xmlns:a16="http://schemas.microsoft.com/office/drawing/2014/main" id="{D427B7FB-0A12-9045-652E-28A6DD1A44FA}"/>
              </a:ext>
            </a:extLst>
          </p:cNvPr>
          <p:cNvPicPr>
            <a:picLocks noChangeAspect="1"/>
          </p:cNvPicPr>
          <p:nvPr/>
        </p:nvPicPr>
        <p:blipFill>
          <a:blip r:embed="rId5"/>
          <a:stretch>
            <a:fillRect/>
          </a:stretch>
        </p:blipFill>
        <p:spPr>
          <a:xfrm>
            <a:off x="650056" y="3379082"/>
            <a:ext cx="4962468" cy="1038267"/>
          </a:xfrm>
          <a:prstGeom prst="rect">
            <a:avLst/>
          </a:prstGeom>
        </p:spPr>
      </p:pic>
    </p:spTree>
    <p:extLst>
      <p:ext uri="{BB962C8B-B14F-4D97-AF65-F5344CB8AC3E}">
        <p14:creationId xmlns:p14="http://schemas.microsoft.com/office/powerpoint/2010/main" val="126103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Tuberculosis – Case-Based Learning</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rPr>
              <a:t>ClinicalKey Student Assessment</a:t>
            </a:r>
            <a:endParaRPr lang="en-US" sz="800" dirty="0"/>
          </a:p>
        </p:txBody>
      </p:sp>
      <p:sp>
        <p:nvSpPr>
          <p:cNvPr id="8" name="TextBox 7">
            <a:extLst>
              <a:ext uri="{FF2B5EF4-FFF2-40B4-BE49-F238E27FC236}">
                <a16:creationId xmlns:a16="http://schemas.microsoft.com/office/drawing/2014/main" id="{8165D510-0678-BF91-EA7F-187EC9B9229B}"/>
              </a:ext>
            </a:extLst>
          </p:cNvPr>
          <p:cNvSpPr txBox="1"/>
          <p:nvPr/>
        </p:nvSpPr>
        <p:spPr>
          <a:xfrm>
            <a:off x="576263" y="700088"/>
            <a:ext cx="8403834" cy="2031325"/>
          </a:xfrm>
          <a:prstGeom prst="rect">
            <a:avLst/>
          </a:prstGeom>
          <a:noFill/>
        </p:spPr>
        <p:txBody>
          <a:bodyPr wrap="square">
            <a:spAutoFit/>
          </a:bodyPr>
          <a:lstStyle/>
          <a:p>
            <a:r>
              <a:rPr lang="en-US" sz="1400" dirty="0"/>
              <a:t>CASE 2</a:t>
            </a:r>
          </a:p>
          <a:p>
            <a:r>
              <a:rPr lang="en-US" sz="1400" dirty="0"/>
              <a:t>A 44-year-old Asian man presents with a cough. This has been present for the last 2 months and has been associated with night sweats and 5 kg weight loss. He has not had any recent contact with anyone who has had similar illnesses; however, 3 months ago he went to Pakistan to visit his family. </a:t>
            </a:r>
          </a:p>
          <a:p>
            <a:r>
              <a:rPr lang="en-US" sz="1400" dirty="0"/>
              <a:t>On examination, his observations are stable, heart rate 80 beats/min, blood pressure 100/60 mmHg and respiratory rate 16 breaths/min. He is afebrile. There are no added sounds on auscultation of the chest. </a:t>
            </a:r>
          </a:p>
          <a:p>
            <a:r>
              <a:rPr lang="en-US" sz="1400" dirty="0"/>
              <a:t>Chest X-ray reveals hilar lymphadenopathy and apical scarring of the right lung. </a:t>
            </a:r>
          </a:p>
          <a:p>
            <a:r>
              <a:rPr lang="en-US" sz="1400" dirty="0"/>
              <a:t>Blood cultures, sputum cultures and routine blood tests are sent. Given the above history, examination and investigation findings, what is the most likely diagnosis?</a:t>
            </a:r>
          </a:p>
        </p:txBody>
      </p:sp>
      <p:pic>
        <p:nvPicPr>
          <p:cNvPr id="5" name="Picture 4">
            <a:extLst>
              <a:ext uri="{FF2B5EF4-FFF2-40B4-BE49-F238E27FC236}">
                <a16:creationId xmlns:a16="http://schemas.microsoft.com/office/drawing/2014/main" id="{D0B65FDE-ED59-1D72-25A5-393A8D4AC70E}"/>
              </a:ext>
            </a:extLst>
          </p:cNvPr>
          <p:cNvPicPr>
            <a:picLocks noChangeAspect="1"/>
          </p:cNvPicPr>
          <p:nvPr/>
        </p:nvPicPr>
        <p:blipFill>
          <a:blip r:embed="rId3"/>
          <a:stretch>
            <a:fillRect/>
          </a:stretch>
        </p:blipFill>
        <p:spPr>
          <a:xfrm>
            <a:off x="5433848" y="4173481"/>
            <a:ext cx="3546249" cy="849669"/>
          </a:xfrm>
          <a:prstGeom prst="rect">
            <a:avLst/>
          </a:prstGeom>
        </p:spPr>
      </p:pic>
      <p:pic>
        <p:nvPicPr>
          <p:cNvPr id="7" name="Picture 6">
            <a:extLst>
              <a:ext uri="{FF2B5EF4-FFF2-40B4-BE49-F238E27FC236}">
                <a16:creationId xmlns:a16="http://schemas.microsoft.com/office/drawing/2014/main" id="{17679516-27F5-41AF-5F6D-D3EAF26234E3}"/>
              </a:ext>
            </a:extLst>
          </p:cNvPr>
          <p:cNvPicPr>
            <a:picLocks noChangeAspect="1"/>
          </p:cNvPicPr>
          <p:nvPr/>
        </p:nvPicPr>
        <p:blipFill>
          <a:blip r:embed="rId4"/>
          <a:stretch>
            <a:fillRect/>
          </a:stretch>
        </p:blipFill>
        <p:spPr>
          <a:xfrm>
            <a:off x="656204" y="2738546"/>
            <a:ext cx="5645440" cy="1428823"/>
          </a:xfrm>
          <a:prstGeom prst="rect">
            <a:avLst/>
          </a:prstGeom>
        </p:spPr>
      </p:pic>
    </p:spTree>
    <p:extLst>
      <p:ext uri="{BB962C8B-B14F-4D97-AF65-F5344CB8AC3E}">
        <p14:creationId xmlns:p14="http://schemas.microsoft.com/office/powerpoint/2010/main" val="327938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0C21C-AFE3-64CE-2029-8B4F7B7347A5}"/>
              </a:ext>
            </a:extLst>
          </p:cNvPr>
          <p:cNvSpPr>
            <a:spLocks noGrp="1"/>
          </p:cNvSpPr>
          <p:nvPr>
            <p:ph type="body" sz="quarter" idx="13"/>
          </p:nvPr>
        </p:nvSpPr>
        <p:spPr/>
        <p:txBody>
          <a:bodyPr>
            <a:normAutofit/>
          </a:bodyPr>
          <a:lstStyle/>
          <a:p>
            <a:r>
              <a:rPr lang="en-US" sz="1400" dirty="0"/>
              <a:t>Objective: Introduce yourself to Tuberculosis basics and get ready for the lecture.</a:t>
            </a:r>
          </a:p>
          <a:p>
            <a:r>
              <a:rPr lang="en-US" sz="1400" dirty="0"/>
              <a:t>Watch this video - </a:t>
            </a:r>
            <a:r>
              <a:rPr lang="en-US" sz="1400" dirty="0">
                <a:hlinkClick r:id="rId2"/>
              </a:rPr>
              <a:t>https://www.clinicalkey.com/student/content/video/3-s2.0-B9788131260333000110-v9788131260333_0002</a:t>
            </a:r>
            <a:r>
              <a:rPr lang="en-US" sz="1400" dirty="0"/>
              <a:t> </a:t>
            </a:r>
          </a:p>
        </p:txBody>
      </p:sp>
      <p:sp>
        <p:nvSpPr>
          <p:cNvPr id="3" name="Title 2">
            <a:extLst>
              <a:ext uri="{FF2B5EF4-FFF2-40B4-BE49-F238E27FC236}">
                <a16:creationId xmlns:a16="http://schemas.microsoft.com/office/drawing/2014/main" id="{B69F5AF4-6741-8C5D-13FF-F8153905C4D1}"/>
              </a:ext>
            </a:extLst>
          </p:cNvPr>
          <p:cNvSpPr>
            <a:spLocks noGrp="1"/>
          </p:cNvSpPr>
          <p:nvPr>
            <p:ph type="title"/>
          </p:nvPr>
        </p:nvSpPr>
        <p:spPr/>
        <p:txBody>
          <a:bodyPr/>
          <a:lstStyle/>
          <a:p>
            <a:r>
              <a:rPr lang="en-US" dirty="0"/>
              <a:t>Warm-Up for the Brain</a:t>
            </a:r>
          </a:p>
        </p:txBody>
      </p:sp>
      <p:pic>
        <p:nvPicPr>
          <p:cNvPr id="9" name="Picture 8">
            <a:extLst>
              <a:ext uri="{FF2B5EF4-FFF2-40B4-BE49-F238E27FC236}">
                <a16:creationId xmlns:a16="http://schemas.microsoft.com/office/drawing/2014/main" id="{84A99760-D230-757A-7089-11C73B684E43}"/>
              </a:ext>
            </a:extLst>
          </p:cNvPr>
          <p:cNvPicPr>
            <a:picLocks noChangeAspect="1"/>
          </p:cNvPicPr>
          <p:nvPr/>
        </p:nvPicPr>
        <p:blipFill>
          <a:blip r:embed="rId3"/>
          <a:stretch>
            <a:fillRect/>
          </a:stretch>
        </p:blipFill>
        <p:spPr>
          <a:xfrm>
            <a:off x="2596550" y="1490181"/>
            <a:ext cx="5227609" cy="3377095"/>
          </a:xfrm>
          <a:prstGeom prst="rect">
            <a:avLst/>
          </a:prstGeom>
        </p:spPr>
      </p:pic>
    </p:spTree>
    <p:extLst>
      <p:ext uri="{BB962C8B-B14F-4D97-AF65-F5344CB8AC3E}">
        <p14:creationId xmlns:p14="http://schemas.microsoft.com/office/powerpoint/2010/main" val="224381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Lecture</a:t>
            </a:r>
          </a:p>
        </p:txBody>
      </p:sp>
    </p:spTree>
    <p:extLst>
      <p:ext uri="{BB962C8B-B14F-4D97-AF65-F5344CB8AC3E}">
        <p14:creationId xmlns:p14="http://schemas.microsoft.com/office/powerpoint/2010/main" val="39464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Lung Anatomy – Segmental Bronchi</a:t>
            </a:r>
          </a:p>
        </p:txBody>
      </p:sp>
      <p:sp>
        <p:nvSpPr>
          <p:cNvPr id="3" name="TextBox 2">
            <a:extLst>
              <a:ext uri="{FF2B5EF4-FFF2-40B4-BE49-F238E27FC236}">
                <a16:creationId xmlns:a16="http://schemas.microsoft.com/office/drawing/2014/main" id="{6B5BDD6B-3FA3-CCF1-0644-CC676AF073FC}"/>
              </a:ext>
            </a:extLst>
          </p:cNvPr>
          <p:cNvSpPr txBox="1"/>
          <p:nvPr/>
        </p:nvSpPr>
        <p:spPr>
          <a:xfrm>
            <a:off x="370082" y="4693374"/>
            <a:ext cx="4475187" cy="461665"/>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https://www.clinicalkey.com/student/content/book/3-s2.0-B9780702077050000549#hl0000497</a:t>
            </a:r>
            <a:r>
              <a:rPr lang="en-US" sz="800" dirty="0">
                <a:solidFill>
                  <a:srgbClr val="2E2E2E"/>
                </a:solidFill>
                <a:latin typeface="ElsevierSansWeb"/>
              </a:rPr>
              <a:t>; </a:t>
            </a:r>
            <a:r>
              <a:rPr lang="en-US" sz="800" b="0" i="0" dirty="0">
                <a:solidFill>
                  <a:srgbClr val="2E2E2E"/>
                </a:solidFill>
                <a:effectLst/>
                <a:latin typeface="ElsevierSansWeb"/>
                <a:hlinkClick r:id="rId3"/>
              </a:rPr>
              <a:t>https://www.clinicalkey.com/student/content/book/3-s2.0-B9780702077050000549#hl0000487</a:t>
            </a:r>
            <a:r>
              <a:rPr lang="en-US" sz="800" dirty="0">
                <a:solidFill>
                  <a:srgbClr val="2E2E2E"/>
                </a:solidFill>
                <a:latin typeface="ElsevierSansWeb"/>
              </a:rPr>
              <a:t> </a:t>
            </a:r>
            <a:endParaRPr lang="en-US" sz="800" dirty="0"/>
          </a:p>
        </p:txBody>
      </p:sp>
      <p:pic>
        <p:nvPicPr>
          <p:cNvPr id="5" name="Picture 3">
            <a:extLst>
              <a:ext uri="{FF2B5EF4-FFF2-40B4-BE49-F238E27FC236}">
                <a16:creationId xmlns:a16="http://schemas.microsoft.com/office/drawing/2014/main" id="{4470E808-0256-B557-13E1-095BE7F69862}"/>
              </a:ext>
            </a:extLst>
          </p:cNvPr>
          <p:cNvPicPr>
            <a:picLocks noChangeAspect="1"/>
          </p:cNvPicPr>
          <p:nvPr/>
        </p:nvPicPr>
        <p:blipFill>
          <a:blip r:embed="rId4"/>
          <a:stretch>
            <a:fillRect/>
          </a:stretch>
        </p:blipFill>
        <p:spPr>
          <a:xfrm>
            <a:off x="731227" y="697071"/>
            <a:ext cx="2817220" cy="3959336"/>
          </a:xfrm>
          <a:prstGeom prst="rect">
            <a:avLst/>
          </a:prstGeom>
        </p:spPr>
      </p:pic>
      <p:sp>
        <p:nvSpPr>
          <p:cNvPr id="4" name="TextBox 2">
            <a:extLst>
              <a:ext uri="{FF2B5EF4-FFF2-40B4-BE49-F238E27FC236}">
                <a16:creationId xmlns:a16="http://schemas.microsoft.com/office/drawing/2014/main" id="{0A86A3FD-94A1-1314-3AB2-2B47372E9B10}"/>
              </a:ext>
            </a:extLst>
          </p:cNvPr>
          <p:cNvSpPr txBox="1"/>
          <p:nvPr/>
        </p:nvSpPr>
        <p:spPr>
          <a:xfrm>
            <a:off x="2948375" y="697071"/>
            <a:ext cx="6064471" cy="1430009"/>
          </a:xfrm>
          <a:prstGeom prst="rect">
            <a:avLst/>
          </a:prstGeom>
        </p:spPr>
        <p:txBody>
          <a:bodyPr rtlCol="0" anchor="t"/>
          <a:lstStyle/>
          <a:p>
            <a:r>
              <a:rPr lang="en-US" sz="900" dirty="0">
                <a:latin typeface="Arial"/>
              </a:rPr>
              <a:t>Pleura, lungs, trachea and bronchi
</a:t>
            </a:r>
            <a:r>
              <a:rPr lang="en-US" sz="900" dirty="0" err="1">
                <a:latin typeface="Arial"/>
              </a:rPr>
              <a:t>Standring</a:t>
            </a:r>
            <a:r>
              <a:rPr lang="en-US" sz="900" dirty="0">
                <a:latin typeface="Arial"/>
              </a:rPr>
              <a:t>, Susan, MBE, PhD, DSc, FKC, Hon FAS, Hon FRCS, Gray's Anatomy, Chapter 54, 1020-1037.e1
A, The cartilages of the larynx, trachea and bronchi (anterior view), and the bronchopulmonary segments on the costal surface of the right lung. The bronchopulmonary segment (S) and segmental bronchus (B) labels are shown in brackets. In the left ...
Copyright ©  2021   © 2021, Elsevier Limited. All rights reserved.</a:t>
            </a:r>
          </a:p>
        </p:txBody>
      </p:sp>
      <p:pic>
        <p:nvPicPr>
          <p:cNvPr id="6" name="Picture 3">
            <a:extLst>
              <a:ext uri="{FF2B5EF4-FFF2-40B4-BE49-F238E27FC236}">
                <a16:creationId xmlns:a16="http://schemas.microsoft.com/office/drawing/2014/main" id="{3EA5E5C6-A869-BBC8-A951-CCA06D67DCEE}"/>
              </a:ext>
            </a:extLst>
          </p:cNvPr>
          <p:cNvPicPr>
            <a:picLocks noChangeAspect="1"/>
          </p:cNvPicPr>
          <p:nvPr/>
        </p:nvPicPr>
        <p:blipFill>
          <a:blip r:embed="rId5"/>
          <a:stretch>
            <a:fillRect/>
          </a:stretch>
        </p:blipFill>
        <p:spPr>
          <a:xfrm>
            <a:off x="4288220" y="1999143"/>
            <a:ext cx="4724625" cy="2050756"/>
          </a:xfrm>
          <a:prstGeom prst="rect">
            <a:avLst/>
          </a:prstGeom>
        </p:spPr>
      </p:pic>
      <p:sp>
        <p:nvSpPr>
          <p:cNvPr id="7" name="TextBox 2">
            <a:extLst>
              <a:ext uri="{FF2B5EF4-FFF2-40B4-BE49-F238E27FC236}">
                <a16:creationId xmlns:a16="http://schemas.microsoft.com/office/drawing/2014/main" id="{B366E843-D6D0-2A08-1D12-EA825AF1BC2D}"/>
              </a:ext>
            </a:extLst>
          </p:cNvPr>
          <p:cNvSpPr txBox="1"/>
          <p:nvPr/>
        </p:nvSpPr>
        <p:spPr>
          <a:xfrm>
            <a:off x="4572000" y="3949789"/>
            <a:ext cx="4617908" cy="1193711"/>
          </a:xfrm>
          <a:prstGeom prst="rect">
            <a:avLst/>
          </a:prstGeom>
        </p:spPr>
        <p:txBody>
          <a:bodyPr rtlCol="0" anchor="t"/>
          <a:lstStyle/>
          <a:p>
            <a:pPr algn="l">
              <a:defRPr/>
            </a:pPr>
            <a:endParaRPr lang="en-US" sz="1100" dirty="0"/>
          </a:p>
          <a:p>
            <a:r>
              <a:rPr lang="en-US" sz="900" dirty="0">
                <a:latin typeface="Arial"/>
              </a:rPr>
              <a:t>Pleura, lungs, trachea and bronchi
</a:t>
            </a:r>
            <a:r>
              <a:rPr lang="en-US" sz="900" dirty="0" err="1">
                <a:latin typeface="Arial"/>
              </a:rPr>
              <a:t>Standring</a:t>
            </a:r>
            <a:r>
              <a:rPr lang="en-US" sz="900" dirty="0">
                <a:latin typeface="Arial"/>
              </a:rPr>
              <a:t>, Susan, MBE, PhD, DSc, FKC, Hon FAS, Hon FRCS, Gray's Anatomy, Chapter 54, 1020-1037.e1
Lungs and bronchi (anterior view). The segmental bronchi and subsequent bronchial tree are projected onto the middle lobe of the right lung in different </a:t>
            </a:r>
            <a:r>
              <a:rPr lang="en-US" sz="900" dirty="0" err="1">
                <a:latin typeface="Arial"/>
              </a:rPr>
              <a:t>colours</a:t>
            </a:r>
            <a:r>
              <a:rPr lang="en-US" sz="900" dirty="0">
                <a:latin typeface="Arial"/>
              </a:rPr>
              <a:t> (compare with Fig. 54.8). </a:t>
            </a:r>
            <a:r>
              <a:rPr lang="en-US" sz="900" dirty="0" err="1">
                <a:latin typeface="Arial"/>
              </a:rPr>
              <a:t>Sobotta</a:t>
            </a:r>
            <a:r>
              <a:rPr lang="en-US" sz="900" dirty="0">
                <a:latin typeface="Arial"/>
              </a:rPr>
              <a:t> Atlas of Human Anatomy © Elsevier GmbH, Urban &amp; </a:t>
            </a:r>
            <a:r>
              <a:rPr lang="en-US" sz="900" dirty="0" err="1">
                <a:latin typeface="Arial"/>
              </a:rPr>
              <a:t>Fisc</a:t>
            </a:r>
            <a:r>
              <a:rPr lang="en-US" sz="900" dirty="0">
                <a:latin typeface="Arial"/>
              </a:rPr>
              <a:t>...
Copyright ©  2021   © 2021, Elsevier Limited. All rights reserved.</a:t>
            </a:r>
          </a:p>
        </p:txBody>
      </p:sp>
    </p:spTree>
    <p:extLst>
      <p:ext uri="{BB962C8B-B14F-4D97-AF65-F5344CB8AC3E}">
        <p14:creationId xmlns:p14="http://schemas.microsoft.com/office/powerpoint/2010/main" val="98936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Lung Anatomy – Bronchopulmonary Segments</a:t>
            </a:r>
          </a:p>
        </p:txBody>
      </p:sp>
      <p:pic>
        <p:nvPicPr>
          <p:cNvPr id="4" name="Picture 3">
            <a:extLst>
              <a:ext uri="{FF2B5EF4-FFF2-40B4-BE49-F238E27FC236}">
                <a16:creationId xmlns:a16="http://schemas.microsoft.com/office/drawing/2014/main" id="{9E17DE8B-980E-A368-840E-073508C224F4}"/>
              </a:ext>
            </a:extLst>
          </p:cNvPr>
          <p:cNvPicPr>
            <a:picLocks noChangeAspect="1"/>
          </p:cNvPicPr>
          <p:nvPr/>
        </p:nvPicPr>
        <p:blipFill>
          <a:blip r:embed="rId2"/>
          <a:stretch>
            <a:fillRect/>
          </a:stretch>
        </p:blipFill>
        <p:spPr>
          <a:xfrm>
            <a:off x="576263" y="834003"/>
            <a:ext cx="5375963" cy="2249186"/>
          </a:xfrm>
          <a:prstGeom prst="rect">
            <a:avLst/>
          </a:prstGeom>
        </p:spPr>
      </p:pic>
      <p:sp>
        <p:nvSpPr>
          <p:cNvPr id="5" name="TextBox 4">
            <a:extLst>
              <a:ext uri="{FF2B5EF4-FFF2-40B4-BE49-F238E27FC236}">
                <a16:creationId xmlns:a16="http://schemas.microsoft.com/office/drawing/2014/main" id="{8FC70412-C625-25EF-76D5-E6C1F060355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hlinkClick r:id="rId3"/>
              </a:rPr>
              <a:t>https://www.clinicalkey.com/student/content/book/3-s2.0-B9780702077050000549#hl0000415</a:t>
            </a:r>
            <a:r>
              <a:rPr lang="en-US" sz="800" b="0" i="0" dirty="0">
                <a:solidFill>
                  <a:srgbClr val="2E2E2E"/>
                </a:solidFill>
                <a:effectLst/>
              </a:rPr>
              <a:t>; </a:t>
            </a:r>
            <a:endParaRPr lang="en-US" sz="800" dirty="0"/>
          </a:p>
        </p:txBody>
      </p:sp>
      <p:sp>
        <p:nvSpPr>
          <p:cNvPr id="9" name="TextBox 8">
            <a:extLst>
              <a:ext uri="{FF2B5EF4-FFF2-40B4-BE49-F238E27FC236}">
                <a16:creationId xmlns:a16="http://schemas.microsoft.com/office/drawing/2014/main" id="{7B096746-82EE-21D2-41F8-FD62DEFEAD59}"/>
              </a:ext>
            </a:extLst>
          </p:cNvPr>
          <p:cNvSpPr txBox="1"/>
          <p:nvPr/>
        </p:nvSpPr>
        <p:spPr>
          <a:xfrm>
            <a:off x="5952226" y="834003"/>
            <a:ext cx="3053751" cy="2677656"/>
          </a:xfrm>
          <a:prstGeom prst="rect">
            <a:avLst/>
          </a:prstGeom>
          <a:noFill/>
        </p:spPr>
        <p:txBody>
          <a:bodyPr wrap="square">
            <a:spAutoFit/>
          </a:bodyPr>
          <a:lstStyle/>
          <a:p>
            <a:pPr marL="171450" indent="-171450">
              <a:buFont typeface="Arial" panose="020B0604020202020204" pitchFamily="34" charset="0"/>
              <a:buChar char="•"/>
            </a:pPr>
            <a:r>
              <a:rPr lang="en-US" sz="1200" dirty="0"/>
              <a:t>Right main (principal) bronchus, approx. 2.5 cm long, wider, shorter and more vertical than the left</a:t>
            </a:r>
          </a:p>
          <a:p>
            <a:pPr marL="171450" indent="-171450">
              <a:buFont typeface="Arial" panose="020B0604020202020204" pitchFamily="34" charset="0"/>
              <a:buChar char="•"/>
            </a:pPr>
            <a:r>
              <a:rPr lang="en-US" sz="1200" dirty="0"/>
              <a:t>Lung lobation and the morphology of the tracheobronchial tree can predict the atrial situs.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Left main (principal) bronchus is narrower, less vertical and twice as long (approx. 5 cm)</a:t>
            </a:r>
          </a:p>
          <a:p>
            <a:pPr marL="171450" indent="-171450">
              <a:buFont typeface="Arial" panose="020B0604020202020204" pitchFamily="34" charset="0"/>
              <a:buChar char="•"/>
            </a:pPr>
            <a:r>
              <a:rPr lang="en-US" sz="1200" dirty="0"/>
              <a:t>Passing to the left, inferior to the aortic arch, it crosses anterior to the </a:t>
            </a:r>
            <a:r>
              <a:rPr lang="en-US" sz="1200" dirty="0" err="1"/>
              <a:t>oesophagus</a:t>
            </a:r>
            <a:r>
              <a:rPr lang="en-US" sz="1200" dirty="0"/>
              <a:t>, thoracic duct and descending thoracic aorta</a:t>
            </a:r>
          </a:p>
        </p:txBody>
      </p:sp>
      <p:sp>
        <p:nvSpPr>
          <p:cNvPr id="13" name="TextBox 12">
            <a:extLst>
              <a:ext uri="{FF2B5EF4-FFF2-40B4-BE49-F238E27FC236}">
                <a16:creationId xmlns:a16="http://schemas.microsoft.com/office/drawing/2014/main" id="{DBCF7796-731D-EFAE-60D6-84DC84FDDFC3}"/>
              </a:ext>
            </a:extLst>
          </p:cNvPr>
          <p:cNvSpPr txBox="1"/>
          <p:nvPr/>
        </p:nvSpPr>
        <p:spPr>
          <a:xfrm>
            <a:off x="576262" y="3217104"/>
            <a:ext cx="5281073" cy="1600438"/>
          </a:xfrm>
          <a:prstGeom prst="rect">
            <a:avLst/>
          </a:prstGeom>
          <a:noFill/>
        </p:spPr>
        <p:txBody>
          <a:bodyPr wrap="square">
            <a:spAutoFit/>
          </a:bodyPr>
          <a:lstStyle/>
          <a:p>
            <a:r>
              <a:rPr lang="en-US" sz="1400" dirty="0"/>
              <a:t>The left and right main bronchi divide into lobar bronchi that subsequently divide into segmental bronchi. A segmental bronchus supplies a structurally separate and functionally independent unit of lung tissue called a </a:t>
            </a:r>
            <a:r>
              <a:rPr lang="en-US" sz="1400" b="1" u="sng" dirty="0"/>
              <a:t>bronchopulmonary segment</a:t>
            </a:r>
            <a:r>
              <a:rPr lang="en-US" sz="1400" dirty="0"/>
              <a:t>. The bronchopulmonary segments are named and numbered (S1–S10) according to their supplying segmental bronchus (B1–B10</a:t>
            </a:r>
            <a:endParaRPr lang="en-US" sz="1400" b="1" u="sng" dirty="0"/>
          </a:p>
        </p:txBody>
      </p:sp>
    </p:spTree>
    <p:extLst>
      <p:ext uri="{BB962C8B-B14F-4D97-AF65-F5344CB8AC3E}">
        <p14:creationId xmlns:p14="http://schemas.microsoft.com/office/powerpoint/2010/main" val="351824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Group Discussion</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40515"/>
            <a:ext cx="8403835" cy="215444"/>
          </a:xfrm>
          <a:prstGeom prst="rect">
            <a:avLst/>
          </a:prstGeom>
          <a:noFill/>
        </p:spPr>
        <p:txBody>
          <a:bodyPr wrap="square" rtlCol="0">
            <a:spAutoFit/>
          </a:bodyPr>
          <a:lstStyle/>
          <a:p>
            <a:r>
              <a:rPr lang="en-US" sz="800" dirty="0"/>
              <a:t>Source:</a:t>
            </a:r>
          </a:p>
        </p:txBody>
      </p:sp>
      <p:sp>
        <p:nvSpPr>
          <p:cNvPr id="3" name="TextBox 2">
            <a:extLst>
              <a:ext uri="{FF2B5EF4-FFF2-40B4-BE49-F238E27FC236}">
                <a16:creationId xmlns:a16="http://schemas.microsoft.com/office/drawing/2014/main" id="{A0C2E568-EF16-AE48-4246-D39575D0BB8C}"/>
              </a:ext>
            </a:extLst>
          </p:cNvPr>
          <p:cNvSpPr txBox="1"/>
          <p:nvPr/>
        </p:nvSpPr>
        <p:spPr>
          <a:xfrm>
            <a:off x="638355" y="1009291"/>
            <a:ext cx="8298611" cy="1200329"/>
          </a:xfrm>
          <a:prstGeom prst="rect">
            <a:avLst/>
          </a:prstGeom>
          <a:noFill/>
        </p:spPr>
        <p:txBody>
          <a:bodyPr wrap="square" rtlCol="0">
            <a:spAutoFit/>
          </a:bodyPr>
          <a:lstStyle/>
          <a:p>
            <a:r>
              <a:rPr lang="en-US" sz="2400" dirty="0">
                <a:solidFill>
                  <a:schemeClr val="accent2"/>
                </a:solidFill>
                <a:latin typeface="Georgia" panose="02040502050405020303" pitchFamily="18" charset="0"/>
              </a:rPr>
              <a:t>Based on your pre-read and our current discussion, what are the clinical implications of each bronchopulmonary segment acting as an independent unit?</a:t>
            </a:r>
          </a:p>
        </p:txBody>
      </p:sp>
    </p:spTree>
    <p:extLst>
      <p:ext uri="{BB962C8B-B14F-4D97-AF65-F5344CB8AC3E}">
        <p14:creationId xmlns:p14="http://schemas.microsoft.com/office/powerpoint/2010/main" val="306593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Measurement of Expiratory Flow</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https://www.clinicalkey.com/student/content/book/3-s2.0-B9780323393942000225#hl0000378</a:t>
            </a:r>
            <a:r>
              <a:rPr lang="en-US" sz="800" b="0" i="0" dirty="0">
                <a:solidFill>
                  <a:srgbClr val="2E2E2E"/>
                </a:solidFill>
                <a:effectLst/>
                <a:latin typeface="ElsevierSansWeb"/>
              </a:rPr>
              <a:t> </a:t>
            </a:r>
            <a:endParaRPr lang="en-US" sz="800" dirty="0"/>
          </a:p>
        </p:txBody>
      </p:sp>
      <p:sp>
        <p:nvSpPr>
          <p:cNvPr id="7" name="TextBox 6">
            <a:extLst>
              <a:ext uri="{FF2B5EF4-FFF2-40B4-BE49-F238E27FC236}">
                <a16:creationId xmlns:a16="http://schemas.microsoft.com/office/drawing/2014/main" id="{4780CFB2-20E0-336F-B896-200A5FD3860E}"/>
              </a:ext>
            </a:extLst>
          </p:cNvPr>
          <p:cNvSpPr txBox="1"/>
          <p:nvPr/>
        </p:nvSpPr>
        <p:spPr>
          <a:xfrm>
            <a:off x="481667" y="668558"/>
            <a:ext cx="8567737" cy="523220"/>
          </a:xfrm>
          <a:prstGeom prst="rect">
            <a:avLst/>
          </a:prstGeom>
          <a:noFill/>
        </p:spPr>
        <p:txBody>
          <a:bodyPr wrap="square">
            <a:spAutoFit/>
          </a:bodyPr>
          <a:lstStyle/>
          <a:p>
            <a:r>
              <a:rPr lang="en-US" sz="1400" dirty="0"/>
              <a:t>Measurement of expiratory flow rates and expiratory volumes is an important clinical tool for evaluating and monitoring respiratory diseases.</a:t>
            </a:r>
          </a:p>
        </p:txBody>
      </p:sp>
      <p:sp>
        <p:nvSpPr>
          <p:cNvPr id="4" name="TextBox 2">
            <a:extLst>
              <a:ext uri="{FF2B5EF4-FFF2-40B4-BE49-F238E27FC236}">
                <a16:creationId xmlns:a16="http://schemas.microsoft.com/office/drawing/2014/main" id="{39AD9F59-A2BC-D548-6911-53681F8F0F7A}"/>
              </a:ext>
            </a:extLst>
          </p:cNvPr>
          <p:cNvSpPr txBox="1"/>
          <p:nvPr/>
        </p:nvSpPr>
        <p:spPr>
          <a:xfrm>
            <a:off x="4860129" y="3862993"/>
            <a:ext cx="4144169" cy="983823"/>
          </a:xfrm>
          <a:prstGeom prst="rect">
            <a:avLst/>
          </a:prstGeom>
        </p:spPr>
        <p:txBody>
          <a:bodyPr rtlCol="0" anchor="t"/>
          <a:lstStyle/>
          <a:p>
            <a:pPr algn="l">
              <a:defRPr/>
            </a:pPr>
            <a:endParaRPr lang="en-US" sz="1100" dirty="0"/>
          </a:p>
          <a:p>
            <a:r>
              <a:rPr lang="en-US" sz="900" dirty="0">
                <a:latin typeface="Arial"/>
              </a:rPr>
              <a:t>Dynamic Lung and Chest Wall Mechanics
</a:t>
            </a:r>
            <a:r>
              <a:rPr lang="en-US" sz="900" dirty="0" err="1">
                <a:latin typeface="Arial"/>
              </a:rPr>
              <a:t>Koeppen</a:t>
            </a:r>
            <a:r>
              <a:rPr lang="en-US" sz="900" dirty="0">
                <a:latin typeface="Arial"/>
              </a:rPr>
              <a:t>, Bruce M., MD, PhD, Berne &amp; Levy Physiology, 22, 456-465
The clinical spirogram (A) and flow-volume loop (B). The individual takes a maximal inspiration and then exhales as rapidly, as forcibly, and as maximally as possible. The volume exhaled is plotted as a function of time. In the spirogram that is r...
Copyright ©  2018   Copyright © 2018 by Elsevier, Inc. All rights reserved.</a:t>
            </a:r>
          </a:p>
        </p:txBody>
      </p:sp>
      <p:pic>
        <p:nvPicPr>
          <p:cNvPr id="5" name="Picture 3">
            <a:extLst>
              <a:ext uri="{FF2B5EF4-FFF2-40B4-BE49-F238E27FC236}">
                <a16:creationId xmlns:a16="http://schemas.microsoft.com/office/drawing/2014/main" id="{E21B900B-2722-4A8C-5382-DC84198204B8}"/>
              </a:ext>
            </a:extLst>
          </p:cNvPr>
          <p:cNvPicPr>
            <a:picLocks noChangeAspect="1"/>
          </p:cNvPicPr>
          <p:nvPr/>
        </p:nvPicPr>
        <p:blipFill>
          <a:blip r:embed="rId4"/>
          <a:stretch>
            <a:fillRect/>
          </a:stretch>
        </p:blipFill>
        <p:spPr>
          <a:xfrm>
            <a:off x="4860129" y="983823"/>
            <a:ext cx="4144169" cy="3087347"/>
          </a:xfrm>
          <a:prstGeom prst="rect">
            <a:avLst/>
          </a:prstGeom>
        </p:spPr>
      </p:pic>
      <p:sp>
        <p:nvSpPr>
          <p:cNvPr id="6" name="TextBox 5">
            <a:extLst>
              <a:ext uri="{FF2B5EF4-FFF2-40B4-BE49-F238E27FC236}">
                <a16:creationId xmlns:a16="http://schemas.microsoft.com/office/drawing/2014/main" id="{30020CDB-4FFF-D3D5-0688-D6FDCEDDB39B}"/>
              </a:ext>
            </a:extLst>
          </p:cNvPr>
          <p:cNvSpPr txBox="1"/>
          <p:nvPr/>
        </p:nvSpPr>
        <p:spPr>
          <a:xfrm>
            <a:off x="481668" y="1213903"/>
            <a:ext cx="4333355" cy="1384995"/>
          </a:xfrm>
          <a:prstGeom prst="rect">
            <a:avLst/>
          </a:prstGeom>
          <a:noFill/>
        </p:spPr>
        <p:txBody>
          <a:bodyPr wrap="square">
            <a:spAutoFit/>
          </a:bodyPr>
          <a:lstStyle/>
          <a:p>
            <a:r>
              <a:rPr lang="en-US" sz="1400" b="0" i="0" dirty="0">
                <a:solidFill>
                  <a:srgbClr val="2E2E2E"/>
                </a:solidFill>
                <a:effectLst/>
              </a:rPr>
              <a:t>A spirogram displays the volume of gas exhaled as a function of time and measures: (1) </a:t>
            </a:r>
            <a:r>
              <a:rPr lang="en-US" sz="1400" b="1" i="0" dirty="0">
                <a:solidFill>
                  <a:srgbClr val="2E2E2E"/>
                </a:solidFill>
                <a:effectLst/>
              </a:rPr>
              <a:t>forced vital capacity (FVC),</a:t>
            </a:r>
            <a:r>
              <a:rPr lang="en-US" sz="1400" b="0" i="0" dirty="0">
                <a:solidFill>
                  <a:srgbClr val="2E2E2E"/>
                </a:solidFill>
                <a:effectLst/>
              </a:rPr>
              <a:t> (2) </a:t>
            </a:r>
            <a:r>
              <a:rPr lang="en-US" sz="1400" b="1" i="0" dirty="0">
                <a:solidFill>
                  <a:srgbClr val="2E2E2E"/>
                </a:solidFill>
                <a:effectLst/>
              </a:rPr>
              <a:t>forced expiratory volume in 1 second (FEV </a:t>
            </a:r>
            <a:r>
              <a:rPr lang="en-US" sz="1400" b="1" i="0" baseline="-25000" dirty="0">
                <a:solidFill>
                  <a:srgbClr val="2E2E2E"/>
                </a:solidFill>
                <a:effectLst/>
              </a:rPr>
              <a:t>1 </a:t>
            </a:r>
            <a:r>
              <a:rPr lang="en-US" sz="1400" b="1" i="0" dirty="0">
                <a:solidFill>
                  <a:srgbClr val="2E2E2E"/>
                </a:solidFill>
                <a:effectLst/>
              </a:rPr>
              <a:t>),</a:t>
            </a:r>
            <a:r>
              <a:rPr lang="en-US" sz="1400" b="0" i="0" dirty="0">
                <a:solidFill>
                  <a:srgbClr val="2E2E2E"/>
                </a:solidFill>
                <a:effectLst/>
              </a:rPr>
              <a:t> (3) the </a:t>
            </a:r>
            <a:r>
              <a:rPr lang="en-US" sz="1400" b="1" i="0" dirty="0">
                <a:solidFill>
                  <a:srgbClr val="2E2E2E"/>
                </a:solidFill>
                <a:effectLst/>
              </a:rPr>
              <a:t>ratio of FEV </a:t>
            </a:r>
            <a:r>
              <a:rPr lang="en-US" sz="1400" b="1" i="0" baseline="-25000" dirty="0">
                <a:solidFill>
                  <a:srgbClr val="2E2E2E"/>
                </a:solidFill>
                <a:effectLst/>
              </a:rPr>
              <a:t>1 </a:t>
            </a:r>
            <a:r>
              <a:rPr lang="en-US" sz="1400" b="1" i="0" dirty="0">
                <a:solidFill>
                  <a:srgbClr val="2E2E2E"/>
                </a:solidFill>
                <a:effectLst/>
              </a:rPr>
              <a:t>to FVC (FEV </a:t>
            </a:r>
            <a:r>
              <a:rPr lang="en-US" sz="1400" b="1" i="0" baseline="-25000" dirty="0">
                <a:solidFill>
                  <a:srgbClr val="2E2E2E"/>
                </a:solidFill>
                <a:effectLst/>
              </a:rPr>
              <a:t>1 </a:t>
            </a:r>
            <a:r>
              <a:rPr lang="en-US" sz="1400" b="1" i="0" dirty="0">
                <a:solidFill>
                  <a:srgbClr val="2E2E2E"/>
                </a:solidFill>
                <a:effectLst/>
              </a:rPr>
              <a:t>/FVC),</a:t>
            </a:r>
            <a:r>
              <a:rPr lang="en-US" sz="1400" b="0" i="0" dirty="0">
                <a:solidFill>
                  <a:srgbClr val="2E2E2E"/>
                </a:solidFill>
                <a:effectLst/>
              </a:rPr>
              <a:t> and (4) the </a:t>
            </a:r>
            <a:r>
              <a:rPr lang="en-US" sz="1400" b="1" i="0" dirty="0">
                <a:solidFill>
                  <a:srgbClr val="2E2E2E"/>
                </a:solidFill>
                <a:effectLst/>
              </a:rPr>
              <a:t>average </a:t>
            </a:r>
            <a:r>
              <a:rPr lang="en-US" sz="1400" b="1" i="0" dirty="0" err="1">
                <a:solidFill>
                  <a:srgbClr val="2E2E2E"/>
                </a:solidFill>
                <a:effectLst/>
              </a:rPr>
              <a:t>midmaximal</a:t>
            </a:r>
            <a:r>
              <a:rPr lang="en-US" sz="1400" b="1" i="0" dirty="0">
                <a:solidFill>
                  <a:srgbClr val="2E2E2E"/>
                </a:solidFill>
                <a:effectLst/>
              </a:rPr>
              <a:t> expiratory flow (FEF </a:t>
            </a:r>
            <a:r>
              <a:rPr lang="en-US" sz="1400" b="1" i="0" baseline="-25000" dirty="0">
                <a:solidFill>
                  <a:srgbClr val="2E2E2E"/>
                </a:solidFill>
                <a:effectLst/>
              </a:rPr>
              <a:t>25-75 </a:t>
            </a:r>
            <a:r>
              <a:rPr lang="en-US" sz="1400" b="1" i="0" dirty="0">
                <a:solidFill>
                  <a:srgbClr val="2E2E2E"/>
                </a:solidFill>
                <a:effectLst/>
              </a:rPr>
              <a:t>).</a:t>
            </a:r>
            <a:endParaRPr lang="en-US" sz="1400" dirty="0"/>
          </a:p>
        </p:txBody>
      </p:sp>
      <p:pic>
        <p:nvPicPr>
          <p:cNvPr id="9" name="Picture 8">
            <a:extLst>
              <a:ext uri="{FF2B5EF4-FFF2-40B4-BE49-F238E27FC236}">
                <a16:creationId xmlns:a16="http://schemas.microsoft.com/office/drawing/2014/main" id="{21D1236C-1576-1946-C9D0-D7AAC3E6C313}"/>
              </a:ext>
            </a:extLst>
          </p:cNvPr>
          <p:cNvPicPr>
            <a:picLocks noChangeAspect="1"/>
          </p:cNvPicPr>
          <p:nvPr/>
        </p:nvPicPr>
        <p:blipFill>
          <a:blip r:embed="rId5"/>
          <a:stretch>
            <a:fillRect/>
          </a:stretch>
        </p:blipFill>
        <p:spPr>
          <a:xfrm>
            <a:off x="523029" y="2635200"/>
            <a:ext cx="3964209" cy="1994117"/>
          </a:xfrm>
          <a:prstGeom prst="rect">
            <a:avLst/>
          </a:prstGeom>
        </p:spPr>
      </p:pic>
    </p:spTree>
    <p:extLst>
      <p:ext uri="{BB962C8B-B14F-4D97-AF65-F5344CB8AC3E}">
        <p14:creationId xmlns:p14="http://schemas.microsoft.com/office/powerpoint/2010/main" val="213159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IAAAAAAAAAAwAAAAMAAAAA/////wQASwwAAAAAAAAAAAAAIAD///////////////8AAAD///////////////8DAAAAAwD///////////////////////////////////////////////////////////////////////////////////////////////////////////////////////////////////////////////////////////////////////////////////////////////////////////////////////////////////////////////////////////////////////////////////////////////////////////////////////////////////////////////////////////////////////////////////////////////////////////////////////////////////////////////////////////////////////////////////////////////////////////////8BACAA////////////////AAAO////////AwAAAAIA////////////////////////////////////////////////////////////////////////////////////////////////////////////////////////////////////////////////////////////////////////////////////////////////////////////////////////////////////////////////////////////////////////////////////////////////////////////////////////////////////////////////////////////////////////////////////////////////////////////////////////////////////////////////////////////////////////////////////////////////////////////////////////AgABAP///////wQAAAACABAACyJ0heV53PlGtRYX1JzAFO0FAAAAAAADAAAAAwADAAAAAQADAAEA////////BAAAAAMAEAALm6GqAtnBEU68A6dwI+nKEA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AMAAAAAAAAAAAAACAB////////////////AAAA////////////////BAAAAAMA////////BAAAAAIA////////////////////////////////////////////////////////////////////////////////////////////////////////////////////////////////////////////////////////////////////////////////////////////////////////////////////////////////////////////////////////////////////////////////////////////////////////////////////////////////////////////////////////////////////////////////////////////////////////////////////////////////////////////////////////////////////////////////////////////////AQAgAf///////////////wAADv///////wQAAAACAP///////////////////////////////////////////////////////////////////////////////////////////////////////////////////////////////////////////////////////////////////////////////////////////////////////////////////////////////////////////////////////////////////////////////////////////////////////////////////////////////////////////////////////////////////////////////////////////////////////////////////////////////////////////////////////////////////////////////////////////////////////////////////////wIAAgEDAAAAAgD///////8aAAZMaW5rZWRTaGFwZXNEYXRhUHJvcGVydHlfMAUAAAAAAAQAAAADAAQAAAABAAQAAAAAAP///////w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CJ0heV53PlGtRYX1JzAFO0DRGF0YQAbAAAABExpbmtlZFNoYXBlRGF0YQAFAAAAAAACTmFtZQAZAAAATGlua2VkU2hhcGVzRGF0YVByb3BlcnR5ABBWZXJzaW9uAAAAAAAJTGFzdFdyaXRlAMzT+5l6AQAAAAEA/////50AnQAAAAVfaWQAEAAAAASboaoC2cERTrwDp3Aj6coQA0RhdGEAKgAAAAhQcmVzZW50YXRpb25TY2FubmVkRm9yTGlua2VkU2hhcGVzAAEAAk5hbWUAJAAAAExpbmtlZFNoYXBlUHJlc2VudGF0aW9uU2V0dGluZ3NEYXRhABBWZXJzaW9uAAAAAAAJTGFzdFdyaXRlAN/T+5l6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 name="COAUTHORING_SESSION_ID" val="b566149e-3710-4e24-8c13-ab592f63e281"/>
  <p:tag name="UNDO_REDO_REVISION" val="91"/>
  <p:tag name="MIO_PRESENTATION_LANGUAGE" val="1033"/>
</p:tagLst>
</file>

<file path=ppt/theme/theme1.xml><?xml version="1.0" encoding="utf-8"?>
<a:theme xmlns:a="http://schemas.openxmlformats.org/drawingml/2006/main" name="Elsevier light">
  <a:themeElements>
    <a:clrScheme name="Elsevier2_0">
      <a:dk1>
        <a:srgbClr val="53565A"/>
      </a:dk1>
      <a:lt1>
        <a:sysClr val="window" lastClr="FFFFFF"/>
      </a:lt1>
      <a:dk2>
        <a:srgbClr val="000000"/>
      </a:dk2>
      <a:lt2>
        <a:srgbClr val="F2F2F2"/>
      </a:lt2>
      <a:accent1>
        <a:srgbClr val="3679E0"/>
      </a:accent1>
      <a:accent2>
        <a:srgbClr val="EB6500"/>
      </a:accent2>
      <a:accent3>
        <a:srgbClr val="8E8E8E"/>
      </a:accent3>
      <a:accent4>
        <a:srgbClr val="CDE4FF"/>
      </a:accent4>
      <a:accent5>
        <a:srgbClr val="FFF0E4"/>
      </a:accent5>
      <a:accent6>
        <a:srgbClr val="DCDCDC"/>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FD9B95B7-7997-4FB9-A47B-A8D416D981DD}"/>
    </a:ext>
  </a:extLst>
</a:theme>
</file>

<file path=ppt/theme/theme2.xml><?xml version="1.0" encoding="utf-8"?>
<a:theme xmlns:a="http://schemas.openxmlformats.org/drawingml/2006/main" name="Elsevier light - Charts and Data">
  <a:themeElements>
    <a:clrScheme name="Elsevier_ChartsAndData">
      <a:dk1>
        <a:srgbClr val="53565A"/>
      </a:dk1>
      <a:lt1>
        <a:sysClr val="window" lastClr="FFFFFF"/>
      </a:lt1>
      <a:dk2>
        <a:srgbClr val="000000"/>
      </a:dk2>
      <a:lt2>
        <a:srgbClr val="F2F2F2"/>
      </a:lt2>
      <a:accent1>
        <a:srgbClr val="3AABF0"/>
      </a:accent1>
      <a:accent2>
        <a:srgbClr val="702862"/>
      </a:accent2>
      <a:accent3>
        <a:srgbClr val="FF6E7D"/>
      </a:accent3>
      <a:accent4>
        <a:srgbClr val="D6EA08"/>
      </a:accent4>
      <a:accent5>
        <a:srgbClr val="FF322B"/>
      </a:accent5>
      <a:accent6>
        <a:srgbClr val="00BDC4"/>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F1895935-4782-4ED3-9F2E-DA9302EF7568}"/>
    </a:ext>
  </a:extLst>
</a:theme>
</file>

<file path=ppt/theme/theme3.xml><?xml version="1.0" encoding="utf-8"?>
<a:theme xmlns:a="http://schemas.openxmlformats.org/drawingml/2006/main" name="Elsevier dark">
  <a:themeElements>
    <a:clrScheme name="Elsevier_2.0_Dark">
      <a:dk1>
        <a:srgbClr val="53565A"/>
      </a:dk1>
      <a:lt1>
        <a:sysClr val="window" lastClr="FFFFFF"/>
      </a:lt1>
      <a:dk2>
        <a:srgbClr val="000000"/>
      </a:dk2>
      <a:lt2>
        <a:srgbClr val="F2F2F2"/>
      </a:lt2>
      <a:accent1>
        <a:srgbClr val="3679E0"/>
      </a:accent1>
      <a:accent2>
        <a:srgbClr val="EB6500"/>
      </a:accent2>
      <a:accent3>
        <a:srgbClr val="8E8E8E"/>
      </a:accent3>
      <a:accent4>
        <a:srgbClr val="CDE4FF"/>
      </a:accent4>
      <a:accent5>
        <a:srgbClr val="FFF0E4"/>
      </a:accent5>
      <a:accent6>
        <a:srgbClr val="DCDCDC"/>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0B725E11-DC5A-4140-B411-6A18A3B7ACAE}"/>
    </a:ext>
  </a:extLst>
</a:theme>
</file>

<file path=ppt/theme/theme4.xml><?xml version="1.0" encoding="utf-8"?>
<a:theme xmlns:a="http://schemas.openxmlformats.org/drawingml/2006/main" name="Elsevier dark - Charts and Data">
  <a:themeElements>
    <a:clrScheme name="Elsevier_ChartsAndData">
      <a:dk1>
        <a:srgbClr val="53565A"/>
      </a:dk1>
      <a:lt1>
        <a:sysClr val="window" lastClr="FFFFFF"/>
      </a:lt1>
      <a:dk2>
        <a:srgbClr val="000000"/>
      </a:dk2>
      <a:lt2>
        <a:srgbClr val="F2F2F2"/>
      </a:lt2>
      <a:accent1>
        <a:srgbClr val="3AABF0"/>
      </a:accent1>
      <a:accent2>
        <a:srgbClr val="702862"/>
      </a:accent2>
      <a:accent3>
        <a:srgbClr val="FF6E7D"/>
      </a:accent3>
      <a:accent4>
        <a:srgbClr val="D6EA08"/>
      </a:accent4>
      <a:accent5>
        <a:srgbClr val="FF322B"/>
      </a:accent5>
      <a:accent6>
        <a:srgbClr val="00BDC4"/>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8CCF67CE-5720-4FD2-9BFE-20E687D7571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F68678B8AEDC47B524AFF2D0F638A3" ma:contentTypeVersion="18" ma:contentTypeDescription="Create a new document." ma:contentTypeScope="" ma:versionID="ae6d2c31f9eda3294342ea22d876dbf0">
  <xsd:schema xmlns:xsd="http://www.w3.org/2001/XMLSchema" xmlns:xs="http://www.w3.org/2001/XMLSchema" xmlns:p="http://schemas.microsoft.com/office/2006/metadata/properties" xmlns:ns3="39014f52-50b0-4a97-a731-c01c8333ea41" xmlns:ns4="25b2333b-f912-488b-8cb1-486501b44c3d" targetNamespace="http://schemas.microsoft.com/office/2006/metadata/properties" ma:root="true" ma:fieldsID="36625ae54f8a04a259fb7bf6be198dd9" ns3:_="" ns4:_="">
    <xsd:import namespace="39014f52-50b0-4a97-a731-c01c8333ea41"/>
    <xsd:import namespace="25b2333b-f912-488b-8cb1-486501b44c3d"/>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14f52-50b0-4a97-a731-c01c8333ea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b2333b-f912-488b-8cb1-486501b44c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9014f52-50b0-4a97-a731-c01c8333ea41" xsi:nil="true"/>
  </documentManagement>
</p:properties>
</file>

<file path=customXml/itemProps1.xml><?xml version="1.0" encoding="utf-8"?>
<ds:datastoreItem xmlns:ds="http://schemas.openxmlformats.org/officeDocument/2006/customXml" ds:itemID="{C441EBC0-C76A-40BB-A20B-8A1CE29BF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014f52-50b0-4a97-a731-c01c8333ea41"/>
    <ds:schemaRef ds:uri="25b2333b-f912-488b-8cb1-486501b44c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669AF2-6ACA-4692-8AFE-96F8961D55BE}">
  <ds:schemaRefs>
    <ds:schemaRef ds:uri="http://schemas.microsoft.com/sharepoint/v3/contenttype/forms"/>
  </ds:schemaRefs>
</ds:datastoreItem>
</file>

<file path=customXml/itemProps3.xml><?xml version="1.0" encoding="utf-8"?>
<ds:datastoreItem xmlns:ds="http://schemas.openxmlformats.org/officeDocument/2006/customXml" ds:itemID="{9205078C-D543-4AB3-A687-D75F04AFC05D}">
  <ds:schemaRefs>
    <ds:schemaRef ds:uri="http://schemas.microsoft.com/office/2006/documentManagement/types"/>
    <ds:schemaRef ds:uri="http://schemas.microsoft.com/office/infopath/2007/PartnerControls"/>
    <ds:schemaRef ds:uri="http://purl.org/dc/terms/"/>
    <ds:schemaRef ds:uri="39014f52-50b0-4a97-a731-c01c8333ea41"/>
    <ds:schemaRef ds:uri="http://purl.org/dc/elements/1.1/"/>
    <ds:schemaRef ds:uri="http://schemas.microsoft.com/office/2006/metadata/properties"/>
    <ds:schemaRef ds:uri="http://purl.org/dc/dcmitype/"/>
    <ds:schemaRef ds:uri="http://schemas.openxmlformats.org/package/2006/metadata/core-properties"/>
    <ds:schemaRef ds:uri="25b2333b-f912-488b-8cb1-486501b44c3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ELS_PPT_20211217_</Template>
  <TotalTime>480</TotalTime>
  <Words>4937</Words>
  <Application>Microsoft Office PowerPoint</Application>
  <PresentationFormat>On-screen Show (16:9)</PresentationFormat>
  <Paragraphs>284</Paragraphs>
  <Slides>36</Slides>
  <Notes>25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36</vt:i4>
      </vt:variant>
    </vt:vector>
  </HeadingPairs>
  <TitlesOfParts>
    <vt:vector size="45" baseType="lpstr">
      <vt:lpstr>Arial</vt:lpstr>
      <vt:lpstr>Courier New</vt:lpstr>
      <vt:lpstr>ElsevierSansWeb</vt:lpstr>
      <vt:lpstr>Georgia</vt:lpstr>
      <vt:lpstr>Wide Latin</vt:lpstr>
      <vt:lpstr>Elsevier light</vt:lpstr>
      <vt:lpstr>Elsevier light - Charts and Data</vt:lpstr>
      <vt:lpstr>Elsevier dark</vt:lpstr>
      <vt:lpstr>Elsevier dark - Charts and Data</vt:lpstr>
      <vt:lpstr>Sample Lecture on Tuberculosis</vt:lpstr>
      <vt:lpstr>Pre-Read</vt:lpstr>
      <vt:lpstr>Internal Structure of the Lungs</vt:lpstr>
      <vt:lpstr>Warm-Up for the Brain</vt:lpstr>
      <vt:lpstr>Lecture</vt:lpstr>
      <vt:lpstr>Lung Anatomy – Segmental Bronchi</vt:lpstr>
      <vt:lpstr>Lung Anatomy – Bronchopulmonary Segments</vt:lpstr>
      <vt:lpstr>Group Discussion</vt:lpstr>
      <vt:lpstr>Measurement of Expiratory Flow</vt:lpstr>
      <vt:lpstr>Tuberculosis</vt:lpstr>
      <vt:lpstr>Tuberculosis – Etiology/ Causative Agents</vt:lpstr>
      <vt:lpstr>Tuberculosis – Epidemiology </vt:lpstr>
      <vt:lpstr>Tuberculosis – Pathogenesis/ Pathobiology </vt:lpstr>
      <vt:lpstr>Tuberculosis – Risk Factors</vt:lpstr>
      <vt:lpstr>Tuberculosis – Physical Findings &amp; Clinical Presentation</vt:lpstr>
      <vt:lpstr>Tuberculosis – Performing a Physical Exam</vt:lpstr>
      <vt:lpstr>Tuberculosis – Diagnosis Overview</vt:lpstr>
      <vt:lpstr>Tuberculosis – Diagnosis, Mantoux Tuberculin Skin Test</vt:lpstr>
      <vt:lpstr>Tuberculosis – Diagnosis, IGRA</vt:lpstr>
      <vt:lpstr>Tuberculosis – Diagnosis, Sputum Exam</vt:lpstr>
      <vt:lpstr>M. tuberculosis Staining</vt:lpstr>
      <vt:lpstr>M. tuberculosis Staining</vt:lpstr>
      <vt:lpstr>Tuberculosis – Treatment of LTBI</vt:lpstr>
      <vt:lpstr>Tuberculosis – Treatment of Active TB</vt:lpstr>
      <vt:lpstr>Tuberculosis – Treatment of Extrapulmonary TB</vt:lpstr>
      <vt:lpstr>Tuberculosis – Guidelines for Treatment by Central TB Division</vt:lpstr>
      <vt:lpstr>Tuberculosis – Guidelines for Management and Prevention in India</vt:lpstr>
      <vt:lpstr>Tuberculosis – Case-Based Learning</vt:lpstr>
      <vt:lpstr>Post-Read</vt:lpstr>
      <vt:lpstr>Summary of Tuberculosis Lecture</vt:lpstr>
      <vt:lpstr>More about Tuberculous Lymphadenditis</vt:lpstr>
      <vt:lpstr>Refer to the Quick Access Summary</vt:lpstr>
      <vt:lpstr>Additional Learning Material</vt:lpstr>
      <vt:lpstr>Appendix</vt:lpstr>
      <vt:lpstr>Tuberculosis – Case-Based Learning</vt:lpstr>
      <vt:lpstr>Tuberculosis – Case-Based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Scopus Data on Research Performance</dc:title>
  <dc:creator>Gulati, Natasha (ELS-KUL)</dc:creator>
  <cp:lastModifiedBy>Gulati, Natasha (ELS-KUL)</cp:lastModifiedBy>
  <cp:revision>3</cp:revision>
  <cp:lastPrinted>2018-07-23T12:36:44Z</cp:lastPrinted>
  <dcterms:created xsi:type="dcterms:W3CDTF">2023-08-22T12:19:49Z</dcterms:created>
  <dcterms:modified xsi:type="dcterms:W3CDTF">2024-01-13T08:47:48Z</dcterms:modified>
  <cp:version>1.0.0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edEntity">
    <vt:lpwstr>Templates</vt:lpwstr>
  </property>
  <property fmtid="{D5CDD505-2E9C-101B-9397-08002B2CF9AE}" pid="3" name="MSIP_Label_549ac42a-3eb4-4074-b885-aea26bd6241e_Enabled">
    <vt:lpwstr>true</vt:lpwstr>
  </property>
  <property fmtid="{D5CDD505-2E9C-101B-9397-08002B2CF9AE}" pid="4" name="MSIP_Label_549ac42a-3eb4-4074-b885-aea26bd6241e_SetDate">
    <vt:lpwstr>2023-08-22T12:27:07Z</vt:lpwstr>
  </property>
  <property fmtid="{D5CDD505-2E9C-101B-9397-08002B2CF9AE}" pid="5" name="MSIP_Label_549ac42a-3eb4-4074-b885-aea26bd6241e_Method">
    <vt:lpwstr>Standard</vt:lpwstr>
  </property>
  <property fmtid="{D5CDD505-2E9C-101B-9397-08002B2CF9AE}" pid="6" name="MSIP_Label_549ac42a-3eb4-4074-b885-aea26bd6241e_Name">
    <vt:lpwstr>General Business</vt:lpwstr>
  </property>
  <property fmtid="{D5CDD505-2E9C-101B-9397-08002B2CF9AE}" pid="7" name="MSIP_Label_549ac42a-3eb4-4074-b885-aea26bd6241e_SiteId">
    <vt:lpwstr>9274ee3f-9425-4109-a27f-9fb15c10675d</vt:lpwstr>
  </property>
  <property fmtid="{D5CDD505-2E9C-101B-9397-08002B2CF9AE}" pid="8" name="MSIP_Label_549ac42a-3eb4-4074-b885-aea26bd6241e_ActionId">
    <vt:lpwstr>ec9e5328-1f8d-4e3a-9959-c017a634f3ad</vt:lpwstr>
  </property>
  <property fmtid="{D5CDD505-2E9C-101B-9397-08002B2CF9AE}" pid="9" name="MSIP_Label_549ac42a-3eb4-4074-b885-aea26bd6241e_ContentBits">
    <vt:lpwstr>0</vt:lpwstr>
  </property>
  <property fmtid="{D5CDD505-2E9C-101B-9397-08002B2CF9AE}" pid="10" name="ContentTypeId">
    <vt:lpwstr>0x01010045F68678B8AEDC47B524AFF2D0F638A3</vt:lpwstr>
  </property>
</Properties>
</file>