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72" r:id="rId3"/>
    <p:sldId id="273" r:id="rId4"/>
    <p:sldId id="275" r:id="rId5"/>
    <p:sldId id="274" r:id="rId6"/>
    <p:sldId id="269" r:id="rId7"/>
    <p:sldId id="256" r:id="rId8"/>
    <p:sldId id="257" r:id="rId9"/>
    <p:sldId id="258" r:id="rId10"/>
    <p:sldId id="259" r:id="rId11"/>
    <p:sldId id="270" r:id="rId12"/>
    <p:sldId id="271" r:id="rId13"/>
    <p:sldId id="263" r:id="rId14"/>
    <p:sldId id="266" r:id="rId15"/>
    <p:sldId id="264" r:id="rId16"/>
    <p:sldId id="267"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3" d="100"/>
          <a:sy n="33" d="100"/>
        </p:scale>
        <p:origin x="2240" y="6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7"/>
          <p:cNvPicPr>
            <a:picLocks noChangeAspect="1"/>
          </p:cNvPicPr>
          <p:nvPr/>
        </p:nvPicPr>
        <p:blipFill>
          <a:blip r:embed="rId13"/>
          <a:stretch>
            <a:fillRect/>
          </a:stretch>
        </p:blipFill>
        <p:spPr>
          <a:xfrm>
            <a:off x="0" y="0"/>
            <a:ext cx="9144000" cy="6985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clinicalkey.com/student/content/video/23-s2.0-mm_9780323790185_0077" TargetMode="External"/><Relationship Id="rId2" Type="http://schemas.openxmlformats.org/officeDocument/2006/relationships/hyperlink" Target="https://indiambbsskills.clinicalkey.com/local/courses/2309/s07_m19_Inguinal_hernia/data/LandingPg.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linicalkey.com/student/content/book/3-s2.0-B9780323597593000093" TargetMode="External"/><Relationship Id="rId2" Type="http://schemas.openxmlformats.org/officeDocument/2006/relationships/hyperlink" Target="https://www.clinicalkey.com/student/content/book/3-s2.0-B9780702082511000121#hl0000468"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indiambbsskills.clinicalkey.com/local/courses/2309/s07_m19_Inguinal_hernia/data/DetailsPage.html?page=s7m19_01_01&amp;language=_en&amp;end=_s_001_en_main&amp;level=LandingP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591A4-D6DF-2CAE-A1FC-63767E58892E}"/>
              </a:ext>
            </a:extLst>
          </p:cNvPr>
          <p:cNvSpPr>
            <a:spLocks noGrp="1"/>
          </p:cNvSpPr>
          <p:nvPr>
            <p:ph type="ctrTitle"/>
          </p:nvPr>
        </p:nvSpPr>
        <p:spPr/>
        <p:txBody>
          <a:bodyPr/>
          <a:lstStyle/>
          <a:p>
            <a:r>
              <a:rPr lang="en-US" dirty="0"/>
              <a:t>Surgery lecture 2</a:t>
            </a:r>
            <a:endParaRPr lang="en-IN" dirty="0"/>
          </a:p>
        </p:txBody>
      </p:sp>
      <p:sp>
        <p:nvSpPr>
          <p:cNvPr id="3" name="Subtitle 2">
            <a:extLst>
              <a:ext uri="{FF2B5EF4-FFF2-40B4-BE49-F238E27FC236}">
                <a16:creationId xmlns:a16="http://schemas.microsoft.com/office/drawing/2014/main" id="{4A932B0B-8434-B0FA-8005-CBF8C900C93A}"/>
              </a:ext>
            </a:extLst>
          </p:cNvPr>
          <p:cNvSpPr>
            <a:spLocks noGrp="1"/>
          </p:cNvSpPr>
          <p:nvPr>
            <p:ph type="subTitle" idx="1"/>
          </p:nvPr>
        </p:nvSpPr>
        <p:spPr/>
        <p:txBody>
          <a:bodyPr/>
          <a:lstStyle/>
          <a:p>
            <a:r>
              <a:rPr lang="en-US" dirty="0"/>
              <a:t>Hernia</a:t>
            </a:r>
          </a:p>
          <a:p>
            <a:r>
              <a:rPr lang="en-US" dirty="0"/>
              <a:t>Prof X </a:t>
            </a:r>
            <a:endParaRPr lang="en-IN" dirty="0"/>
          </a:p>
        </p:txBody>
      </p:sp>
    </p:spTree>
    <p:extLst>
      <p:ext uri="{BB962C8B-B14F-4D97-AF65-F5344CB8AC3E}">
        <p14:creationId xmlns:p14="http://schemas.microsoft.com/office/powerpoint/2010/main" val="3128354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3429000"/>
            <a:ext cx="8890000" cy="2540000"/>
          </a:xfrm>
          <a:prstGeom prst="rect">
            <a:avLst/>
          </a:prstGeom>
        </p:spPr>
        <p:txBody>
          <a:bodyPr rtlCol="0" anchor="t"/>
          <a:lstStyle/>
          <a:p>
            <a:pPr algn="l">
              <a:defRPr/>
            </a:pPr>
            <a:endParaRPr lang="en-US" sz="1100"/>
          </a:p>
          <a:p>
            <a:r>
              <a:rPr lang="en-US" sz="900">
                <a:latin typeface="Arial"/>
              </a:rPr>
              <a:t>Groin Mass in a 48-Year-Old Male
Williams, Austin D., Surgery Morning Report: Beyond the Pearls, Chapter 9, 83-89
Laparoscopic inguinal hernia repair. (Redrawn from Mann BD: Operation 10: laparoscopic inguinal hernia repair. In Surgery: a competency-based companion, Philadelphia, 2009, Elsevier, p 686.)
Copyright ©  2020   Copyright © 2020 by Elsevier, Inc. All rights reserved.</a:t>
            </a:r>
          </a:p>
        </p:txBody>
      </p:sp>
      <p:pic>
        <p:nvPicPr>
          <p:cNvPr id="3" name="Picture 3"/>
          <p:cNvPicPr>
            <a:picLocks noChangeAspect="1"/>
          </p:cNvPicPr>
          <p:nvPr/>
        </p:nvPicPr>
        <p:blipFill>
          <a:blip r:embed="rId2"/>
          <a:stretch>
            <a:fillRect/>
          </a:stretch>
        </p:blipFill>
        <p:spPr>
          <a:xfrm>
            <a:off x="2667000" y="127000"/>
            <a:ext cx="3810000" cy="3302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40C72-87AF-065A-D4F0-CCB8544C741B}"/>
              </a:ext>
            </a:extLst>
          </p:cNvPr>
          <p:cNvSpPr>
            <a:spLocks noGrp="1"/>
          </p:cNvSpPr>
          <p:nvPr>
            <p:ph type="title"/>
          </p:nvPr>
        </p:nvSpPr>
        <p:spPr/>
        <p:txBody>
          <a:bodyPr/>
          <a:lstStyle/>
          <a:p>
            <a:r>
              <a:rPr lang="en-US" dirty="0"/>
              <a:t>Hernia Video</a:t>
            </a:r>
            <a:endParaRPr lang="en-IN" dirty="0"/>
          </a:p>
        </p:txBody>
      </p:sp>
      <p:sp>
        <p:nvSpPr>
          <p:cNvPr id="3" name="Content Placeholder 2">
            <a:extLst>
              <a:ext uri="{FF2B5EF4-FFF2-40B4-BE49-F238E27FC236}">
                <a16:creationId xmlns:a16="http://schemas.microsoft.com/office/drawing/2014/main" id="{792B4055-CB4C-D39D-FDDA-94799FC819A6}"/>
              </a:ext>
            </a:extLst>
          </p:cNvPr>
          <p:cNvSpPr>
            <a:spLocks noGrp="1"/>
          </p:cNvSpPr>
          <p:nvPr>
            <p:ph idx="1"/>
          </p:nvPr>
        </p:nvSpPr>
        <p:spPr/>
        <p:txBody>
          <a:bodyPr/>
          <a:lstStyle/>
          <a:p>
            <a:r>
              <a:rPr lang="en-IN" dirty="0">
                <a:hlinkClick r:id="rId2"/>
              </a:rPr>
              <a:t>https://indiambbsskills.clinicalkey.com/local/courses/2309/s07_m19_Inguinal_hernia/data/LandingPg.html</a:t>
            </a:r>
            <a:endParaRPr lang="en-IN" dirty="0"/>
          </a:p>
          <a:p>
            <a:endParaRPr lang="en-IN" dirty="0"/>
          </a:p>
          <a:p>
            <a:endParaRPr lang="en-IN" dirty="0"/>
          </a:p>
          <a:p>
            <a:r>
              <a:rPr lang="en-IN" dirty="0">
                <a:hlinkClick r:id="rId3"/>
              </a:rPr>
              <a:t>https://www.clinicalkey.com/student/content/video/23-s2.0-mm_9780323790185_0077</a:t>
            </a:r>
            <a:endParaRPr lang="en-IN" dirty="0"/>
          </a:p>
          <a:p>
            <a:endParaRPr lang="en-IN" dirty="0"/>
          </a:p>
        </p:txBody>
      </p:sp>
    </p:spTree>
    <p:extLst>
      <p:ext uri="{BB962C8B-B14F-4D97-AF65-F5344CB8AC3E}">
        <p14:creationId xmlns:p14="http://schemas.microsoft.com/office/powerpoint/2010/main" val="4117189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2D74F-334B-4DF3-1361-ECC80D36CE4E}"/>
              </a:ext>
            </a:extLst>
          </p:cNvPr>
          <p:cNvSpPr>
            <a:spLocks noGrp="1"/>
          </p:cNvSpPr>
          <p:nvPr>
            <p:ph type="title"/>
          </p:nvPr>
        </p:nvSpPr>
        <p:spPr/>
        <p:txBody>
          <a:bodyPr/>
          <a:lstStyle/>
          <a:p>
            <a:r>
              <a:rPr lang="en-US" dirty="0"/>
              <a:t>Book Chapter</a:t>
            </a:r>
            <a:endParaRPr lang="en-IN" dirty="0"/>
          </a:p>
        </p:txBody>
      </p:sp>
      <p:sp>
        <p:nvSpPr>
          <p:cNvPr id="3" name="Content Placeholder 2">
            <a:extLst>
              <a:ext uri="{FF2B5EF4-FFF2-40B4-BE49-F238E27FC236}">
                <a16:creationId xmlns:a16="http://schemas.microsoft.com/office/drawing/2014/main" id="{F798EF42-19A4-63F3-8E1B-948530908116}"/>
              </a:ext>
            </a:extLst>
          </p:cNvPr>
          <p:cNvSpPr>
            <a:spLocks noGrp="1"/>
          </p:cNvSpPr>
          <p:nvPr>
            <p:ph idx="1"/>
          </p:nvPr>
        </p:nvSpPr>
        <p:spPr/>
        <p:txBody>
          <a:bodyPr/>
          <a:lstStyle/>
          <a:p>
            <a:r>
              <a:rPr lang="en-IN" b="0" i="0" dirty="0">
                <a:solidFill>
                  <a:srgbClr val="2E2E2E"/>
                </a:solidFill>
                <a:effectLst/>
                <a:latin typeface="ElsevierSansWeb"/>
                <a:hlinkClick r:id="rId2"/>
              </a:rPr>
              <a:t>https://www.clinicalkey.com/student/content/book/3-s2.0-B9780702082511000121#hl0000468</a:t>
            </a:r>
            <a:endParaRPr lang="en-IN" b="0" i="0" dirty="0">
              <a:solidFill>
                <a:srgbClr val="2E2E2E"/>
              </a:solidFill>
              <a:effectLst/>
              <a:latin typeface="ElsevierSansWeb"/>
            </a:endParaRPr>
          </a:p>
          <a:p>
            <a:endParaRPr lang="en-IN" dirty="0">
              <a:solidFill>
                <a:srgbClr val="2E2E2E"/>
              </a:solidFill>
              <a:latin typeface="ElsevierSansWeb"/>
            </a:endParaRPr>
          </a:p>
          <a:p>
            <a:r>
              <a:rPr lang="en-IN" b="0" i="0" dirty="0">
                <a:solidFill>
                  <a:srgbClr val="2E2E2E"/>
                </a:solidFill>
                <a:effectLst/>
                <a:latin typeface="ElsevierSansWeb"/>
                <a:hlinkClick r:id="rId3"/>
              </a:rPr>
              <a:t>https://www.clinicalkey.com/student/content/book/3-s2.0-B9780323597593000093</a:t>
            </a:r>
            <a:endParaRPr lang="en-IN" b="0" i="0" dirty="0">
              <a:solidFill>
                <a:srgbClr val="2E2E2E"/>
              </a:solidFill>
              <a:effectLst/>
              <a:latin typeface="ElsevierSansWeb"/>
            </a:endParaRPr>
          </a:p>
          <a:p>
            <a:endParaRPr lang="en-IN" b="0" i="0" dirty="0">
              <a:solidFill>
                <a:srgbClr val="2E2E2E"/>
              </a:solidFill>
              <a:effectLst/>
              <a:latin typeface="ElsevierSansWeb"/>
            </a:endParaRPr>
          </a:p>
          <a:p>
            <a:endParaRPr lang="en-IN" dirty="0">
              <a:solidFill>
                <a:srgbClr val="2E2E2E"/>
              </a:solidFill>
              <a:latin typeface="ElsevierSansWeb"/>
            </a:endParaRPr>
          </a:p>
          <a:p>
            <a:endParaRPr lang="en-IN" b="0" i="0" dirty="0">
              <a:solidFill>
                <a:srgbClr val="2E2E2E"/>
              </a:solidFill>
              <a:effectLst/>
              <a:latin typeface="ElsevierSansWeb"/>
            </a:endParaRPr>
          </a:p>
          <a:p>
            <a:endParaRPr lang="en-IN" dirty="0"/>
          </a:p>
        </p:txBody>
      </p:sp>
    </p:spTree>
    <p:extLst>
      <p:ext uri="{BB962C8B-B14F-4D97-AF65-F5344CB8AC3E}">
        <p14:creationId xmlns:p14="http://schemas.microsoft.com/office/powerpoint/2010/main" val="3670870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3429000"/>
            <a:ext cx="8890000" cy="2540000"/>
          </a:xfrm>
          <a:prstGeom prst="rect">
            <a:avLst/>
          </a:prstGeom>
        </p:spPr>
        <p:txBody>
          <a:bodyPr rtlCol="0" anchor="t"/>
          <a:lstStyle/>
          <a:p>
            <a:pPr algn="l">
              <a:defRPr/>
            </a:pPr>
            <a:endParaRPr lang="en-US" sz="1100"/>
          </a:p>
          <a:p>
            <a:r>
              <a:rPr lang="en-US" sz="900">
                <a:latin typeface="Arial"/>
              </a:rPr>
              <a:t>Hernias and Other Groin Problems
Quick, Clive R.G., MBBS(London), FDS, FRCS(England), MS(London), MA(Cantab), Essential Surgery: Problems, Diagnosis and Management, 32, 432-443
Technique of Mesh Hernia Repair. (A) Skin markings demonstrating the upper border of the pubic arch (S), the anterior superior iliac spine (A), the pubic tubercle (P) and the inguinal ligament (I). Note the side of the planned operation has been m...
Copyright ©  2020   © 2020, Elsevier Limited. All rights reserved.</a:t>
            </a:r>
          </a:p>
        </p:txBody>
      </p:sp>
      <p:pic>
        <p:nvPicPr>
          <p:cNvPr id="3" name="Picture 3"/>
          <p:cNvPicPr>
            <a:picLocks noChangeAspect="1"/>
          </p:cNvPicPr>
          <p:nvPr/>
        </p:nvPicPr>
        <p:blipFill>
          <a:blip r:embed="rId2"/>
          <a:stretch>
            <a:fillRect/>
          </a:stretch>
        </p:blipFill>
        <p:spPr>
          <a:xfrm>
            <a:off x="3060700" y="127000"/>
            <a:ext cx="3009900" cy="3302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40B70-4CB0-47BD-4F76-B975231EAE3B}"/>
              </a:ext>
            </a:extLst>
          </p:cNvPr>
          <p:cNvSpPr>
            <a:spLocks noGrp="1"/>
          </p:cNvSpPr>
          <p:nvPr>
            <p:ph type="title"/>
          </p:nvPr>
        </p:nvSpPr>
        <p:spPr/>
        <p:txBody>
          <a:bodyPr/>
          <a:lstStyle/>
          <a:p>
            <a:r>
              <a:rPr lang="en-US" dirty="0"/>
              <a:t>Case</a:t>
            </a:r>
            <a:endParaRPr lang="en-IN" dirty="0"/>
          </a:p>
        </p:txBody>
      </p:sp>
      <p:sp>
        <p:nvSpPr>
          <p:cNvPr id="3" name="Content Placeholder 2">
            <a:extLst>
              <a:ext uri="{FF2B5EF4-FFF2-40B4-BE49-F238E27FC236}">
                <a16:creationId xmlns:a16="http://schemas.microsoft.com/office/drawing/2014/main" id="{49760E75-71F6-B545-EE0A-947794DD7E56}"/>
              </a:ext>
            </a:extLst>
          </p:cNvPr>
          <p:cNvSpPr>
            <a:spLocks noGrp="1"/>
          </p:cNvSpPr>
          <p:nvPr>
            <p:ph idx="1"/>
          </p:nvPr>
        </p:nvSpPr>
        <p:spPr>
          <a:xfrm>
            <a:off x="457200" y="1600200"/>
            <a:ext cx="8458200" cy="4800600"/>
          </a:xfrm>
        </p:spPr>
        <p:txBody>
          <a:bodyPr/>
          <a:lstStyle/>
          <a:p>
            <a:r>
              <a:rPr lang="en-IN" dirty="0"/>
              <a:t>https://www.clinicalkey.com/student/content/book/3-s2.0-B9780323597593000226?origin=share&amp;title=Surgery%20Morning%20Report%3A%20Beyond%20the%20Pearls&amp;meta=2020%2C%20Yanala%2C%20Ujwal&amp;img=https%3A%2F%2Fcdn.clinicalkey.com%2Fck-thumbnails%2FC20170009254%2Fcov200h.gif</a:t>
            </a:r>
          </a:p>
          <a:p>
            <a:endParaRPr lang="en-IN" dirty="0"/>
          </a:p>
          <a:p>
            <a:endParaRPr lang="en-IN" dirty="0"/>
          </a:p>
          <a:p>
            <a:endParaRPr lang="en-IN" dirty="0"/>
          </a:p>
        </p:txBody>
      </p:sp>
    </p:spTree>
    <p:extLst>
      <p:ext uri="{BB962C8B-B14F-4D97-AF65-F5344CB8AC3E}">
        <p14:creationId xmlns:p14="http://schemas.microsoft.com/office/powerpoint/2010/main" val="993459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3429000"/>
            <a:ext cx="8890000" cy="2540000"/>
          </a:xfrm>
          <a:prstGeom prst="rect">
            <a:avLst/>
          </a:prstGeom>
        </p:spPr>
        <p:txBody>
          <a:bodyPr rtlCol="0" anchor="t"/>
          <a:lstStyle/>
          <a:p>
            <a:pPr algn="l">
              <a:defRPr/>
            </a:pPr>
            <a:endParaRPr lang="en-US" sz="1100"/>
          </a:p>
          <a:p>
            <a:r>
              <a:rPr lang="en-US" sz="900">
                <a:latin typeface="Arial"/>
              </a:rPr>
              <a:t>Hernias and Other Groin Problems
Quick, Clive R.G., MBBS(London), FDS, FRCS(England), MS(London), MA(Cantab), Essential Surgery: Problems, Diagnosis and Management, 32, 432-443
Structure of the Inguinal and Femoral Canals. (A) The entire groin area. The surface marking of the femoral pulse is shown, midway between the pubic symphysis and the anterior superior iliac spine; the deep ring lies 2.5 cm above it. (B) Structure...
Copyright ©  2020   © 2020, Elsevier Limited. All rights reserved.</a:t>
            </a:r>
          </a:p>
        </p:txBody>
      </p:sp>
      <p:pic>
        <p:nvPicPr>
          <p:cNvPr id="3" name="Picture 3"/>
          <p:cNvPicPr>
            <a:picLocks noChangeAspect="1"/>
          </p:cNvPicPr>
          <p:nvPr/>
        </p:nvPicPr>
        <p:blipFill>
          <a:blip r:embed="rId2"/>
          <a:stretch>
            <a:fillRect/>
          </a:stretch>
        </p:blipFill>
        <p:spPr>
          <a:xfrm>
            <a:off x="2857500" y="127000"/>
            <a:ext cx="3429000" cy="3302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05C212-8BB3-AE9E-A050-D8FE5415692E}"/>
              </a:ext>
            </a:extLst>
          </p:cNvPr>
          <p:cNvSpPr txBox="1"/>
          <p:nvPr/>
        </p:nvSpPr>
        <p:spPr>
          <a:xfrm>
            <a:off x="2286000" y="3307564"/>
            <a:ext cx="4572000" cy="369332"/>
          </a:xfrm>
          <a:prstGeom prst="rect">
            <a:avLst/>
          </a:prstGeom>
          <a:noFill/>
        </p:spPr>
        <p:txBody>
          <a:bodyPr wrap="square">
            <a:spAutoFit/>
          </a:bodyPr>
          <a:lstStyle/>
          <a:p>
            <a:r>
              <a:rPr lang="en-IN" dirty="0"/>
              <a:t>https://forms.gle/wap1ayxvktBoYKqb8</a:t>
            </a:r>
          </a:p>
        </p:txBody>
      </p:sp>
    </p:spTree>
    <p:extLst>
      <p:ext uri="{BB962C8B-B14F-4D97-AF65-F5344CB8AC3E}">
        <p14:creationId xmlns:p14="http://schemas.microsoft.com/office/powerpoint/2010/main" val="415671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E7717-B012-8AD0-81A1-28CFCE45DA18}"/>
              </a:ext>
            </a:extLst>
          </p:cNvPr>
          <p:cNvSpPr>
            <a:spLocks noGrp="1"/>
          </p:cNvSpPr>
          <p:nvPr>
            <p:ph type="title"/>
          </p:nvPr>
        </p:nvSpPr>
        <p:spPr/>
        <p:txBody>
          <a:bodyPr/>
          <a:lstStyle/>
          <a:p>
            <a:r>
              <a:rPr lang="en-US" dirty="0"/>
              <a:t>Case </a:t>
            </a:r>
            <a:endParaRPr lang="en-IN" dirty="0"/>
          </a:p>
        </p:txBody>
      </p:sp>
      <p:sp>
        <p:nvSpPr>
          <p:cNvPr id="3" name="Content Placeholder 2">
            <a:extLst>
              <a:ext uri="{FF2B5EF4-FFF2-40B4-BE49-F238E27FC236}">
                <a16:creationId xmlns:a16="http://schemas.microsoft.com/office/drawing/2014/main" id="{52E3DE4E-4AE7-0D0D-16F9-C4344310F553}"/>
              </a:ext>
            </a:extLst>
          </p:cNvPr>
          <p:cNvSpPr>
            <a:spLocks noGrp="1"/>
          </p:cNvSpPr>
          <p:nvPr>
            <p:ph idx="1"/>
          </p:nvPr>
        </p:nvSpPr>
        <p:spPr/>
        <p:txBody>
          <a:bodyPr>
            <a:normAutofit lnSpcReduction="10000"/>
          </a:bodyPr>
          <a:lstStyle/>
          <a:p>
            <a:r>
              <a:rPr lang="en-US" b="0" i="0" dirty="0">
                <a:solidFill>
                  <a:srgbClr val="2E2E2E"/>
                </a:solidFill>
                <a:effectLst/>
                <a:latin typeface="ElsevierSansWeb"/>
              </a:rPr>
              <a:t>A 48-year-old male without significant past medical history presents to the general surgery office with a complaint of left groin pain. The pain is intermittent and seems to worsen with heavy lifting and straining. This has been occurring for approximately 2 years but has recently become more intense. Upon further questioning, he admits to feeling an occasional bulge in his left groin, especially with prolonged standing.</a:t>
            </a:r>
            <a:endParaRPr lang="en-IN" dirty="0"/>
          </a:p>
        </p:txBody>
      </p:sp>
    </p:spTree>
    <p:extLst>
      <p:ext uri="{BB962C8B-B14F-4D97-AF65-F5344CB8AC3E}">
        <p14:creationId xmlns:p14="http://schemas.microsoft.com/office/powerpoint/2010/main" val="500338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0F934-4D9D-3852-6228-5CEF8720A5ED}"/>
              </a:ext>
            </a:extLst>
          </p:cNvPr>
          <p:cNvSpPr>
            <a:spLocks noGrp="1"/>
          </p:cNvSpPr>
          <p:nvPr>
            <p:ph type="title"/>
          </p:nvPr>
        </p:nvSpPr>
        <p:spPr/>
        <p:txBody>
          <a:bodyPr/>
          <a:lstStyle/>
          <a:p>
            <a:r>
              <a:rPr lang="en-US" dirty="0"/>
              <a:t>Importance of Hernia</a:t>
            </a:r>
            <a:endParaRPr lang="en-IN" dirty="0"/>
          </a:p>
        </p:txBody>
      </p:sp>
      <p:sp>
        <p:nvSpPr>
          <p:cNvPr id="3" name="Content Placeholder 2">
            <a:extLst>
              <a:ext uri="{FF2B5EF4-FFF2-40B4-BE49-F238E27FC236}">
                <a16:creationId xmlns:a16="http://schemas.microsoft.com/office/drawing/2014/main" id="{49D2A620-1351-792D-9D1D-6D2F2D00CF97}"/>
              </a:ext>
            </a:extLst>
          </p:cNvPr>
          <p:cNvSpPr>
            <a:spLocks noGrp="1"/>
          </p:cNvSpPr>
          <p:nvPr>
            <p:ph idx="1"/>
          </p:nvPr>
        </p:nvSpPr>
        <p:spPr>
          <a:xfrm>
            <a:off x="457200" y="1600200"/>
            <a:ext cx="8229600" cy="5257800"/>
          </a:xfrm>
        </p:spPr>
        <p:txBody>
          <a:bodyPr>
            <a:normAutofit fontScale="62500" lnSpcReduction="20000"/>
          </a:bodyPr>
          <a:lstStyle/>
          <a:p>
            <a:pPr algn="l"/>
            <a:r>
              <a:rPr lang="en-US" b="1" i="0" dirty="0">
                <a:solidFill>
                  <a:srgbClr val="222222"/>
                </a:solidFill>
                <a:effectLst/>
                <a:latin typeface="Merriweather Sans" panose="020F0502020204030204" pitchFamily="2" charset="0"/>
              </a:rPr>
              <a:t>Result</a:t>
            </a:r>
          </a:p>
          <a:p>
            <a:pPr algn="l"/>
            <a:r>
              <a:rPr lang="en-US" b="0" i="0" dirty="0">
                <a:solidFill>
                  <a:srgbClr val="222222"/>
                </a:solidFill>
                <a:effectLst/>
                <a:latin typeface="Merriweather" panose="020F0502020204030204" pitchFamily="2" charset="0"/>
              </a:rPr>
              <a:t>A total of 4642 surgeries were performed per year for a population of 88,273. Cataract (22.8%), Caesareans (3.8%), surgeries for fractures (3.27%) and hernia (2.86%) were the commonest surgeries. 44.2% of surgeries belonged to the essential surgeries. We estimated 3646 surgeries would be required per 100,000 Indian population per year. One-third of these surgeries would be needed for the age group 30–49 years, in the Indian population.</a:t>
            </a:r>
          </a:p>
          <a:p>
            <a:pPr algn="l"/>
            <a:r>
              <a:rPr lang="en-US" b="1" i="0" dirty="0">
                <a:solidFill>
                  <a:srgbClr val="222222"/>
                </a:solidFill>
                <a:effectLst/>
                <a:latin typeface="Merriweather Sans" panose="020F0502020204030204" pitchFamily="2" charset="0"/>
              </a:rPr>
              <a:t>Conclusion</a:t>
            </a:r>
          </a:p>
          <a:p>
            <a:pPr algn="l"/>
            <a:r>
              <a:rPr lang="en-US" b="0" i="0" dirty="0">
                <a:solidFill>
                  <a:srgbClr val="222222"/>
                </a:solidFill>
                <a:effectLst/>
                <a:latin typeface="Merriweather" panose="020F0502020204030204" pitchFamily="2" charset="0"/>
              </a:rPr>
              <a:t>A total of 3646 surgeries were estimated annually to meet the surgical needs of Indian population as compared to the global estimate of 5000 surgeries per 100,000 people. Caesarean section, cataract, surgeries for fractures and</a:t>
            </a:r>
            <a:r>
              <a:rPr lang="en-US" b="0" i="0" dirty="0">
                <a:solidFill>
                  <a:srgbClr val="FF0000"/>
                </a:solidFill>
                <a:effectLst/>
                <a:latin typeface="Merriweather" panose="020F0502020204030204" pitchFamily="2" charset="0"/>
              </a:rPr>
              <a:t> hernia are the major contributors to the surgical needs</a:t>
            </a:r>
            <a:r>
              <a:rPr lang="en-US" b="0" i="0" dirty="0">
                <a:solidFill>
                  <a:srgbClr val="222222"/>
                </a:solidFill>
                <a:effectLst/>
                <a:latin typeface="Merriweather" panose="020F0502020204030204" pitchFamily="2" charset="0"/>
              </a:rPr>
              <a:t>. More enumeration-based studies are needed for better estimates from rural as well as other urban areas.</a:t>
            </a:r>
          </a:p>
          <a:p>
            <a:endParaRPr lang="en-IN" dirty="0"/>
          </a:p>
        </p:txBody>
      </p:sp>
    </p:spTree>
    <p:extLst>
      <p:ext uri="{BB962C8B-B14F-4D97-AF65-F5344CB8AC3E}">
        <p14:creationId xmlns:p14="http://schemas.microsoft.com/office/powerpoint/2010/main" val="819180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14027-F472-ED9B-4195-AC5D889A0548}"/>
              </a:ext>
            </a:extLst>
          </p:cNvPr>
          <p:cNvSpPr>
            <a:spLocks noGrp="1"/>
          </p:cNvSpPr>
          <p:nvPr>
            <p:ph type="title"/>
          </p:nvPr>
        </p:nvSpPr>
        <p:spPr/>
        <p:txBody>
          <a:bodyPr/>
          <a:lstStyle/>
          <a:p>
            <a:r>
              <a:rPr lang="en-US" dirty="0"/>
              <a:t>Who is father of inguinal surgery?</a:t>
            </a:r>
            <a:endParaRPr lang="en-IN" dirty="0"/>
          </a:p>
        </p:txBody>
      </p:sp>
      <p:pic>
        <p:nvPicPr>
          <p:cNvPr id="5" name="Content Placeholder 4">
            <a:extLst>
              <a:ext uri="{FF2B5EF4-FFF2-40B4-BE49-F238E27FC236}">
                <a16:creationId xmlns:a16="http://schemas.microsoft.com/office/drawing/2014/main" id="{E689BE4D-84AB-E69B-78CB-B29465021531}"/>
              </a:ext>
            </a:extLst>
          </p:cNvPr>
          <p:cNvPicPr>
            <a:picLocks noGrp="1" noChangeAspect="1"/>
          </p:cNvPicPr>
          <p:nvPr>
            <p:ph idx="1"/>
          </p:nvPr>
        </p:nvPicPr>
        <p:blipFill>
          <a:blip r:embed="rId2"/>
          <a:stretch>
            <a:fillRect/>
          </a:stretch>
        </p:blipFill>
        <p:spPr>
          <a:xfrm>
            <a:off x="685800" y="1219200"/>
            <a:ext cx="8001000" cy="4437948"/>
          </a:xfrm>
        </p:spPr>
      </p:pic>
    </p:spTree>
    <p:extLst>
      <p:ext uri="{BB962C8B-B14F-4D97-AF65-F5344CB8AC3E}">
        <p14:creationId xmlns:p14="http://schemas.microsoft.com/office/powerpoint/2010/main" val="248246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19F58-D9BC-9101-5498-FB83E5DD74F9}"/>
              </a:ext>
            </a:extLst>
          </p:cNvPr>
          <p:cNvSpPr>
            <a:spLocks noGrp="1"/>
          </p:cNvSpPr>
          <p:nvPr>
            <p:ph type="title"/>
          </p:nvPr>
        </p:nvSpPr>
        <p:spPr/>
        <p:txBody>
          <a:bodyPr/>
          <a:lstStyle/>
          <a:p>
            <a:r>
              <a:rPr lang="en-US" dirty="0"/>
              <a:t>What is  Inguinal Hernia </a:t>
            </a:r>
            <a:endParaRPr lang="en-IN" dirty="0"/>
          </a:p>
        </p:txBody>
      </p:sp>
      <p:sp>
        <p:nvSpPr>
          <p:cNvPr id="3" name="Content Placeholder 2">
            <a:extLst>
              <a:ext uri="{FF2B5EF4-FFF2-40B4-BE49-F238E27FC236}">
                <a16:creationId xmlns:a16="http://schemas.microsoft.com/office/drawing/2014/main" id="{B0D5EF52-92CD-969F-FA00-B98B093544BD}"/>
              </a:ext>
            </a:extLst>
          </p:cNvPr>
          <p:cNvSpPr>
            <a:spLocks noGrp="1"/>
          </p:cNvSpPr>
          <p:nvPr>
            <p:ph idx="1"/>
          </p:nvPr>
        </p:nvSpPr>
        <p:spPr/>
        <p:txBody>
          <a:bodyPr/>
          <a:lstStyle/>
          <a:p>
            <a:r>
              <a:rPr lang="en-IN" dirty="0">
                <a:hlinkClick r:id="rId2"/>
              </a:rPr>
              <a:t>https://indiambbsskills.clinicalkey.com/local/courses/2309/s07_m19_Inguinal_hernia/data/DetailsPage.html?page=s7m19_01_01&amp;language=_en&amp;end=_s_001_en_main&amp;level=LandingPg</a:t>
            </a:r>
            <a:endParaRPr lang="en-IN" dirty="0"/>
          </a:p>
          <a:p>
            <a:endParaRPr lang="en-IN" dirty="0"/>
          </a:p>
        </p:txBody>
      </p:sp>
    </p:spTree>
    <p:extLst>
      <p:ext uri="{BB962C8B-B14F-4D97-AF65-F5344CB8AC3E}">
        <p14:creationId xmlns:p14="http://schemas.microsoft.com/office/powerpoint/2010/main" val="1770398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DB1F2-4000-A2B7-4E1E-A7A4377ABA37}"/>
              </a:ext>
            </a:extLst>
          </p:cNvPr>
          <p:cNvSpPr>
            <a:spLocks noGrp="1"/>
          </p:cNvSpPr>
          <p:nvPr>
            <p:ph type="title"/>
          </p:nvPr>
        </p:nvSpPr>
        <p:spPr/>
        <p:txBody>
          <a:bodyPr/>
          <a:lstStyle/>
          <a:p>
            <a:r>
              <a:rPr lang="en-US" dirty="0"/>
              <a:t>Types of Hernia</a:t>
            </a:r>
            <a:endParaRPr lang="en-IN" dirty="0"/>
          </a:p>
        </p:txBody>
      </p:sp>
      <p:sp>
        <p:nvSpPr>
          <p:cNvPr id="10" name="AutoShape 9" descr="Hernia. (A) Anatomic structure. (B) Parts of the hernial sac.">
            <a:extLst>
              <a:ext uri="{FF2B5EF4-FFF2-40B4-BE49-F238E27FC236}">
                <a16:creationId xmlns:a16="http://schemas.microsoft.com/office/drawing/2014/main" id="{535BE56C-128F-09F6-766C-74F0ADE37697}"/>
              </a:ext>
            </a:extLst>
          </p:cNvPr>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62500" lnSpcReduction="20000"/>
          </a:bodyPr>
          <a:lstStyle/>
          <a:p>
            <a:pPr algn="l"/>
            <a:r>
              <a:rPr lang="en-US" b="0" i="0" dirty="0">
                <a:solidFill>
                  <a:srgbClr val="2E2E2E"/>
                </a:solidFill>
                <a:effectLst/>
                <a:latin typeface="ElsevierSansWeb"/>
              </a:rPr>
              <a:t>This is the most common type of hernia and is substantially more prevalent in men. There are two types: indirect (85%) and direct (15%) inguinal hernias.</a:t>
            </a:r>
          </a:p>
          <a:p>
            <a:pPr algn="l">
              <a:buFont typeface="Arial" panose="020B0604020202020204" pitchFamily="34" charset="0"/>
              <a:buChar char="•"/>
            </a:pPr>
            <a:r>
              <a:rPr lang="en-US" b="0" i="0" dirty="0">
                <a:solidFill>
                  <a:srgbClr val="2E2E2E"/>
                </a:solidFill>
                <a:effectLst/>
                <a:latin typeface="ElsevierSansWeb"/>
              </a:rPr>
              <a:t>• </a:t>
            </a:r>
            <a:r>
              <a:rPr lang="en-US" b="1" i="0" dirty="0">
                <a:solidFill>
                  <a:srgbClr val="2E2E2E"/>
                </a:solidFill>
                <a:effectLst/>
                <a:latin typeface="inherit"/>
              </a:rPr>
              <a:t>Indirect: </a:t>
            </a:r>
            <a:r>
              <a:rPr lang="en-US" b="0" i="0" dirty="0">
                <a:solidFill>
                  <a:srgbClr val="2E2E2E"/>
                </a:solidFill>
                <a:effectLst/>
                <a:latin typeface="ElsevierSansWeb"/>
              </a:rPr>
              <a:t>the hernial sac enters the inguinal canal through the deep ring (lateral to the inferior epigastric artery) and traverses through the canal to the superficial ring; it may eventually reach the scrotum or labia majora. It is the result of a congenital abnormality. Strangulation is a common complication because of the narrow neck of the hernial sac.</a:t>
            </a:r>
          </a:p>
          <a:p>
            <a:pPr algn="l">
              <a:buFont typeface="Arial" panose="020B0604020202020204" pitchFamily="34" charset="0"/>
              <a:buChar char="•"/>
            </a:pPr>
            <a:r>
              <a:rPr lang="en-US" b="0" i="0" dirty="0">
                <a:solidFill>
                  <a:srgbClr val="2E2E2E"/>
                </a:solidFill>
                <a:effectLst/>
                <a:latin typeface="ElsevierSansWeb"/>
              </a:rPr>
              <a:t>• </a:t>
            </a:r>
            <a:r>
              <a:rPr lang="en-US" b="1" i="0" dirty="0">
                <a:solidFill>
                  <a:srgbClr val="2E2E2E"/>
                </a:solidFill>
                <a:effectLst/>
                <a:latin typeface="inherit"/>
              </a:rPr>
              <a:t>Direct: </a:t>
            </a:r>
            <a:r>
              <a:rPr lang="en-US" b="0" i="0" dirty="0">
                <a:solidFill>
                  <a:srgbClr val="2E2E2E"/>
                </a:solidFill>
                <a:effectLst/>
                <a:latin typeface="ElsevierSansWeb"/>
              </a:rPr>
              <a:t>the hernial sac protrudes through a weakness in the fascia transversalis (medial to the inferior epigastric artery) and does not normally descend into the scrotum or labia majora. It originates as a result of weakened abdominal muscles (usually acquired in the elderly). The neck of the sac is wide so strangulation is rare.</a:t>
            </a:r>
          </a:p>
          <a:p>
            <a:pPr algn="l"/>
            <a:r>
              <a:rPr lang="en-US" b="0" i="0" dirty="0">
                <a:solidFill>
                  <a:srgbClr val="2E2E2E"/>
                </a:solidFill>
                <a:effectLst/>
                <a:latin typeface="ElsevierSansWeb"/>
              </a:rPr>
              <a:t>Clinically, it is difficult to distinguish between direct and indirect inguinal hernias.</a:t>
            </a:r>
          </a:p>
          <a:p>
            <a:endParaRPr lang="en-IN" dirty="0"/>
          </a:p>
        </p:txBody>
      </p:sp>
    </p:spTree>
    <p:extLst>
      <p:ext uri="{BB962C8B-B14F-4D97-AF65-F5344CB8AC3E}">
        <p14:creationId xmlns:p14="http://schemas.microsoft.com/office/powerpoint/2010/main" val="2454844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3429000"/>
            <a:ext cx="8890000" cy="2540000"/>
          </a:xfrm>
          <a:prstGeom prst="rect">
            <a:avLst/>
          </a:prstGeom>
        </p:spPr>
        <p:txBody>
          <a:bodyPr rtlCol="0" anchor="t"/>
          <a:lstStyle/>
          <a:p>
            <a:pPr algn="l">
              <a:defRPr/>
            </a:pPr>
            <a:endParaRPr lang="en-US" sz="1100"/>
          </a:p>
          <a:p>
            <a:r>
              <a:rPr lang="en-US" sz="900">
                <a:latin typeface="Arial"/>
              </a:rPr>
              <a:t>The abdominal wall and hernia
East, Barbora, Principles and Practice of Surgery, 12, 150-161
Hernia. (A) Anatomic structure. (B) Parts of the hernial sac.
Copyright ©  2023   © 2023, Elsevier Limited. All rights reserved.</a:t>
            </a:r>
          </a:p>
        </p:txBody>
      </p:sp>
      <p:pic>
        <p:nvPicPr>
          <p:cNvPr id="3" name="Picture 3"/>
          <p:cNvPicPr>
            <a:picLocks noChangeAspect="1"/>
          </p:cNvPicPr>
          <p:nvPr/>
        </p:nvPicPr>
        <p:blipFill>
          <a:blip r:embed="rId2"/>
          <a:stretch>
            <a:fillRect/>
          </a:stretch>
        </p:blipFill>
        <p:spPr>
          <a:xfrm>
            <a:off x="1752600" y="127000"/>
            <a:ext cx="5626100" cy="3302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3429000"/>
            <a:ext cx="8890000" cy="2540000"/>
          </a:xfrm>
          <a:prstGeom prst="rect">
            <a:avLst/>
          </a:prstGeom>
        </p:spPr>
        <p:txBody>
          <a:bodyPr rtlCol="0" anchor="t"/>
          <a:lstStyle/>
          <a:p>
            <a:pPr algn="l">
              <a:defRPr/>
            </a:pPr>
            <a:endParaRPr lang="en-US" sz="1100"/>
          </a:p>
          <a:p>
            <a:r>
              <a:rPr lang="en-US" sz="900">
                <a:latin typeface="Arial"/>
              </a:rPr>
              <a:t>Groin Mass in a 48-Year-Old Male
Williams, Austin D., Surgery Morning Report: Beyond the Pearls, Chapter 9, 83-89
Inguinal anatomy. (From Malangoni MA, Rosen MJ: Hernias. In Townsend CM Jr, Beauchamp D, editors: Sabiston textbook of surgery, Philadelphia, 2017, Elsevier, pp 1092–1119.)
Copyright ©  2020   Copyright © 2020 by Elsevier, Inc. All rights reserved.</a:t>
            </a:r>
          </a:p>
        </p:txBody>
      </p:sp>
      <p:pic>
        <p:nvPicPr>
          <p:cNvPr id="3" name="Picture 3"/>
          <p:cNvPicPr>
            <a:picLocks noChangeAspect="1"/>
          </p:cNvPicPr>
          <p:nvPr/>
        </p:nvPicPr>
        <p:blipFill>
          <a:blip r:embed="rId2"/>
          <a:stretch>
            <a:fillRect/>
          </a:stretch>
        </p:blipFill>
        <p:spPr>
          <a:xfrm>
            <a:off x="2286000" y="127000"/>
            <a:ext cx="4572000" cy="3302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3429000"/>
            <a:ext cx="8890000" cy="2540000"/>
          </a:xfrm>
          <a:prstGeom prst="rect">
            <a:avLst/>
          </a:prstGeom>
        </p:spPr>
        <p:txBody>
          <a:bodyPr rtlCol="0" anchor="t"/>
          <a:lstStyle/>
          <a:p>
            <a:pPr algn="l">
              <a:defRPr/>
            </a:pPr>
            <a:endParaRPr lang="en-US" sz="1100"/>
          </a:p>
          <a:p>
            <a:r>
              <a:rPr lang="en-US" sz="900">
                <a:latin typeface="Arial"/>
              </a:rPr>
              <a:t>Groin Mass in a 48-Year-Old Male
Williams, Austin D., Surgery Morning Report: Beyond the Pearls, Chapter 9, 83-89
Open inguinal hernia repair. (Redrawn from Mann BD: Operation 9: open inguinal hernia repair. In Surgery: a competency-based companion, Philadelphia, 2009, Elsevier, p 685.)
Copyright ©  2020   Copyright © 2020 by Elsevier, Inc. All rights reserved.</a:t>
            </a:r>
          </a:p>
        </p:txBody>
      </p:sp>
      <p:pic>
        <p:nvPicPr>
          <p:cNvPr id="3" name="Picture 3"/>
          <p:cNvPicPr>
            <a:picLocks noChangeAspect="1"/>
          </p:cNvPicPr>
          <p:nvPr/>
        </p:nvPicPr>
        <p:blipFill>
          <a:blip r:embed="rId2"/>
          <a:stretch>
            <a:fillRect/>
          </a:stretch>
        </p:blipFill>
        <p:spPr>
          <a:xfrm>
            <a:off x="2463800" y="127000"/>
            <a:ext cx="4216400" cy="3302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1137</Words>
  <Application>Microsoft Office PowerPoint</Application>
  <PresentationFormat>On-screen Show (4:3)</PresentationFormat>
  <Paragraphs>45</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Surgery lecture 2</vt:lpstr>
      <vt:lpstr>Case </vt:lpstr>
      <vt:lpstr>Importance of Hernia</vt:lpstr>
      <vt:lpstr>Who is father of inguinal surgery?</vt:lpstr>
      <vt:lpstr>What is  Inguinal Hernia </vt:lpstr>
      <vt:lpstr>Types of Hernia</vt:lpstr>
      <vt:lpstr>PowerPoint Presentation</vt:lpstr>
      <vt:lpstr>PowerPoint Presentation</vt:lpstr>
      <vt:lpstr>PowerPoint Presentation</vt:lpstr>
      <vt:lpstr>PowerPoint Presentation</vt:lpstr>
      <vt:lpstr>Hernia Video</vt:lpstr>
      <vt:lpstr>Book Chapter</vt:lpstr>
      <vt:lpstr>PowerPoint Presentation</vt:lpstr>
      <vt:lpstr>Case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Surgery lecture 2</dc:title>
  <dc:creator>D, Rajesh (ELS-HBE)</dc:creator>
  <cp:lastModifiedBy>D, Rajesh (ELS-HBE)</cp:lastModifiedBy>
  <cp:revision>3</cp:revision>
  <dcterms:created xsi:type="dcterms:W3CDTF">2006-08-16T00:00:00Z</dcterms:created>
  <dcterms:modified xsi:type="dcterms:W3CDTF">2023-12-11T14:42:32Z</dcterms:modified>
</cp:coreProperties>
</file>